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57" r:id="rId3"/>
    <p:sldId id="258" r:id="rId4"/>
    <p:sldId id="265" r:id="rId5"/>
    <p:sldId id="266" r:id="rId6"/>
    <p:sldId id="259" r:id="rId7"/>
    <p:sldId id="260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7BC5-3957-4035-9609-0A2F33098A6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10934-269E-489A-950C-33222A3CA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99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10934-269E-489A-950C-33222A3CA04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38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n and clou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2402" y="0"/>
            <a:ext cx="3831598" cy="1711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0456" y="2161764"/>
            <a:ext cx="488389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asual"/>
                <a:cs typeface="Apple Casual"/>
              </a:rPr>
              <a:t>Кожна краплинка має значення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pple Casual"/>
              <a:cs typeface="Apple Casual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3626" y="3297382"/>
            <a:ext cx="2650374" cy="3415431"/>
          </a:xfrm>
          <a:prstGeom prst="rect">
            <a:avLst/>
          </a:prstGeom>
        </p:spPr>
      </p:pic>
      <p:pic>
        <p:nvPicPr>
          <p:cNvPr id="1044" name="Picture 20" descr="https://gallery.yopriceville.com/var/albums/Free-Clipart-Pictures/Decorative-Elements-PNG/Water_PNG_Clip_Art_Image.png?m=14984467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1329"/>
            <a:ext cx="5078716" cy="44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diysolarpanelsv.com/images/free-water-drop-splash-clipart-4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97062"/>
            <a:ext cx="5638800" cy="22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3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600200"/>
            <a:ext cx="6512511" cy="3810000"/>
          </a:xfrm>
        </p:spPr>
        <p:txBody>
          <a:bodyPr/>
          <a:lstStyle/>
          <a:p>
            <a:pPr algn="ctr"/>
            <a:r>
              <a:rPr lang="uk-UA" dirty="0" smtClean="0"/>
              <a:t>Укладач : </a:t>
            </a:r>
            <a:r>
              <a:rPr lang="uk-UA" dirty="0" err="1" smtClean="0"/>
              <a:t>Богомолова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Оксана</a:t>
            </a:r>
            <a:br>
              <a:rPr lang="uk-UA" dirty="0" smtClean="0"/>
            </a:br>
            <a:r>
              <a:rPr lang="uk-UA" dirty="0" smtClean="0"/>
              <a:t>Антонівна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1" y="990600"/>
            <a:ext cx="6248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«Тебе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неможливо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описати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, тобою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насолоджуються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, не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знаючи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таке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! Не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сказати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потрібна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життя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саме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життя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найбільше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багатство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світі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uk-UA" sz="20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µÐºÐ·ÑÐ¿ÐµÑÑ Ð¼Ð°Ð»ÐµÐ½ÑÐºÐ¸Ð¹ Ð¿ÑÐ¸Ð½Ñ ÐºÐ¾Ð½ÑÐ¿ÐµÐºÑ ÑÑÐ¾ÐºÑ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42366" cy="24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6806" y="202141"/>
            <a:ext cx="34531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Епіграф заняття : </a:t>
            </a:r>
            <a:r>
              <a:rPr lang="uk-UA" sz="2800" b="1" i="1" dirty="0">
                <a:solidFill>
                  <a:srgbClr val="7030A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69158" y="2612115"/>
            <a:ext cx="3511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Антуан де </a:t>
            </a:r>
            <a:r>
              <a:rPr lang="ru-RU" b="1" dirty="0" err="1" smtClean="0"/>
              <a:t>Сент-Екзюпері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4" name="Picture 6" descr="https://101clipart.com/wp-content/uploads/04/Water%20Fountain%20Clipart%20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4767" y="3200482"/>
            <a:ext cx="3282781" cy="36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101clipart.com/wp-content/uploads/04/Save%20Water%20Clipart%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3189812" cy="38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12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moziru.com/images/waterdrop-clipart-transparent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75095">
            <a:off x="6459476" y="434834"/>
            <a:ext cx="2292222" cy="22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2013236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81400"/>
            <a:ext cx="3314750" cy="3168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2971800"/>
            <a:ext cx="51466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latin typeface="Arial Black" pitchFamily="34" charset="0"/>
              </a:rPr>
              <a:t>Досліджено</a:t>
            </a:r>
            <a:r>
              <a:rPr lang="ru-RU" sz="2000" dirty="0">
                <a:latin typeface="Arial Black" pitchFamily="34" charset="0"/>
              </a:rPr>
              <a:t>, </a:t>
            </a:r>
            <a:r>
              <a:rPr lang="ru-RU" sz="2000" dirty="0" err="1">
                <a:latin typeface="Arial Black" pitchFamily="34" charset="0"/>
              </a:rPr>
              <a:t>що</a:t>
            </a:r>
            <a:r>
              <a:rPr lang="ru-RU" sz="2000" dirty="0">
                <a:latin typeface="Arial Black" pitchFamily="34" charset="0"/>
              </a:rPr>
              <a:t>  70% </a:t>
            </a:r>
            <a:r>
              <a:rPr lang="ru-RU" sz="2000" dirty="0" err="1">
                <a:latin typeface="Arial Black" pitchFamily="34" charset="0"/>
              </a:rPr>
              <a:t>земної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поверхні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вкрито</a:t>
            </a:r>
            <a:r>
              <a:rPr lang="ru-RU" sz="2000" dirty="0">
                <a:latin typeface="Arial Black" pitchFamily="34" charset="0"/>
              </a:rPr>
              <a:t> водою, 97,5% - </a:t>
            </a:r>
            <a:r>
              <a:rPr lang="ru-RU" sz="2000" dirty="0" err="1">
                <a:latin typeface="Arial Black" pitchFamily="34" charset="0"/>
              </a:rPr>
              <a:t>це</a:t>
            </a:r>
            <a:r>
              <a:rPr lang="ru-RU" sz="2000" dirty="0">
                <a:latin typeface="Arial Black" pitchFamily="34" charset="0"/>
              </a:rPr>
              <a:t> солона вода. З </a:t>
            </a:r>
            <a:r>
              <a:rPr lang="ru-RU" sz="2000" dirty="0" err="1">
                <a:latin typeface="Arial Black" pitchFamily="34" charset="0"/>
              </a:rPr>
              <a:t>решти</a:t>
            </a:r>
            <a:r>
              <a:rPr lang="ru-RU" sz="2000" dirty="0">
                <a:latin typeface="Arial Black" pitchFamily="34" charset="0"/>
              </a:rPr>
              <a:t> 2,5% </a:t>
            </a:r>
            <a:r>
              <a:rPr lang="ru-RU" sz="2000" dirty="0" err="1">
                <a:latin typeface="Arial Black" pitchFamily="34" charset="0"/>
              </a:rPr>
              <a:t>прісної</a:t>
            </a:r>
            <a:r>
              <a:rPr lang="ru-RU" sz="2000" dirty="0">
                <a:latin typeface="Arial Black" pitchFamily="34" charset="0"/>
              </a:rPr>
              <a:t> води, </a:t>
            </a:r>
            <a:r>
              <a:rPr lang="ru-RU" sz="2000" dirty="0" err="1">
                <a:latin typeface="Arial Black" pitchFamily="34" charset="0"/>
              </a:rPr>
              <a:t>майже</a:t>
            </a:r>
            <a:r>
              <a:rPr lang="ru-RU" sz="2000" dirty="0">
                <a:latin typeface="Arial Black" pitchFamily="34" charset="0"/>
              </a:rPr>
              <a:t> 68,7% - замерзла вода </a:t>
            </a:r>
            <a:r>
              <a:rPr lang="ru-RU" sz="2000" dirty="0" err="1">
                <a:latin typeface="Arial Black" pitchFamily="34" charset="0"/>
              </a:rPr>
              <a:t>крижаних</a:t>
            </a:r>
            <a:r>
              <a:rPr lang="ru-RU" sz="2000" dirty="0">
                <a:latin typeface="Arial Black" pitchFamily="34" charset="0"/>
              </a:rPr>
              <a:t> шапок і </a:t>
            </a:r>
            <a:r>
              <a:rPr lang="ru-RU" sz="2000" dirty="0" err="1">
                <a:latin typeface="Arial Black" pitchFamily="34" charset="0"/>
              </a:rPr>
              <a:t>льодовиків</a:t>
            </a:r>
            <a:r>
              <a:rPr lang="ru-RU" sz="2000" dirty="0">
                <a:latin typeface="Arial Black" pitchFamily="34" charset="0"/>
              </a:rPr>
              <a:t>. </a:t>
            </a:r>
            <a:r>
              <a:rPr lang="ru-RU" sz="2000" dirty="0" err="1">
                <a:latin typeface="Arial Black" pitchFamily="34" charset="0"/>
              </a:rPr>
              <a:t>Тільки</a:t>
            </a:r>
            <a:r>
              <a:rPr lang="ru-RU" sz="2000" dirty="0">
                <a:latin typeface="Arial Black" pitchFamily="34" charset="0"/>
              </a:rPr>
              <a:t> один </a:t>
            </a:r>
            <a:r>
              <a:rPr lang="ru-RU" sz="2000" dirty="0" err="1">
                <a:latin typeface="Arial Black" pitchFamily="34" charset="0"/>
              </a:rPr>
              <a:t>відсоток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від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загального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обсягу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водних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ресурсів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планети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доступний</a:t>
            </a:r>
            <a:r>
              <a:rPr lang="ru-RU" sz="2000" dirty="0">
                <a:latin typeface="Arial Black" pitchFamily="34" charset="0"/>
              </a:rPr>
              <a:t> для </a:t>
            </a:r>
            <a:r>
              <a:rPr lang="ru-RU" sz="2000" dirty="0" err="1">
                <a:latin typeface="Arial Black" pitchFamily="34" charset="0"/>
              </a:rPr>
              <a:t>використання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людиною</a:t>
            </a:r>
            <a:r>
              <a:rPr lang="ru-RU" sz="2000" dirty="0">
                <a:latin typeface="Arial Black" pitchFamily="34" charset="0"/>
              </a:rPr>
              <a:t>.</a:t>
            </a:r>
          </a:p>
          <a:p>
            <a:pPr algn="just"/>
            <a:endParaRPr lang="ru-RU" sz="2000" dirty="0">
              <a:latin typeface="Arial Black" pitchFamily="34" charset="0"/>
            </a:endParaRPr>
          </a:p>
        </p:txBody>
      </p:sp>
      <p:pic>
        <p:nvPicPr>
          <p:cNvPr id="7" name="Picture 8" descr="fly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685800"/>
            <a:ext cx="1295400" cy="1273402"/>
          </a:xfrm>
          <a:prstGeom prst="rect">
            <a:avLst/>
          </a:prstGeom>
        </p:spPr>
      </p:pic>
      <p:pic>
        <p:nvPicPr>
          <p:cNvPr id="8" name="Picture 8" descr="http://moziru.com/images/waterdrop-clipart-transparent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51452">
            <a:off x="731462" y="434836"/>
            <a:ext cx="2292222" cy="22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79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AdobeStock_11372744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152400"/>
            <a:ext cx="3429000" cy="2571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838200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Сьогодні проблема забезпечення людства прісною водою дедалі загострюється. Якщо у стародавні часи її споживання на душу населення становило 12-1 8 л на добу, то сьогодні - від 200 до 400 л. Передбачається, що до кінця </a:t>
            </a:r>
            <a:r>
              <a:rPr lang="en-US" dirty="0"/>
              <a:t>XXI </a:t>
            </a:r>
            <a:r>
              <a:rPr lang="uk-UA" dirty="0"/>
              <a:t>століття потреба у воді зросте ще в 1.5 рази.</a:t>
            </a:r>
            <a:endParaRPr lang="ru-RU" dirty="0"/>
          </a:p>
          <a:p>
            <a:endParaRPr lang="ru-RU" dirty="0"/>
          </a:p>
        </p:txBody>
      </p:sp>
      <p:pic>
        <p:nvPicPr>
          <p:cNvPr id="8" name="Picture 8" descr="http://moziru.com/images/waterdrop-clipart-transparent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0802">
            <a:off x="4979068" y="3562610"/>
            <a:ext cx="2292222" cy="22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Ð ÐµÐ·ÑÐ»ÑÑÐ°Ñ Ð¿Ð¾ÑÑÐºÑ Ð·Ð¾Ð±ÑÐ°Ð¶ÐµÐ½Ñ Ð·Ð° Ð·Ð°Ð¿Ð¸ÑÐ¾Ð¼ &quot;Ð·Ð°Ð±ÑÑÐ´Ð½ÐµÐ½Ð½Ñ Ð²Ð¾Ð´Ð¸ ÐºÐ»ÑÐ¿Ð°ÑÑ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01" y="3657600"/>
            <a:ext cx="4337799" cy="3076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71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sz="quarter" idx="13"/>
          </p:nvPr>
        </p:nvSpPr>
        <p:spPr>
          <a:xfrm>
            <a:off x="76200" y="381000"/>
            <a:ext cx="6400800" cy="256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uk-UA" dirty="0"/>
              <a:t>Великої шкоди водам завдає спуск у них теплих вод різних енергетичних установок (ТЕС, АЕС). Загрозливого масштабу набуло надходження у водойми побутових відходів, що несуть із собою багато небезпечних для флори і фауни грибків, вірусів, бактерій.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 descr="factor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87456"/>
            <a:ext cx="2667000" cy="2046143"/>
          </a:xfrm>
          <a:prstGeom prst="rect">
            <a:avLst/>
          </a:prstGeom>
        </p:spPr>
      </p:pic>
      <p:pic>
        <p:nvPicPr>
          <p:cNvPr id="6" name="Picture 2" descr="193788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" y="4596245"/>
            <a:ext cx="4590188" cy="2209800"/>
          </a:xfrm>
          <a:prstGeom prst="rect">
            <a:avLst/>
          </a:prstGeom>
        </p:spPr>
      </p:pic>
      <p:pic>
        <p:nvPicPr>
          <p:cNvPr id="7" name="Picture 3" descr="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2895600"/>
            <a:ext cx="3057512" cy="225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90800" y="152400"/>
            <a:ext cx="6400800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нестачі</a:t>
            </a:r>
            <a:r>
              <a:rPr lang="ru-RU" dirty="0"/>
              <a:t> </a:t>
            </a:r>
            <a:r>
              <a:rPr lang="ru-RU" dirty="0" err="1"/>
              <a:t>питної</a:t>
            </a:r>
            <a:r>
              <a:rPr lang="ru-RU" dirty="0"/>
              <a:t> води на </a:t>
            </a:r>
            <a:r>
              <a:rPr lang="ru-RU" dirty="0" err="1"/>
              <a:t>планеті</a:t>
            </a:r>
            <a:r>
              <a:rPr lang="ru-RU" dirty="0"/>
              <a:t> та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Генеральна</a:t>
            </a:r>
            <a:r>
              <a:rPr lang="ru-RU" dirty="0"/>
              <a:t> </a:t>
            </a:r>
            <a:r>
              <a:rPr lang="ru-RU" dirty="0" err="1"/>
              <a:t>Асамблея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</a:t>
            </a:r>
            <a:r>
              <a:rPr lang="ru-RU" dirty="0" err="1"/>
              <a:t>прийняла</a:t>
            </a:r>
            <a:r>
              <a:rPr lang="ru-RU" dirty="0"/>
              <a:t> </a:t>
            </a:r>
            <a:r>
              <a:rPr lang="ru-RU" dirty="0" err="1"/>
              <a:t>резолюцію</a:t>
            </a:r>
            <a:r>
              <a:rPr lang="ru-RU" dirty="0"/>
              <a:t> 47/193 </a:t>
            </a:r>
            <a:r>
              <a:rPr lang="ru-RU" dirty="0" err="1"/>
              <a:t>від</a:t>
            </a:r>
            <a:r>
              <a:rPr lang="ru-RU" dirty="0"/>
              <a:t> 22 лютого 1993 року, </a:t>
            </a:r>
            <a:r>
              <a:rPr lang="ru-RU" dirty="0" err="1"/>
              <a:t>оголосивши</a:t>
            </a:r>
            <a:r>
              <a:rPr lang="ru-RU" dirty="0"/>
              <a:t>  22 </a:t>
            </a:r>
            <a:r>
              <a:rPr lang="ru-RU" dirty="0" err="1"/>
              <a:t>березня</a:t>
            </a:r>
            <a:r>
              <a:rPr lang="ru-RU" dirty="0"/>
              <a:t> </a:t>
            </a:r>
            <a:r>
              <a:rPr lang="ru-RU" dirty="0" err="1"/>
              <a:t>Всесвітнім</a:t>
            </a:r>
            <a:r>
              <a:rPr lang="ru-RU" dirty="0"/>
              <a:t> днем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рекомендаціями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ООН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день почали </a:t>
            </a:r>
            <a:r>
              <a:rPr lang="ru-RU" dirty="0" err="1"/>
              <a:t>відзначати</a:t>
            </a:r>
            <a:r>
              <a:rPr lang="ru-RU" dirty="0"/>
              <a:t> з 1993 року.</a:t>
            </a:r>
          </a:p>
          <a:p>
            <a:endParaRPr lang="ru-RU" dirty="0"/>
          </a:p>
        </p:txBody>
      </p:sp>
      <p:pic>
        <p:nvPicPr>
          <p:cNvPr id="5" name="Picture 2" descr="earth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91" t="21986" r="21623" b="8624"/>
          <a:stretch/>
        </p:blipFill>
        <p:spPr>
          <a:xfrm>
            <a:off x="5943600" y="3657600"/>
            <a:ext cx="2784763" cy="2770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clipground.com/images/cleaning-water-clipart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265953" cy="30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 ÐµÐ·ÑÐ»ÑÑÐ°Ñ Ð¿Ð¾ÑÑÐºÑ Ð·Ð¾Ð±ÑÐ°Ð¶ÐµÐ½Ñ Ð·Ð° Ð·Ð°Ð¿Ð¸ÑÐ¾Ð¼ &quot;ÐºÐ»Ð¸Ð¿Ð°ÑÑ Ð±Ð°Ð±Ð¾ÑÐºÐ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955" y="3201264"/>
            <a:ext cx="2409825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 ÐµÐ·ÑÐ»ÑÑÐ°Ñ Ð¿Ð¾ÑÑÐºÑ Ð·Ð¾Ð±ÑÐ°Ð¶ÐµÐ½Ñ Ð·Ð° Ð·Ð°Ð¿Ð¸ÑÐ¾Ð¼ &quot;ÐºÐ»Ð¸Ð¿Ð°ÑÑ Ð±Ð°Ð±Ð¾ÑÐºÐ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2131555" cy="166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Ð ÐµÐ·ÑÐ»ÑÑÐ°Ñ Ð¿Ð¾ÑÑÐºÑ Ð·Ð¾Ð±ÑÐ°Ð¶ÐµÐ½Ñ Ð·Ð° Ð·Ð°Ð¿Ð¸ÑÐ¾Ð¼ &quot;ÐºÐ»Ð¸Ð¿Ð°ÑÑ Ð±Ð°Ð±Ð¾ÑÐºÐ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55" y="5043054"/>
            <a:ext cx="2215092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698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0" y="304800"/>
            <a:ext cx="6400800" cy="3474720"/>
          </a:xfrm>
        </p:spPr>
        <p:txBody>
          <a:bodyPr/>
          <a:lstStyle/>
          <a:p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75%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споживає</a:t>
            </a:r>
            <a:r>
              <a:rPr lang="ru-RU" dirty="0"/>
              <a:t> воду з </a:t>
            </a:r>
            <a:r>
              <a:rPr lang="ru-RU" dirty="0" err="1"/>
              <a:t>поверхневих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водопостачання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води в них є фактором </a:t>
            </a:r>
            <a:r>
              <a:rPr lang="ru-RU" dirty="0" err="1"/>
              <a:t>санітарного</a:t>
            </a:r>
            <a:r>
              <a:rPr lang="ru-RU" dirty="0"/>
              <a:t> та </a:t>
            </a:r>
            <a:r>
              <a:rPr lang="ru-RU" dirty="0" err="1"/>
              <a:t>епідемічного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  <a:r>
              <a:rPr lang="ru-RU" dirty="0" err="1"/>
              <a:t>Найважливішими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водопостачання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є </a:t>
            </a:r>
            <a:r>
              <a:rPr lang="ru-RU" dirty="0" err="1"/>
              <a:t>річки</a:t>
            </a:r>
            <a:r>
              <a:rPr lang="ru-RU" dirty="0"/>
              <a:t>. </a:t>
            </a:r>
          </a:p>
        </p:txBody>
      </p:sp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507682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liparting.com/wp-content/uploads/2016/11/Water-clip-art-free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0736">
            <a:off x="832062" y="3255345"/>
            <a:ext cx="2806423" cy="303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37590"/>
            <a:ext cx="2305814" cy="264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02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C900438227.WMF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112"/>
            <a:ext cx="1943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moziru.com/images/sea-clip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6314" y="4744781"/>
            <a:ext cx="4909457" cy="211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32" y="2590800"/>
            <a:ext cx="58728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</a:rPr>
              <a:t>березня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 2005 року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</a:rPr>
              <a:t>прийнято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 Закон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</a:rPr>
              <a:t>України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 «Про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</a:rPr>
              <a:t>Загальнодержавну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</a:rPr>
              <a:t>програму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</a:rPr>
              <a:t>Питна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 вода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</a:rPr>
              <a:t>України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» на  2006-2020 роки».  </a:t>
            </a:r>
          </a:p>
          <a:p>
            <a:endParaRPr lang="ru-RU" dirty="0"/>
          </a:p>
        </p:txBody>
      </p:sp>
      <p:pic>
        <p:nvPicPr>
          <p:cNvPr id="9" name="Picture 8" descr="http://moziru.com/images/waterdrop-clipart-transparent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32170">
            <a:off x="4243438" y="940444"/>
            <a:ext cx="1260369" cy="12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moziru.com/images/waterdrop-clipart-transparent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19104">
            <a:off x="6240366" y="1789673"/>
            <a:ext cx="1146111" cy="110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moziru.com/images/waterdrop-clipart-transparent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860805">
            <a:off x="2735652" y="676382"/>
            <a:ext cx="920622" cy="88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40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lipground.com/images/water-effect-clipart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399"/>
            <a:ext cx="57912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605860"/>
            <a:ext cx="88446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Метою </a:t>
            </a:r>
            <a:r>
              <a:rPr lang="ru-RU" b="1" i="1" dirty="0" err="1"/>
              <a:t>Програми</a:t>
            </a:r>
            <a:r>
              <a:rPr lang="ru-RU" b="1" i="1" dirty="0"/>
              <a:t> є :</a:t>
            </a:r>
          </a:p>
          <a:p>
            <a:r>
              <a:rPr lang="ru-RU" dirty="0"/>
              <a:t> - </a:t>
            </a:r>
            <a:r>
              <a:rPr lang="ru-RU" dirty="0" err="1"/>
              <a:t>покращ</a:t>
            </a:r>
            <a:r>
              <a:rPr lang="uk-UA" dirty="0"/>
              <a:t>а</a:t>
            </a:r>
            <a:r>
              <a:rPr lang="ru-RU" dirty="0" err="1"/>
              <a:t>ння</a:t>
            </a:r>
            <a:r>
              <a:rPr lang="ru-RU" dirty="0"/>
              <a:t>  </a:t>
            </a:r>
            <a:r>
              <a:rPr lang="ru-RU" dirty="0" err="1"/>
              <a:t>забезпечення</a:t>
            </a:r>
            <a:r>
              <a:rPr lang="ru-RU" dirty="0"/>
              <a:t>  </a:t>
            </a:r>
            <a:r>
              <a:rPr lang="ru-RU" dirty="0" err="1"/>
              <a:t>населення</a:t>
            </a:r>
            <a:r>
              <a:rPr lang="ru-RU" dirty="0"/>
              <a:t>  </a:t>
            </a:r>
            <a:r>
              <a:rPr lang="ru-RU" dirty="0" err="1"/>
              <a:t>України</a:t>
            </a:r>
            <a:r>
              <a:rPr lang="ru-RU" dirty="0"/>
              <a:t>  </a:t>
            </a:r>
            <a:r>
              <a:rPr lang="ru-RU" dirty="0" err="1"/>
              <a:t>питною</a:t>
            </a:r>
            <a:r>
              <a:rPr lang="ru-RU" dirty="0"/>
              <a:t>  водою  </a:t>
            </a:r>
            <a:r>
              <a:rPr lang="ru-RU" dirty="0" err="1"/>
              <a:t>нормативної</a:t>
            </a:r>
            <a:r>
              <a:rPr lang="ru-RU" dirty="0"/>
              <a:t>  </a:t>
            </a:r>
            <a:r>
              <a:rPr lang="ru-RU" dirty="0" err="1"/>
              <a:t>якості</a:t>
            </a:r>
            <a:r>
              <a:rPr lang="ru-RU" dirty="0"/>
              <a:t>  в  межах </a:t>
            </a:r>
            <a:r>
              <a:rPr lang="ru-RU" dirty="0" err="1"/>
              <a:t>науково</a:t>
            </a:r>
            <a:r>
              <a:rPr lang="ru-RU" dirty="0"/>
              <a:t> </a:t>
            </a:r>
            <a:r>
              <a:rPr lang="ru-RU" dirty="0" err="1"/>
              <a:t>обгрунтованих</a:t>
            </a:r>
            <a:r>
              <a:rPr lang="ru-RU" dirty="0"/>
              <a:t>  </a:t>
            </a:r>
            <a:r>
              <a:rPr lang="ru-RU" dirty="0" err="1"/>
              <a:t>нормативів</a:t>
            </a:r>
            <a:r>
              <a:rPr lang="ru-RU" dirty="0"/>
              <a:t> (норм) </a:t>
            </a:r>
            <a:r>
              <a:rPr lang="ru-RU" dirty="0" err="1"/>
              <a:t>питного</a:t>
            </a:r>
            <a:r>
              <a:rPr lang="ru-RU" dirty="0"/>
              <a:t> </a:t>
            </a:r>
            <a:r>
              <a:rPr lang="ru-RU" dirty="0" err="1"/>
              <a:t>водопостачання</a:t>
            </a:r>
            <a:r>
              <a:rPr lang="ru-RU" dirty="0"/>
              <a:t>;</a:t>
            </a:r>
          </a:p>
          <a:p>
            <a:r>
              <a:rPr lang="ru-RU" dirty="0"/>
              <a:t> - </a:t>
            </a:r>
            <a:r>
              <a:rPr lang="ru-RU" dirty="0" err="1"/>
              <a:t>реформування</a:t>
            </a:r>
            <a:r>
              <a:rPr lang="ru-RU" dirty="0"/>
              <a:t> та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водопровідно-каналізаційної</a:t>
            </a:r>
            <a:r>
              <a:rPr lang="ru-RU" dirty="0"/>
              <a:t>  </a:t>
            </a:r>
            <a:r>
              <a:rPr lang="ru-RU" dirty="0" err="1"/>
              <a:t>мережі</a:t>
            </a:r>
            <a:r>
              <a:rPr lang="ru-RU" dirty="0"/>
              <a:t>; </a:t>
            </a:r>
          </a:p>
          <a:p>
            <a:r>
              <a:rPr lang="ru-RU" dirty="0"/>
              <a:t> - </a:t>
            </a:r>
            <a:r>
              <a:rPr lang="ru-RU" dirty="0" err="1"/>
              <a:t>підвищення</a:t>
            </a:r>
            <a:r>
              <a:rPr lang="ru-RU" dirty="0"/>
              <a:t>  </a:t>
            </a:r>
            <a:r>
              <a:rPr lang="ru-RU" dirty="0" err="1"/>
              <a:t>ефективності</a:t>
            </a:r>
            <a:r>
              <a:rPr lang="ru-RU" dirty="0"/>
              <a:t>  та  </a:t>
            </a:r>
            <a:r>
              <a:rPr lang="ru-RU" dirty="0" err="1"/>
              <a:t>надійності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 </a:t>
            </a:r>
            <a:r>
              <a:rPr lang="ru-RU" dirty="0" err="1"/>
              <a:t>функціонування</a:t>
            </a:r>
            <a:r>
              <a:rPr lang="ru-RU" dirty="0"/>
              <a:t>;</a:t>
            </a:r>
          </a:p>
          <a:p>
            <a:r>
              <a:rPr lang="ru-RU" dirty="0"/>
              <a:t> - </a:t>
            </a:r>
            <a:r>
              <a:rPr lang="ru-RU" dirty="0" err="1"/>
              <a:t>поліпшення</a:t>
            </a:r>
            <a:r>
              <a:rPr lang="ru-RU" dirty="0"/>
              <a:t>  на  </a:t>
            </a:r>
            <a:r>
              <a:rPr lang="ru-RU" dirty="0" err="1"/>
              <a:t>цій</a:t>
            </a:r>
            <a:r>
              <a:rPr lang="ru-RU" dirty="0"/>
              <a:t>  </a:t>
            </a:r>
            <a:r>
              <a:rPr lang="ru-RU" dirty="0" err="1"/>
              <a:t>основі</a:t>
            </a:r>
            <a:r>
              <a:rPr lang="ru-RU" dirty="0"/>
              <a:t>  стану  </a:t>
            </a:r>
            <a:r>
              <a:rPr lang="ru-RU" dirty="0" err="1"/>
              <a:t>здоров'я</a:t>
            </a:r>
            <a:r>
              <a:rPr lang="ru-RU" dirty="0"/>
              <a:t>  </a:t>
            </a:r>
            <a:r>
              <a:rPr lang="ru-RU" dirty="0" err="1"/>
              <a:t>населення</a:t>
            </a:r>
            <a:r>
              <a:rPr lang="ru-RU" dirty="0"/>
              <a:t> та </a:t>
            </a:r>
            <a:r>
              <a:rPr lang="ru-RU" dirty="0" err="1"/>
              <a:t>оздоровлення</a:t>
            </a:r>
            <a:r>
              <a:rPr lang="ru-RU" dirty="0"/>
              <a:t> </a:t>
            </a:r>
            <a:r>
              <a:rPr lang="ru-RU" dirty="0" err="1"/>
              <a:t>соціально-екологічної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;</a:t>
            </a:r>
          </a:p>
          <a:p>
            <a:r>
              <a:rPr lang="ru-RU" dirty="0"/>
              <a:t> - </a:t>
            </a:r>
            <a:r>
              <a:rPr lang="ru-RU" dirty="0" err="1"/>
              <a:t>відновлення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та </a:t>
            </a:r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питного</a:t>
            </a:r>
            <a:r>
              <a:rPr lang="ru-RU" dirty="0"/>
              <a:t> </a:t>
            </a:r>
            <a:r>
              <a:rPr lang="ru-RU" dirty="0" err="1"/>
              <a:t>водопостачання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6" name="Picture 8" descr="Ð ÐµÐ·ÑÐ»ÑÑÐ°Ñ Ð¿Ð¾ÑÑÐºÑ Ð·Ð¾Ð±ÑÐ°Ð¶ÐµÐ½Ñ Ð·Ð° Ð·Ð°Ð¿Ð¸ÑÐ¾Ð¼ &quot;ÐºÐ»Ð¸Ð¿Ð°ÑÑ ÑÐ°Ð´ÑÐ³Ð° Ð½Ð° Ð¿ÑÐ¾Ð·ÑÐ°ÑÐ½Ð¾Ð¼ ÑÐ¾Ð½Ðµ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572000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80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374</Words>
  <Application>Microsoft Office PowerPoint</Application>
  <PresentationFormat>Экран (4:3)</PresentationFormat>
  <Paragraphs>18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Укладач : Богомолова  Оксана Антонівна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RePack by SPecialiST</cp:lastModifiedBy>
  <cp:revision>14</cp:revision>
  <dcterms:created xsi:type="dcterms:W3CDTF">2019-03-17T14:12:54Z</dcterms:created>
  <dcterms:modified xsi:type="dcterms:W3CDTF">2020-03-23T16:39:44Z</dcterms:modified>
</cp:coreProperties>
</file>