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60" r:id="rId3"/>
    <p:sldId id="275" r:id="rId4"/>
    <p:sldId id="280" r:id="rId5"/>
    <p:sldId id="276" r:id="rId6"/>
    <p:sldId id="277" r:id="rId7"/>
    <p:sldId id="292" r:id="rId8"/>
    <p:sldId id="291" r:id="rId9"/>
    <p:sldId id="286" r:id="rId10"/>
    <p:sldId id="287" r:id="rId11"/>
    <p:sldId id="288" r:id="rId12"/>
    <p:sldId id="278" r:id="rId13"/>
    <p:sldId id="281" r:id="rId14"/>
    <p:sldId id="289" r:id="rId15"/>
    <p:sldId id="290" r:id="rId16"/>
    <p:sldId id="293" r:id="rId17"/>
    <p:sldId id="294" r:id="rId18"/>
    <p:sldId id="282" r:id="rId19"/>
    <p:sldId id="295" r:id="rId20"/>
    <p:sldId id="296" r:id="rId21"/>
    <p:sldId id="297" r:id="rId22"/>
    <p:sldId id="298" r:id="rId23"/>
    <p:sldId id="285" r:id="rId24"/>
    <p:sldId id="284" r:id="rId25"/>
    <p:sldId id="299" r:id="rId26"/>
    <p:sldId id="27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7" autoAdjust="0"/>
  </p:normalViewPr>
  <p:slideViewPr>
    <p:cSldViewPr>
      <p:cViewPr varScale="1">
        <p:scale>
          <a:sx n="47" d="100"/>
          <a:sy n="47" d="100"/>
        </p:scale>
        <p:origin x="-117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BAA3EB-4EBE-4DFF-9146-7FF69051CF8E}" type="datetimeFigureOut">
              <a:rPr lang="ru-RU" smtClean="0"/>
              <a:pPr/>
              <a:t>28.01.2015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88F77-6FBF-42DA-86A0-0EBF24EAF70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&#1055;&#1110;&#1089;&#1085;&#1103;%20&#1087;&#1088;&#1086;%20&#1059;&#1082;&#1088;&#1072;&#1111;&#1085;&#1091;.mp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hyperlink" Target="&#1057;&#1087;&#1110;&#1074;%20&#1089;&#1086;&#1083;&#1086;&#1074;&#1077;&#1081;&#1082;&#1072;.mp4" TargetMode="Externa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hyperlink" Target="&#1052;&#1086;&#1083;&#1080;&#1090;&#1074;&#1072;%20&#1079;&#1072;%20&#1059;&#1082;&#1088;&#1072;&#1111;&#1085;&#1091;.mp4" TargetMode="Externa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jpe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http://rushkolnik.ru/tw_files2/urls_3/94/d-93456/img4.jpg"/>
          <p:cNvPicPr>
            <a:picLocks noChangeAspect="1" noChangeArrowheads="1"/>
          </p:cNvPicPr>
          <p:nvPr/>
        </p:nvPicPr>
        <p:blipFill>
          <a:blip r:embed="rId2" cstate="print"/>
          <a:srcRect t="107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40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2028" t="2867" r="91510"/>
          <a:stretch>
            <a:fillRect/>
          </a:stretch>
        </p:blipFill>
        <p:spPr bwMode="auto">
          <a:xfrm>
            <a:off x="0" y="0"/>
            <a:ext cx="462099" cy="3790950"/>
          </a:xfrm>
          <a:prstGeom prst="rect">
            <a:avLst/>
          </a:prstGeom>
          <a:noFill/>
        </p:spPr>
      </p:pic>
      <p:pic>
        <p:nvPicPr>
          <p:cNvPr id="4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2028" t="6689" r="91510"/>
          <a:stretch>
            <a:fillRect/>
          </a:stretch>
        </p:blipFill>
        <p:spPr bwMode="auto">
          <a:xfrm>
            <a:off x="0" y="3162158"/>
            <a:ext cx="462099" cy="3695842"/>
          </a:xfrm>
          <a:prstGeom prst="rect">
            <a:avLst/>
          </a:prstGeom>
          <a:noFill/>
        </p:spPr>
      </p:pic>
      <p:pic>
        <p:nvPicPr>
          <p:cNvPr id="5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1774" t="2867" r="91763"/>
          <a:stretch>
            <a:fillRect/>
          </a:stretch>
        </p:blipFill>
        <p:spPr bwMode="auto">
          <a:xfrm rot="10800000">
            <a:off x="8681823" y="0"/>
            <a:ext cx="462177" cy="3790950"/>
          </a:xfrm>
          <a:prstGeom prst="rect">
            <a:avLst/>
          </a:prstGeom>
          <a:noFill/>
        </p:spPr>
      </p:pic>
      <p:pic>
        <p:nvPicPr>
          <p:cNvPr id="6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1774" t="2867" r="91763"/>
          <a:stretch>
            <a:fillRect/>
          </a:stretch>
        </p:blipFill>
        <p:spPr bwMode="auto">
          <a:xfrm rot="10800000">
            <a:off x="8681823" y="3067050"/>
            <a:ext cx="462177" cy="379095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43396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54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Із</a:t>
            </a:r>
            <a:r>
              <a:rPr lang="ru-RU" sz="5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54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оберегів</a:t>
            </a:r>
            <a:r>
              <a:rPr lang="ru-RU" sz="5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54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українського</a:t>
            </a:r>
            <a:r>
              <a:rPr lang="ru-RU" sz="5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народу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54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ти</a:t>
            </a:r>
            <a:r>
              <a:rPr lang="ru-RU" sz="5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душу </a:t>
            </a:r>
            <a:r>
              <a:rPr lang="ru-RU" sz="54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України</a:t>
            </a:r>
            <a:r>
              <a:rPr lang="ru-RU" sz="5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uk-UA" sz="5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пізнавай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sz="6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53" name="Picture 17" descr="http://ua.convdocs.org/pars_docs/refs/128/127781/127781_html_m2ae9453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2708920"/>
            <a:ext cx="7068974" cy="47436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http://rushkolnik.ru/tw_files2/urls_3/94/d-93456/img4.jpg"/>
          <p:cNvPicPr>
            <a:picLocks noChangeAspect="1" noChangeArrowheads="1"/>
          </p:cNvPicPr>
          <p:nvPr/>
        </p:nvPicPr>
        <p:blipFill>
          <a:blip r:embed="rId2" cstate="print"/>
          <a:srcRect t="107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40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2028" t="2867" r="91510"/>
          <a:stretch>
            <a:fillRect/>
          </a:stretch>
        </p:blipFill>
        <p:spPr bwMode="auto">
          <a:xfrm>
            <a:off x="0" y="0"/>
            <a:ext cx="462099" cy="3790950"/>
          </a:xfrm>
          <a:prstGeom prst="rect">
            <a:avLst/>
          </a:prstGeom>
          <a:noFill/>
        </p:spPr>
      </p:pic>
      <p:pic>
        <p:nvPicPr>
          <p:cNvPr id="4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2028" t="6689" r="91510"/>
          <a:stretch>
            <a:fillRect/>
          </a:stretch>
        </p:blipFill>
        <p:spPr bwMode="auto">
          <a:xfrm>
            <a:off x="0" y="3162158"/>
            <a:ext cx="462099" cy="3695842"/>
          </a:xfrm>
          <a:prstGeom prst="rect">
            <a:avLst/>
          </a:prstGeom>
          <a:noFill/>
        </p:spPr>
      </p:pic>
      <p:pic>
        <p:nvPicPr>
          <p:cNvPr id="5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1774" t="2867" r="91763"/>
          <a:stretch>
            <a:fillRect/>
          </a:stretch>
        </p:blipFill>
        <p:spPr bwMode="auto">
          <a:xfrm rot="10800000">
            <a:off x="8681823" y="0"/>
            <a:ext cx="462177" cy="3790950"/>
          </a:xfrm>
          <a:prstGeom prst="rect">
            <a:avLst/>
          </a:prstGeom>
          <a:noFill/>
        </p:spPr>
      </p:pic>
      <p:pic>
        <p:nvPicPr>
          <p:cNvPr id="6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1774" t="2867" r="91763"/>
          <a:stretch>
            <a:fillRect/>
          </a:stretch>
        </p:blipFill>
        <p:spPr bwMode="auto">
          <a:xfrm rot="10800000">
            <a:off x="8681823" y="3067050"/>
            <a:ext cx="462177" cy="379095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67544" y="0"/>
            <a:ext cx="4392488" cy="698652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28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Лялька-мотанка</a:t>
            </a:r>
            <a:r>
              <a:rPr lang="uk-UA" sz="28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– українська народна лялька, символ жіночої мудрості, родинний оберіг. Усі елементи одягу </a:t>
            </a:r>
            <a:r>
              <a:rPr lang="uk-UA" sz="28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мотанки</a:t>
            </a:r>
            <a:r>
              <a:rPr lang="uk-UA" sz="28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є символічними: спідниця уособлює землю; сорочка</a:t>
            </a:r>
            <a:r>
              <a:rPr lang="en-US" sz="28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– </a:t>
            </a:r>
            <a:r>
              <a:rPr lang="uk-UA" sz="28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три часи: минулий, теперішній і майбутній; головний убір</a:t>
            </a:r>
            <a:r>
              <a:rPr lang="en-US" sz="28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– </a:t>
            </a:r>
            <a:r>
              <a:rPr lang="uk-UA" sz="28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очіпок, стрічка чи хустка</a:t>
            </a:r>
            <a:r>
              <a:rPr lang="en-US" sz="28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– </a:t>
            </a:r>
            <a:r>
              <a:rPr lang="uk-UA" sz="28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зв’язок із небом...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 l="13713" r="15224"/>
          <a:stretch>
            <a:fillRect/>
          </a:stretch>
        </p:blipFill>
        <p:spPr bwMode="auto">
          <a:xfrm>
            <a:off x="5291622" y="404664"/>
            <a:ext cx="3168809" cy="5948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http://rushkolnik.ru/tw_files2/urls_3/94/d-93456/img4.jpg"/>
          <p:cNvPicPr>
            <a:picLocks noChangeAspect="1" noChangeArrowheads="1"/>
          </p:cNvPicPr>
          <p:nvPr/>
        </p:nvPicPr>
        <p:blipFill>
          <a:blip r:embed="rId2" cstate="print"/>
          <a:srcRect t="107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40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2028" t="2867" r="91510"/>
          <a:stretch>
            <a:fillRect/>
          </a:stretch>
        </p:blipFill>
        <p:spPr bwMode="auto">
          <a:xfrm>
            <a:off x="0" y="0"/>
            <a:ext cx="462099" cy="3790950"/>
          </a:xfrm>
          <a:prstGeom prst="rect">
            <a:avLst/>
          </a:prstGeom>
          <a:noFill/>
        </p:spPr>
      </p:pic>
      <p:pic>
        <p:nvPicPr>
          <p:cNvPr id="4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2028" t="6689" r="91510"/>
          <a:stretch>
            <a:fillRect/>
          </a:stretch>
        </p:blipFill>
        <p:spPr bwMode="auto">
          <a:xfrm>
            <a:off x="0" y="3162158"/>
            <a:ext cx="462099" cy="3695842"/>
          </a:xfrm>
          <a:prstGeom prst="rect">
            <a:avLst/>
          </a:prstGeom>
          <a:noFill/>
        </p:spPr>
      </p:pic>
      <p:pic>
        <p:nvPicPr>
          <p:cNvPr id="5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1774" t="2867" r="91763"/>
          <a:stretch>
            <a:fillRect/>
          </a:stretch>
        </p:blipFill>
        <p:spPr bwMode="auto">
          <a:xfrm rot="10800000">
            <a:off x="8681823" y="0"/>
            <a:ext cx="462177" cy="3790950"/>
          </a:xfrm>
          <a:prstGeom prst="rect">
            <a:avLst/>
          </a:prstGeom>
          <a:noFill/>
        </p:spPr>
      </p:pic>
      <p:pic>
        <p:nvPicPr>
          <p:cNvPr id="6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1774" t="2867" r="91763"/>
          <a:stretch>
            <a:fillRect/>
          </a:stretch>
        </p:blipFill>
        <p:spPr bwMode="auto">
          <a:xfrm rot="10800000">
            <a:off x="8681823" y="3067050"/>
            <a:ext cx="462177" cy="3790950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4139952" y="692696"/>
            <a:ext cx="4572000" cy="5016758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Вишиванка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- символ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здоров'я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,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краси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,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щасливої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долі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,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родової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пам'яті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,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любові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,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святості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,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оберіг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. Народ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ставився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до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вишиванок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як до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святині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. Вони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ревно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зберігалися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й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передавалися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з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покоління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в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покоління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,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з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роду в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рід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. За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традицією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,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матері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вишивали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сорочки та рушники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своїм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дітям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,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дівчата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,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готуючи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придане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,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вишивали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своїм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нареченим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сорочки на знак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вірності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й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кохання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.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Вишивка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на грудях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захищає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душу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людини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від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en-US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лихого.</a:t>
            </a:r>
            <a:endParaRPr lang="ru-RU" sz="2000" b="1" i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611560" y="1124744"/>
            <a:ext cx="3429000" cy="4226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http://rushkolnik.ru/tw_files2/urls_3/94/d-93456/img4.jpg"/>
          <p:cNvPicPr>
            <a:picLocks noChangeAspect="1" noChangeArrowheads="1"/>
          </p:cNvPicPr>
          <p:nvPr/>
        </p:nvPicPr>
        <p:blipFill>
          <a:blip r:embed="rId2" cstate="print"/>
          <a:srcRect t="107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40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2028" t="2867" r="91510"/>
          <a:stretch>
            <a:fillRect/>
          </a:stretch>
        </p:blipFill>
        <p:spPr bwMode="auto">
          <a:xfrm>
            <a:off x="0" y="0"/>
            <a:ext cx="462099" cy="3790950"/>
          </a:xfrm>
          <a:prstGeom prst="rect">
            <a:avLst/>
          </a:prstGeom>
          <a:noFill/>
        </p:spPr>
      </p:pic>
      <p:pic>
        <p:nvPicPr>
          <p:cNvPr id="4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2028" t="6689" r="91510"/>
          <a:stretch>
            <a:fillRect/>
          </a:stretch>
        </p:blipFill>
        <p:spPr bwMode="auto">
          <a:xfrm>
            <a:off x="0" y="3162158"/>
            <a:ext cx="462099" cy="3695842"/>
          </a:xfrm>
          <a:prstGeom prst="rect">
            <a:avLst/>
          </a:prstGeom>
          <a:noFill/>
        </p:spPr>
      </p:pic>
      <p:pic>
        <p:nvPicPr>
          <p:cNvPr id="5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1774" t="2867" r="91763"/>
          <a:stretch>
            <a:fillRect/>
          </a:stretch>
        </p:blipFill>
        <p:spPr bwMode="auto">
          <a:xfrm rot="10800000">
            <a:off x="8681823" y="0"/>
            <a:ext cx="462177" cy="3790950"/>
          </a:xfrm>
          <a:prstGeom prst="rect">
            <a:avLst/>
          </a:prstGeom>
          <a:noFill/>
        </p:spPr>
      </p:pic>
      <p:pic>
        <p:nvPicPr>
          <p:cNvPr id="6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1774" t="2867" r="91763"/>
          <a:stretch>
            <a:fillRect/>
          </a:stretch>
        </p:blipFill>
        <p:spPr bwMode="auto">
          <a:xfrm rot="10800000">
            <a:off x="8681823" y="3067050"/>
            <a:ext cx="462177" cy="379095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00034" y="642918"/>
            <a:ext cx="8215370" cy="36009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Українська</a:t>
            </a:r>
            <a:r>
              <a:rPr lang="ru-RU" sz="36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36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пісня</a:t>
            </a:r>
            <a:r>
              <a:rPr lang="ru-RU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... </a:t>
            </a:r>
          </a:p>
          <a:p>
            <a:pPr algn="ctr"/>
            <a:r>
              <a:rPr lang="ru-RU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Вона </a:t>
            </a:r>
            <a:r>
              <a:rPr lang="ru-RU" sz="32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є</a:t>
            </a:r>
            <a:r>
              <a:rPr lang="ru-RU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32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однією</a:t>
            </a:r>
            <a:r>
              <a:rPr lang="ru-RU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32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із</a:t>
            </a:r>
            <a:r>
              <a:rPr lang="ru-RU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32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святинь</a:t>
            </a:r>
            <a:r>
              <a:rPr lang="ru-RU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32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нашого</a:t>
            </a:r>
            <a:r>
              <a:rPr lang="ru-RU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народу,</a:t>
            </a:r>
          </a:p>
          <a:p>
            <a:pPr algn="ctr"/>
            <a:r>
              <a:rPr lang="ru-RU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32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його</a:t>
            </a:r>
            <a:r>
              <a:rPr lang="ru-RU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32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найціннішим</a:t>
            </a:r>
            <a:r>
              <a:rPr lang="ru-RU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32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духовним</a:t>
            </a:r>
            <a:r>
              <a:rPr lang="ru-RU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скарбом,</a:t>
            </a:r>
          </a:p>
          <a:p>
            <a:pPr algn="ctr"/>
            <a:r>
              <a:rPr lang="ru-RU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32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гордістю</a:t>
            </a:r>
            <a:r>
              <a:rPr lang="ru-RU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32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і</a:t>
            </a:r>
            <a:r>
              <a:rPr lang="ru-RU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красою, </a:t>
            </a:r>
          </a:p>
          <a:p>
            <a:pPr algn="ctr"/>
            <a:r>
              <a:rPr lang="ru-RU" sz="32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геніальною</a:t>
            </a:r>
            <a:r>
              <a:rPr lang="ru-RU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32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поетичною</a:t>
            </a:r>
            <a:r>
              <a:rPr lang="ru-RU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32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біографією</a:t>
            </a:r>
            <a:r>
              <a:rPr lang="ru-RU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.</a:t>
            </a:r>
            <a:endParaRPr lang="ru-RU" sz="3200" b="1" i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4429131"/>
            <a:ext cx="6357966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uk-UA" sz="24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Наша дума, наша пісня </a:t>
            </a:r>
          </a:p>
          <a:p>
            <a:pPr algn="r"/>
            <a:r>
              <a:rPr lang="uk-UA" sz="24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Не вмре, не загине. </a:t>
            </a:r>
          </a:p>
          <a:p>
            <a:pPr algn="r"/>
            <a:r>
              <a:rPr lang="uk-UA" sz="24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От де, люди, наша слава, </a:t>
            </a:r>
          </a:p>
          <a:p>
            <a:pPr algn="r"/>
            <a:r>
              <a:rPr lang="uk-UA" sz="24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Слава України.</a:t>
            </a:r>
            <a:r>
              <a:rPr lang="uk-UA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 </a:t>
            </a:r>
          </a:p>
          <a:p>
            <a:pPr algn="r"/>
            <a:r>
              <a:rPr lang="ru-RU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ru-RU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</a:br>
            <a:endParaRPr lang="ru-RU" sz="24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9" name="Прямоугольник 8">
            <a:hlinkClick r:id="rId4" action="ppaction://hlinkfile"/>
          </p:cNvPr>
          <p:cNvSpPr/>
          <p:nvPr/>
        </p:nvSpPr>
        <p:spPr>
          <a:xfrm>
            <a:off x="7380312" y="6165304"/>
            <a:ext cx="11095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hlinkClick r:id="rId4" action="ppaction://hlinkfile"/>
              </a:rPr>
              <a:t>Пісня</a:t>
            </a:r>
            <a:r>
              <a:rPr lang="uk-UA" sz="20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http://rushkolnik.ru/tw_files2/urls_3/94/d-93456/img4.jpg"/>
          <p:cNvPicPr>
            <a:picLocks noChangeAspect="1" noChangeArrowheads="1"/>
          </p:cNvPicPr>
          <p:nvPr/>
        </p:nvPicPr>
        <p:blipFill>
          <a:blip r:embed="rId2" cstate="print"/>
          <a:srcRect t="107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40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2028" t="2867" r="91510"/>
          <a:stretch>
            <a:fillRect/>
          </a:stretch>
        </p:blipFill>
        <p:spPr bwMode="auto">
          <a:xfrm>
            <a:off x="0" y="0"/>
            <a:ext cx="462099" cy="3790950"/>
          </a:xfrm>
          <a:prstGeom prst="rect">
            <a:avLst/>
          </a:prstGeom>
          <a:noFill/>
        </p:spPr>
      </p:pic>
      <p:pic>
        <p:nvPicPr>
          <p:cNvPr id="4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2028" t="6689" r="91510"/>
          <a:stretch>
            <a:fillRect/>
          </a:stretch>
        </p:blipFill>
        <p:spPr bwMode="auto">
          <a:xfrm>
            <a:off x="0" y="3162158"/>
            <a:ext cx="462099" cy="3695842"/>
          </a:xfrm>
          <a:prstGeom prst="rect">
            <a:avLst/>
          </a:prstGeom>
          <a:noFill/>
        </p:spPr>
      </p:pic>
      <p:pic>
        <p:nvPicPr>
          <p:cNvPr id="5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1774" t="2867" r="91763"/>
          <a:stretch>
            <a:fillRect/>
          </a:stretch>
        </p:blipFill>
        <p:spPr bwMode="auto">
          <a:xfrm rot="10800000">
            <a:off x="8681823" y="0"/>
            <a:ext cx="462177" cy="3790950"/>
          </a:xfrm>
          <a:prstGeom prst="rect">
            <a:avLst/>
          </a:prstGeom>
          <a:noFill/>
        </p:spPr>
      </p:pic>
      <p:pic>
        <p:nvPicPr>
          <p:cNvPr id="6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1774" t="2867" r="91763"/>
          <a:stretch>
            <a:fillRect/>
          </a:stretch>
        </p:blipFill>
        <p:spPr bwMode="auto">
          <a:xfrm rot="10800000">
            <a:off x="8681823" y="3067050"/>
            <a:ext cx="462177" cy="379095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57158" y="142851"/>
            <a:ext cx="8358246" cy="649408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Пісня</a:t>
            </a:r>
            <a:r>
              <a:rPr lang="ru-RU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32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супроводжує</a:t>
            </a:r>
            <a:r>
              <a:rPr lang="ru-RU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32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українця</a:t>
            </a:r>
            <a:r>
              <a:rPr lang="ru-RU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32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від</a:t>
            </a:r>
            <a:r>
              <a:rPr lang="ru-RU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</a:p>
          <a:p>
            <a:pPr algn="ctr"/>
            <a:r>
              <a:rPr lang="ru-RU" sz="32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колиски</a:t>
            </a:r>
            <a:r>
              <a:rPr lang="ru-RU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до </a:t>
            </a:r>
            <a:r>
              <a:rPr lang="ru-RU" sz="32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могили</a:t>
            </a:r>
            <a:r>
              <a:rPr lang="ru-RU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.</a:t>
            </a:r>
          </a:p>
          <a:p>
            <a:pPr algn="ctr"/>
            <a:r>
              <a:rPr lang="ru-RU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Нема такого </a:t>
            </a:r>
            <a:r>
              <a:rPr lang="ru-RU" sz="32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людського</a:t>
            </a:r>
            <a:r>
              <a:rPr lang="ru-RU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32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почуття</a:t>
            </a:r>
            <a:r>
              <a:rPr lang="ru-RU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,</a:t>
            </a:r>
          </a:p>
          <a:p>
            <a:pPr algn="ctr"/>
            <a:r>
              <a:rPr lang="ru-RU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яке б не </a:t>
            </a:r>
            <a:r>
              <a:rPr lang="ru-RU" sz="32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озвалося</a:t>
            </a:r>
            <a:r>
              <a:rPr lang="ru-RU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</a:p>
          <a:p>
            <a:pPr algn="ctr"/>
            <a:r>
              <a:rPr lang="ru-RU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в </a:t>
            </a:r>
            <a:r>
              <a:rPr lang="ru-RU" sz="32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українській</a:t>
            </a:r>
            <a:r>
              <a:rPr lang="ru-RU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32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пісні</a:t>
            </a:r>
            <a:endParaRPr lang="ru-RU" sz="3200" b="1" i="1" dirty="0" smtClean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  <a:p>
            <a:pPr algn="ctr"/>
            <a:r>
              <a:rPr lang="ru-RU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32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чи</a:t>
            </a:r>
            <a:r>
              <a:rPr lang="ru-RU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32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ніжністю</a:t>
            </a:r>
            <a:r>
              <a:rPr lang="ru-RU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струни, </a:t>
            </a:r>
          </a:p>
          <a:p>
            <a:pPr algn="ctr"/>
            <a:r>
              <a:rPr lang="ru-RU" sz="32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чи</a:t>
            </a:r>
            <a:r>
              <a:rPr lang="ru-RU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32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рокотанням</a:t>
            </a:r>
            <a:r>
              <a:rPr lang="ru-RU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грому.</a:t>
            </a:r>
          </a:p>
          <a:p>
            <a:pPr algn="ctr"/>
            <a:r>
              <a:rPr lang="ru-RU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32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Український</a:t>
            </a:r>
            <a:r>
              <a:rPr lang="ru-RU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народ створив </a:t>
            </a:r>
          </a:p>
          <a:p>
            <a:pPr algn="ctr"/>
            <a:r>
              <a:rPr lang="ru-RU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так </a:t>
            </a:r>
            <a:r>
              <a:rPr lang="ru-RU" sz="32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багато</a:t>
            </a:r>
            <a:r>
              <a:rPr lang="ru-RU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32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пісень</a:t>
            </a:r>
            <a:r>
              <a:rPr lang="ru-RU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,</a:t>
            </a:r>
          </a:p>
          <a:p>
            <a:pPr algn="ctr"/>
            <a:r>
              <a:rPr lang="ru-RU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32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що</a:t>
            </a:r>
            <a:r>
              <a:rPr lang="ru-RU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, </a:t>
            </a:r>
            <a:r>
              <a:rPr lang="ru-RU" sz="32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якби</a:t>
            </a:r>
            <a:r>
              <a:rPr lang="ru-RU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кожного дня </a:t>
            </a:r>
            <a:r>
              <a:rPr lang="ru-RU" sz="32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вивчати</a:t>
            </a:r>
            <a:r>
              <a:rPr lang="ru-RU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</a:p>
          <a:p>
            <a:pPr algn="ctr"/>
            <a:r>
              <a:rPr lang="ru-RU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одну </a:t>
            </a:r>
            <a:r>
              <a:rPr lang="ru-RU" sz="32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нову</a:t>
            </a:r>
            <a:r>
              <a:rPr lang="ru-RU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32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пісню</a:t>
            </a:r>
            <a:r>
              <a:rPr lang="ru-RU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,</a:t>
            </a:r>
          </a:p>
          <a:p>
            <a:pPr algn="ctr"/>
            <a:r>
              <a:rPr lang="ru-RU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на </a:t>
            </a:r>
            <a:r>
              <a:rPr lang="ru-RU" sz="32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вивчення</a:t>
            </a:r>
            <a:r>
              <a:rPr lang="ru-RU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32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усіх</a:t>
            </a:r>
            <a:r>
              <a:rPr lang="ru-RU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не </a:t>
            </a:r>
            <a:r>
              <a:rPr lang="ru-RU" sz="32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вистачило</a:t>
            </a:r>
            <a:r>
              <a:rPr lang="ru-RU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б </a:t>
            </a:r>
            <a:r>
              <a:rPr lang="ru-RU" sz="32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людського</a:t>
            </a:r>
            <a:r>
              <a:rPr lang="ru-RU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32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життя</a:t>
            </a:r>
            <a:r>
              <a:rPr lang="ru-RU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.</a:t>
            </a:r>
            <a:r>
              <a:rPr lang="ru-RU" sz="32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  </a:t>
            </a:r>
            <a:endParaRPr lang="ru-RU" sz="32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http://rushkolnik.ru/tw_files2/urls_3/94/d-93456/img4.jpg"/>
          <p:cNvPicPr>
            <a:picLocks noChangeAspect="1" noChangeArrowheads="1"/>
          </p:cNvPicPr>
          <p:nvPr/>
        </p:nvPicPr>
        <p:blipFill>
          <a:blip r:embed="rId2" cstate="print"/>
          <a:srcRect t="107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40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2028" t="2867" r="91510"/>
          <a:stretch>
            <a:fillRect/>
          </a:stretch>
        </p:blipFill>
        <p:spPr bwMode="auto">
          <a:xfrm>
            <a:off x="0" y="0"/>
            <a:ext cx="462099" cy="3790950"/>
          </a:xfrm>
          <a:prstGeom prst="rect">
            <a:avLst/>
          </a:prstGeom>
          <a:noFill/>
        </p:spPr>
      </p:pic>
      <p:pic>
        <p:nvPicPr>
          <p:cNvPr id="4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2028" t="6689" r="91510"/>
          <a:stretch>
            <a:fillRect/>
          </a:stretch>
        </p:blipFill>
        <p:spPr bwMode="auto">
          <a:xfrm>
            <a:off x="0" y="3162158"/>
            <a:ext cx="462099" cy="3695842"/>
          </a:xfrm>
          <a:prstGeom prst="rect">
            <a:avLst/>
          </a:prstGeom>
          <a:noFill/>
        </p:spPr>
      </p:pic>
      <p:pic>
        <p:nvPicPr>
          <p:cNvPr id="5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1774" t="2867" r="91763"/>
          <a:stretch>
            <a:fillRect/>
          </a:stretch>
        </p:blipFill>
        <p:spPr bwMode="auto">
          <a:xfrm rot="10800000">
            <a:off x="8681823" y="0"/>
            <a:ext cx="462177" cy="3790950"/>
          </a:xfrm>
          <a:prstGeom prst="rect">
            <a:avLst/>
          </a:prstGeom>
          <a:noFill/>
        </p:spPr>
      </p:pic>
      <p:pic>
        <p:nvPicPr>
          <p:cNvPr id="6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1774" t="2867" r="91763"/>
          <a:stretch>
            <a:fillRect/>
          </a:stretch>
        </p:blipFill>
        <p:spPr bwMode="auto">
          <a:xfrm rot="10800000">
            <a:off x="8681823" y="3067050"/>
            <a:ext cx="462177" cy="379095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67544" y="0"/>
            <a:ext cx="8136904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2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Серед домашніх оберегів найпочесніше місце посідає хліб. Наша паляниця має круглу форму - символ життєдайного Сонця.</a:t>
            </a:r>
            <a:endParaRPr lang="uk-UA" sz="2800" b="1" i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3789040"/>
            <a:ext cx="4364057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95536" y="1052736"/>
            <a:ext cx="8136904" cy="267765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2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Хліб ушановують як святиню, в народі про нього так і кажуть: «святий хліб». Великим гріхом вважається викинути навіть маленький шматочок. Колись вірили, що на тому світі люди, які без пошани ставилися до хліба, збиратимуть усі викинуті під час земного життя крихти.</a:t>
            </a:r>
            <a:endParaRPr lang="uk-UA" sz="2400" b="1" i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http://rushkolnik.ru/tw_files2/urls_3/94/d-93456/img4.jpg"/>
          <p:cNvPicPr>
            <a:picLocks noChangeAspect="1" noChangeArrowheads="1"/>
          </p:cNvPicPr>
          <p:nvPr/>
        </p:nvPicPr>
        <p:blipFill>
          <a:blip r:embed="rId2" cstate="print"/>
          <a:srcRect t="107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40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2028" t="2867" r="91510"/>
          <a:stretch>
            <a:fillRect/>
          </a:stretch>
        </p:blipFill>
        <p:spPr bwMode="auto">
          <a:xfrm>
            <a:off x="0" y="0"/>
            <a:ext cx="462099" cy="3790950"/>
          </a:xfrm>
          <a:prstGeom prst="rect">
            <a:avLst/>
          </a:prstGeom>
          <a:noFill/>
        </p:spPr>
      </p:pic>
      <p:pic>
        <p:nvPicPr>
          <p:cNvPr id="4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2028" t="6689" r="91510"/>
          <a:stretch>
            <a:fillRect/>
          </a:stretch>
        </p:blipFill>
        <p:spPr bwMode="auto">
          <a:xfrm>
            <a:off x="0" y="3162158"/>
            <a:ext cx="462099" cy="3695842"/>
          </a:xfrm>
          <a:prstGeom prst="rect">
            <a:avLst/>
          </a:prstGeom>
          <a:noFill/>
        </p:spPr>
      </p:pic>
      <p:pic>
        <p:nvPicPr>
          <p:cNvPr id="5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1774" t="2867" r="91763"/>
          <a:stretch>
            <a:fillRect/>
          </a:stretch>
        </p:blipFill>
        <p:spPr bwMode="auto">
          <a:xfrm rot="10800000">
            <a:off x="8681823" y="0"/>
            <a:ext cx="462177" cy="3790950"/>
          </a:xfrm>
          <a:prstGeom prst="rect">
            <a:avLst/>
          </a:prstGeom>
          <a:noFill/>
        </p:spPr>
      </p:pic>
      <p:pic>
        <p:nvPicPr>
          <p:cNvPr id="6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1774" t="2867" r="91763"/>
          <a:stretch>
            <a:fillRect/>
          </a:stretch>
        </p:blipFill>
        <p:spPr bwMode="auto">
          <a:xfrm rot="10800000">
            <a:off x="8681823" y="3067050"/>
            <a:ext cx="462177" cy="3790950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4005064"/>
            <a:ext cx="3888432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67544" y="908720"/>
            <a:ext cx="8208912" cy="286232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Хліб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відіграє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важливу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роль у </a:t>
            </a:r>
          </a:p>
          <a:p>
            <a:pPr algn="ctr"/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весільних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та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поховальних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обрядах – «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обрядовий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хліб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». </a:t>
            </a:r>
          </a:p>
          <a:p>
            <a:pPr algn="ctr"/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Без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споживання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обрядового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хліба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не обходиться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жодне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з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великих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народних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свят: </a:t>
            </a:r>
            <a:r>
              <a:rPr lang="uk-UA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Андрія, Різдво, Щедрий вечір, Масниця, Пасха, Зелені свята. </a:t>
            </a:r>
          </a:p>
          <a:p>
            <a:pPr algn="ctr"/>
            <a:r>
              <a:rPr lang="uk-UA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"Хлібні" обряди, що супроводжують оранку, сівбу, зажинки та обжинки, годі й перелічити. Кожен із них супроводжувався обідом, частиною якого були спеціальні страви з борошна.</a:t>
            </a:r>
            <a:endParaRPr lang="uk-UA" sz="2000" b="1" i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260648"/>
            <a:ext cx="8208912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Хліб є символом добробуту. Побажання "хліб та сіль" прикликає до родини багатство. </a:t>
            </a:r>
            <a:endParaRPr lang="uk-UA" sz="2000" b="1" i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http://rushkolnik.ru/tw_files2/urls_3/94/d-93456/img4.jpg"/>
          <p:cNvPicPr>
            <a:picLocks noChangeAspect="1" noChangeArrowheads="1"/>
          </p:cNvPicPr>
          <p:nvPr/>
        </p:nvPicPr>
        <p:blipFill>
          <a:blip r:embed="rId2" cstate="print"/>
          <a:srcRect t="107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40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2028" t="2867" r="91510"/>
          <a:stretch>
            <a:fillRect/>
          </a:stretch>
        </p:blipFill>
        <p:spPr bwMode="auto">
          <a:xfrm>
            <a:off x="0" y="0"/>
            <a:ext cx="462099" cy="3790950"/>
          </a:xfrm>
          <a:prstGeom prst="rect">
            <a:avLst/>
          </a:prstGeom>
          <a:noFill/>
        </p:spPr>
      </p:pic>
      <p:pic>
        <p:nvPicPr>
          <p:cNvPr id="4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2028" t="6689" r="91510"/>
          <a:stretch>
            <a:fillRect/>
          </a:stretch>
        </p:blipFill>
        <p:spPr bwMode="auto">
          <a:xfrm>
            <a:off x="0" y="3162158"/>
            <a:ext cx="462099" cy="3695842"/>
          </a:xfrm>
          <a:prstGeom prst="rect">
            <a:avLst/>
          </a:prstGeom>
          <a:noFill/>
        </p:spPr>
      </p:pic>
      <p:pic>
        <p:nvPicPr>
          <p:cNvPr id="5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1774" t="2867" r="91763"/>
          <a:stretch>
            <a:fillRect/>
          </a:stretch>
        </p:blipFill>
        <p:spPr bwMode="auto">
          <a:xfrm rot="10800000">
            <a:off x="8681823" y="0"/>
            <a:ext cx="462177" cy="3790950"/>
          </a:xfrm>
          <a:prstGeom prst="rect">
            <a:avLst/>
          </a:prstGeom>
          <a:noFill/>
        </p:spPr>
      </p:pic>
      <p:pic>
        <p:nvPicPr>
          <p:cNvPr id="6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1774" t="2867" r="91763"/>
          <a:stretch>
            <a:fillRect/>
          </a:stretch>
        </p:blipFill>
        <p:spPr bwMode="auto">
          <a:xfrm rot="10800000">
            <a:off x="8681823" y="3067050"/>
            <a:ext cx="462177" cy="3790950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32656"/>
            <a:ext cx="4513684" cy="3009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3597018"/>
            <a:ext cx="4510832" cy="3007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5292080" y="404664"/>
            <a:ext cx="3312368" cy="286232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Великдень, Пасха, Христове Воскресіння. Так називають свято, що відображає звершення найзаповітнішої мрії людства – подолання смерті. </a:t>
            </a:r>
            <a:endParaRPr lang="uk-UA" sz="2000" b="1" i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5536" y="4005064"/>
            <a:ext cx="3528392" cy="22467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Основною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ознакою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Великодня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є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писанка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, яка в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своїй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символіці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поєднала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давнину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дохристиянських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часів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, наше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сьогодення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і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віру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у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вічність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.</a:t>
            </a:r>
            <a:endParaRPr lang="ru-RU" sz="2000" b="1" i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http://rushkolnik.ru/tw_files2/urls_3/94/d-93456/img4.jpg"/>
          <p:cNvPicPr>
            <a:picLocks noChangeAspect="1" noChangeArrowheads="1"/>
          </p:cNvPicPr>
          <p:nvPr/>
        </p:nvPicPr>
        <p:blipFill>
          <a:blip r:embed="rId2" cstate="print"/>
          <a:srcRect t="107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40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2028" t="2867" r="91510"/>
          <a:stretch>
            <a:fillRect/>
          </a:stretch>
        </p:blipFill>
        <p:spPr bwMode="auto">
          <a:xfrm>
            <a:off x="0" y="0"/>
            <a:ext cx="462099" cy="3790950"/>
          </a:xfrm>
          <a:prstGeom prst="rect">
            <a:avLst/>
          </a:prstGeom>
          <a:noFill/>
        </p:spPr>
      </p:pic>
      <p:pic>
        <p:nvPicPr>
          <p:cNvPr id="4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2028" t="6689" r="91510"/>
          <a:stretch>
            <a:fillRect/>
          </a:stretch>
        </p:blipFill>
        <p:spPr bwMode="auto">
          <a:xfrm>
            <a:off x="0" y="3162158"/>
            <a:ext cx="462099" cy="3695842"/>
          </a:xfrm>
          <a:prstGeom prst="rect">
            <a:avLst/>
          </a:prstGeom>
          <a:noFill/>
        </p:spPr>
      </p:pic>
      <p:pic>
        <p:nvPicPr>
          <p:cNvPr id="5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1774" t="2867" r="91763"/>
          <a:stretch>
            <a:fillRect/>
          </a:stretch>
        </p:blipFill>
        <p:spPr bwMode="auto">
          <a:xfrm rot="10800000">
            <a:off x="8681823" y="0"/>
            <a:ext cx="462177" cy="3790950"/>
          </a:xfrm>
          <a:prstGeom prst="rect">
            <a:avLst/>
          </a:prstGeom>
          <a:noFill/>
        </p:spPr>
      </p:pic>
      <p:pic>
        <p:nvPicPr>
          <p:cNvPr id="6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1774" t="2867" r="91763"/>
          <a:stretch>
            <a:fillRect/>
          </a:stretch>
        </p:blipFill>
        <p:spPr bwMode="auto">
          <a:xfrm rot="10800000">
            <a:off x="8681823" y="3067050"/>
            <a:ext cx="462177" cy="3790950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32656"/>
            <a:ext cx="460851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501008"/>
            <a:ext cx="4656157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/>
          <a:srcRect l="6162" t="2136" r="3457" b="3881"/>
          <a:stretch>
            <a:fillRect/>
          </a:stretch>
        </p:blipFill>
        <p:spPr bwMode="auto">
          <a:xfrm>
            <a:off x="5364088" y="332656"/>
            <a:ext cx="316835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92080" y="3501008"/>
            <a:ext cx="328954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http://rushkolnik.ru/tw_files2/urls_3/94/d-93456/img4.jpg"/>
          <p:cNvPicPr>
            <a:picLocks noChangeAspect="1" noChangeArrowheads="1"/>
          </p:cNvPicPr>
          <p:nvPr/>
        </p:nvPicPr>
        <p:blipFill>
          <a:blip r:embed="rId2" cstate="print"/>
          <a:srcRect t="107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40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2028" t="2867" r="91510"/>
          <a:stretch>
            <a:fillRect/>
          </a:stretch>
        </p:blipFill>
        <p:spPr bwMode="auto">
          <a:xfrm>
            <a:off x="0" y="0"/>
            <a:ext cx="462099" cy="3790950"/>
          </a:xfrm>
          <a:prstGeom prst="rect">
            <a:avLst/>
          </a:prstGeom>
          <a:noFill/>
        </p:spPr>
      </p:pic>
      <p:pic>
        <p:nvPicPr>
          <p:cNvPr id="4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2028" t="6689" r="91510"/>
          <a:stretch>
            <a:fillRect/>
          </a:stretch>
        </p:blipFill>
        <p:spPr bwMode="auto">
          <a:xfrm>
            <a:off x="0" y="3162158"/>
            <a:ext cx="462099" cy="3695842"/>
          </a:xfrm>
          <a:prstGeom prst="rect">
            <a:avLst/>
          </a:prstGeom>
          <a:noFill/>
        </p:spPr>
      </p:pic>
      <p:pic>
        <p:nvPicPr>
          <p:cNvPr id="5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1774" t="2867" r="91763"/>
          <a:stretch>
            <a:fillRect/>
          </a:stretch>
        </p:blipFill>
        <p:spPr bwMode="auto">
          <a:xfrm rot="10800000">
            <a:off x="8681823" y="0"/>
            <a:ext cx="462177" cy="3790950"/>
          </a:xfrm>
          <a:prstGeom prst="rect">
            <a:avLst/>
          </a:prstGeom>
          <a:noFill/>
        </p:spPr>
      </p:pic>
      <p:pic>
        <p:nvPicPr>
          <p:cNvPr id="6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1774" t="2867" r="91763"/>
          <a:stretch>
            <a:fillRect/>
          </a:stretch>
        </p:blipFill>
        <p:spPr bwMode="auto">
          <a:xfrm rot="10800000">
            <a:off x="8681823" y="3067050"/>
            <a:ext cx="462177" cy="379095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67544" y="0"/>
            <a:ext cx="8286808" cy="794063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uk-UA" sz="3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Найулюбленішими тваринними символами України є птахи. </a:t>
            </a:r>
          </a:p>
          <a:p>
            <a:pPr algn="ctr">
              <a:lnSpc>
                <a:spcPct val="150000"/>
              </a:lnSpc>
            </a:pPr>
            <a:r>
              <a:rPr lang="uk-UA" sz="3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Люди вважали, що навесні душі померлих в образі птахів</a:t>
            </a:r>
          </a:p>
          <a:p>
            <a:pPr algn="ctr">
              <a:lnSpc>
                <a:spcPct val="150000"/>
              </a:lnSpc>
            </a:pPr>
            <a:r>
              <a:rPr lang="uk-UA" sz="3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повертаються на землю. </a:t>
            </a:r>
          </a:p>
          <a:p>
            <a:pPr algn="ctr">
              <a:lnSpc>
                <a:spcPct val="150000"/>
              </a:lnSpc>
            </a:pPr>
            <a:r>
              <a:rPr lang="uk-UA" sz="3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А оскільки це душі померлих - то де їм місце? В раю. </a:t>
            </a:r>
          </a:p>
          <a:p>
            <a:pPr algn="ctr">
              <a:lnSpc>
                <a:spcPct val="150000"/>
              </a:lnSpc>
            </a:pPr>
            <a:r>
              <a:rPr lang="uk-UA" sz="3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І повертаються вони восени в рай. </a:t>
            </a:r>
          </a:p>
          <a:p>
            <a:pPr algn="ctr">
              <a:lnSpc>
                <a:spcPct val="150000"/>
              </a:lnSpc>
            </a:pPr>
            <a:r>
              <a:rPr lang="uk-UA" sz="3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Очевидно, з цих двох слів утворилося "теплі краї". </a:t>
            </a:r>
          </a:p>
          <a:p>
            <a:pPr algn="ctr"/>
            <a:r>
              <a:rPr lang="ru-RU" sz="3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ru-RU" sz="3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</a:br>
            <a:endParaRPr lang="ru-RU" sz="30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http://rushkolnik.ru/tw_files2/urls_3/94/d-93456/img4.jpg"/>
          <p:cNvPicPr>
            <a:picLocks noChangeAspect="1" noChangeArrowheads="1"/>
          </p:cNvPicPr>
          <p:nvPr/>
        </p:nvPicPr>
        <p:blipFill>
          <a:blip r:embed="rId2" cstate="print"/>
          <a:srcRect t="107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40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2028" t="2867" r="91510"/>
          <a:stretch>
            <a:fillRect/>
          </a:stretch>
        </p:blipFill>
        <p:spPr bwMode="auto">
          <a:xfrm>
            <a:off x="0" y="0"/>
            <a:ext cx="462099" cy="3790950"/>
          </a:xfrm>
          <a:prstGeom prst="rect">
            <a:avLst/>
          </a:prstGeom>
          <a:noFill/>
        </p:spPr>
      </p:pic>
      <p:pic>
        <p:nvPicPr>
          <p:cNvPr id="4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2028" t="6689" r="91510"/>
          <a:stretch>
            <a:fillRect/>
          </a:stretch>
        </p:blipFill>
        <p:spPr bwMode="auto">
          <a:xfrm>
            <a:off x="0" y="3162158"/>
            <a:ext cx="462099" cy="3695842"/>
          </a:xfrm>
          <a:prstGeom prst="rect">
            <a:avLst/>
          </a:prstGeom>
          <a:noFill/>
        </p:spPr>
      </p:pic>
      <p:pic>
        <p:nvPicPr>
          <p:cNvPr id="5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1774" t="2867" r="91763"/>
          <a:stretch>
            <a:fillRect/>
          </a:stretch>
        </p:blipFill>
        <p:spPr bwMode="auto">
          <a:xfrm rot="10800000">
            <a:off x="8681823" y="0"/>
            <a:ext cx="462177" cy="3790950"/>
          </a:xfrm>
          <a:prstGeom prst="rect">
            <a:avLst/>
          </a:prstGeom>
          <a:noFill/>
        </p:spPr>
      </p:pic>
      <p:pic>
        <p:nvPicPr>
          <p:cNvPr id="6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1774" t="2867" r="91763"/>
          <a:stretch>
            <a:fillRect/>
          </a:stretch>
        </p:blipFill>
        <p:spPr bwMode="auto">
          <a:xfrm rot="10800000">
            <a:off x="8681823" y="3067050"/>
            <a:ext cx="462177" cy="379095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707904" y="260648"/>
            <a:ext cx="5040560" cy="65556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Улюбленим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птахом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є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лелека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.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Його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назвали на честь божества добра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і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кохання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- Леля. Ну, а як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відомо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-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від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кохання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народжуються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діти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. От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і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приносить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їх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у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наші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домівки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лелека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,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тобто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він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є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символом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народження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. Говорили колись,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що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Лель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живе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у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душі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доброї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людини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, а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лелека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мостить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гніздо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на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подвірї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добрих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людей. У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християнстві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лелека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символізує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чистоту,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благочестя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,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воскресіння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.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Вважається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також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очисником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від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скверни,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охоронцем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домашнього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вогнища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.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Лелека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- символ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любові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до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батька-матері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,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котрі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благословили тебе на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світ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, а тому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це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-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й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символ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сімейного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благополуччя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,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любові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до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рідної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землі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.</a:t>
            </a:r>
            <a:endParaRPr lang="ru-RU" sz="2000" b="1" i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b="3593"/>
          <a:stretch>
            <a:fillRect/>
          </a:stretch>
        </p:blipFill>
        <p:spPr bwMode="auto">
          <a:xfrm>
            <a:off x="539552" y="836712"/>
            <a:ext cx="3168352" cy="518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http://rushkolnik.ru/tw_files2/urls_3/94/d-93456/img4.jpg"/>
          <p:cNvPicPr>
            <a:picLocks noChangeAspect="1" noChangeArrowheads="1"/>
          </p:cNvPicPr>
          <p:nvPr/>
        </p:nvPicPr>
        <p:blipFill>
          <a:blip r:embed="rId2" cstate="print"/>
          <a:srcRect t="107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40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2028" t="2867" r="91510"/>
          <a:stretch>
            <a:fillRect/>
          </a:stretch>
        </p:blipFill>
        <p:spPr bwMode="auto">
          <a:xfrm>
            <a:off x="0" y="0"/>
            <a:ext cx="462099" cy="3790950"/>
          </a:xfrm>
          <a:prstGeom prst="rect">
            <a:avLst/>
          </a:prstGeom>
          <a:noFill/>
        </p:spPr>
      </p:pic>
      <p:pic>
        <p:nvPicPr>
          <p:cNvPr id="4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2028" t="6689" r="91510"/>
          <a:stretch>
            <a:fillRect/>
          </a:stretch>
        </p:blipFill>
        <p:spPr bwMode="auto">
          <a:xfrm>
            <a:off x="0" y="3162158"/>
            <a:ext cx="462099" cy="3695842"/>
          </a:xfrm>
          <a:prstGeom prst="rect">
            <a:avLst/>
          </a:prstGeom>
          <a:noFill/>
        </p:spPr>
      </p:pic>
      <p:pic>
        <p:nvPicPr>
          <p:cNvPr id="5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1774" t="2867" r="91763"/>
          <a:stretch>
            <a:fillRect/>
          </a:stretch>
        </p:blipFill>
        <p:spPr bwMode="auto">
          <a:xfrm rot="10800000">
            <a:off x="8681823" y="0"/>
            <a:ext cx="462177" cy="3790950"/>
          </a:xfrm>
          <a:prstGeom prst="rect">
            <a:avLst/>
          </a:prstGeom>
          <a:noFill/>
        </p:spPr>
      </p:pic>
      <p:pic>
        <p:nvPicPr>
          <p:cNvPr id="6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1774" t="2867" r="91763"/>
          <a:stretch>
            <a:fillRect/>
          </a:stretch>
        </p:blipFill>
        <p:spPr bwMode="auto">
          <a:xfrm rot="10800000">
            <a:off x="8681823" y="3067050"/>
            <a:ext cx="462177" cy="3790950"/>
          </a:xfrm>
          <a:prstGeom prst="rect">
            <a:avLst/>
          </a:prstGeom>
          <a:noFill/>
        </p:spPr>
      </p:pic>
      <p:pic>
        <p:nvPicPr>
          <p:cNvPr id="15364" name="Picture 4" descr="http://oleshchuk.com/sites/default/files/field/image/vesilnyj-rushnyk-ljubovni-ornamenty-moder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90178">
            <a:off x="6315592" y="3514992"/>
            <a:ext cx="2098432" cy="2889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6" name="Picture 6" descr="http://www.nastunya.com/downloadsimages/productlarge/20071019023355584.jpg"/>
          <p:cNvPicPr>
            <a:picLocks noChangeAspect="1" noChangeArrowheads="1"/>
          </p:cNvPicPr>
          <p:nvPr/>
        </p:nvPicPr>
        <p:blipFill>
          <a:blip r:embed="rId5" cstate="print"/>
          <a:srcRect l="9060" t="16593" r="9061" b="7375"/>
          <a:stretch>
            <a:fillRect/>
          </a:stretch>
        </p:blipFill>
        <p:spPr bwMode="auto">
          <a:xfrm rot="21192832">
            <a:off x="707005" y="3481135"/>
            <a:ext cx="2277258" cy="2969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8" name="Picture 8" descr="http://novynar.img.com.ua/img/forall/a/813/71.jpg"/>
          <p:cNvPicPr>
            <a:picLocks noChangeAspect="1" noChangeArrowheads="1"/>
          </p:cNvPicPr>
          <p:nvPr/>
        </p:nvPicPr>
        <p:blipFill>
          <a:blip r:embed="rId6" cstate="print"/>
          <a:srcRect r="1955"/>
          <a:stretch>
            <a:fillRect/>
          </a:stretch>
        </p:blipFill>
        <p:spPr bwMode="auto">
          <a:xfrm>
            <a:off x="3275856" y="3717032"/>
            <a:ext cx="2708250" cy="2076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0" y="260648"/>
            <a:ext cx="9144000" cy="31085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28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Хата без рушників, казали в народі, </a:t>
            </a:r>
          </a:p>
          <a:p>
            <a:pPr algn="ctr"/>
            <a:r>
              <a:rPr lang="uk-UA" sz="28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що родина без дітей. </a:t>
            </a:r>
          </a:p>
          <a:p>
            <a:pPr algn="ctr"/>
            <a:r>
              <a:rPr lang="uk-UA" sz="28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Рушник з давніх-давен символізував </a:t>
            </a:r>
          </a:p>
          <a:p>
            <a:pPr algn="ctr"/>
            <a:r>
              <a:rPr lang="uk-UA" sz="28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не тільки естетичні смаки,</a:t>
            </a:r>
          </a:p>
          <a:p>
            <a:pPr algn="ctr"/>
            <a:r>
              <a:rPr lang="uk-UA" sz="28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він був своєрідною візиткою,</a:t>
            </a:r>
          </a:p>
          <a:p>
            <a:pPr algn="ctr"/>
            <a:r>
              <a:rPr lang="uk-UA" sz="28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а якщо точніше — обличчям оселі,</a:t>
            </a:r>
          </a:p>
          <a:p>
            <a:pPr algn="ctr"/>
            <a:r>
              <a:rPr lang="uk-UA" sz="28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відтак і господині</a:t>
            </a:r>
            <a:r>
              <a:rPr lang="ru-RU" sz="28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. </a:t>
            </a:r>
            <a:endParaRPr lang="ru-RU" sz="2800" b="1" i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http://rushkolnik.ru/tw_files2/urls_3/94/d-93456/img4.jpg"/>
          <p:cNvPicPr>
            <a:picLocks noChangeAspect="1" noChangeArrowheads="1"/>
          </p:cNvPicPr>
          <p:nvPr/>
        </p:nvPicPr>
        <p:blipFill>
          <a:blip r:embed="rId2" cstate="print"/>
          <a:srcRect t="107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40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2028" t="2867" r="91510"/>
          <a:stretch>
            <a:fillRect/>
          </a:stretch>
        </p:blipFill>
        <p:spPr bwMode="auto">
          <a:xfrm>
            <a:off x="0" y="0"/>
            <a:ext cx="462099" cy="3790950"/>
          </a:xfrm>
          <a:prstGeom prst="rect">
            <a:avLst/>
          </a:prstGeom>
          <a:noFill/>
        </p:spPr>
      </p:pic>
      <p:pic>
        <p:nvPicPr>
          <p:cNvPr id="4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2028" t="6689" r="91510"/>
          <a:stretch>
            <a:fillRect/>
          </a:stretch>
        </p:blipFill>
        <p:spPr bwMode="auto">
          <a:xfrm>
            <a:off x="0" y="3162158"/>
            <a:ext cx="462099" cy="3695842"/>
          </a:xfrm>
          <a:prstGeom prst="rect">
            <a:avLst/>
          </a:prstGeom>
          <a:noFill/>
        </p:spPr>
      </p:pic>
      <p:pic>
        <p:nvPicPr>
          <p:cNvPr id="5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1774" t="2867" r="91763"/>
          <a:stretch>
            <a:fillRect/>
          </a:stretch>
        </p:blipFill>
        <p:spPr bwMode="auto">
          <a:xfrm rot="10800000">
            <a:off x="8681823" y="0"/>
            <a:ext cx="462177" cy="3790950"/>
          </a:xfrm>
          <a:prstGeom prst="rect">
            <a:avLst/>
          </a:prstGeom>
          <a:noFill/>
        </p:spPr>
      </p:pic>
      <p:pic>
        <p:nvPicPr>
          <p:cNvPr id="6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1774" t="2867" r="91763"/>
          <a:stretch>
            <a:fillRect/>
          </a:stretch>
        </p:blipFill>
        <p:spPr bwMode="auto">
          <a:xfrm rot="10800000">
            <a:off x="8681823" y="3067050"/>
            <a:ext cx="462177" cy="379095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39552" y="332656"/>
            <a:ext cx="7992888" cy="267765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Журавель - названий «</a:t>
            </a:r>
            <a:r>
              <a:rPr lang="ru-RU" sz="24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Божою</a:t>
            </a:r>
            <a:r>
              <a:rPr lang="ru-RU" sz="2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птицею» </a:t>
            </a:r>
            <a:r>
              <a:rPr lang="ru-RU" sz="24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або</a:t>
            </a:r>
            <a:r>
              <a:rPr lang="ru-RU" sz="2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«</a:t>
            </a:r>
            <a:r>
              <a:rPr lang="ru-RU" sz="24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птахом</a:t>
            </a:r>
            <a:r>
              <a:rPr lang="ru-RU" sz="2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4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Сонця</a:t>
            </a:r>
            <a:r>
              <a:rPr lang="ru-RU" sz="2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». </a:t>
            </a:r>
            <a:r>
              <a:rPr lang="ru-RU" sz="24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Журавлині</a:t>
            </a:r>
            <a:r>
              <a:rPr lang="ru-RU" sz="2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4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відльоти</a:t>
            </a:r>
            <a:r>
              <a:rPr lang="ru-RU" sz="2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у </a:t>
            </a:r>
            <a:r>
              <a:rPr lang="ru-RU" sz="24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вирій</a:t>
            </a:r>
            <a:r>
              <a:rPr lang="ru-RU" sz="2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4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особливі</a:t>
            </a:r>
            <a:r>
              <a:rPr lang="ru-RU" sz="2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. Коли люди </a:t>
            </a:r>
            <a:r>
              <a:rPr lang="ru-RU" sz="24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бачать</a:t>
            </a:r>
            <a:r>
              <a:rPr lang="ru-RU" sz="2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4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весняний</a:t>
            </a:r>
            <a:r>
              <a:rPr lang="ru-RU" sz="2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4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журавлиний</a:t>
            </a:r>
            <a:r>
              <a:rPr lang="ru-RU" sz="2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ключ, то </a:t>
            </a:r>
            <a:r>
              <a:rPr lang="ru-RU" sz="24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кажуть</a:t>
            </a:r>
            <a:r>
              <a:rPr lang="ru-RU" sz="2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, </a:t>
            </a:r>
            <a:r>
              <a:rPr lang="ru-RU" sz="24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що</a:t>
            </a:r>
            <a:r>
              <a:rPr lang="ru-RU" sz="2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4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це</a:t>
            </a:r>
            <a:r>
              <a:rPr lang="ru-RU" sz="2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не </a:t>
            </a:r>
            <a:r>
              <a:rPr lang="ru-RU" sz="24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журавлі</a:t>
            </a:r>
            <a:r>
              <a:rPr lang="ru-RU" sz="2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, а «</a:t>
            </a:r>
            <a:r>
              <a:rPr lang="ru-RU" sz="24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веселики</a:t>
            </a:r>
            <a:r>
              <a:rPr lang="ru-RU" sz="2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» </a:t>
            </a:r>
            <a:r>
              <a:rPr lang="ru-RU" sz="24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летять</a:t>
            </a:r>
            <a:r>
              <a:rPr lang="ru-RU" sz="2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, (</a:t>
            </a:r>
            <a:r>
              <a:rPr lang="ru-RU" sz="24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бо</a:t>
            </a:r>
            <a:r>
              <a:rPr lang="ru-RU" sz="2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в </a:t>
            </a:r>
            <a:r>
              <a:rPr lang="ru-RU" sz="24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слові</a:t>
            </a:r>
            <a:r>
              <a:rPr lang="ru-RU" sz="2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«</a:t>
            </a:r>
            <a:r>
              <a:rPr lang="ru-RU" sz="24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журавлі</a:t>
            </a:r>
            <a:r>
              <a:rPr lang="ru-RU" sz="2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» </a:t>
            </a:r>
            <a:r>
              <a:rPr lang="ru-RU" sz="24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є</a:t>
            </a:r>
            <a:r>
              <a:rPr lang="ru-RU" sz="2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4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щось</a:t>
            </a:r>
            <a:r>
              <a:rPr lang="ru-RU" sz="2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4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від</a:t>
            </a:r>
            <a:r>
              <a:rPr lang="ru-RU" sz="2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жури - </a:t>
            </a:r>
            <a:r>
              <a:rPr lang="ru-RU" sz="24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журби</a:t>
            </a:r>
            <a:r>
              <a:rPr lang="ru-RU" sz="2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) та </a:t>
            </a:r>
            <a:r>
              <a:rPr lang="ru-RU" sz="24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несуть</a:t>
            </a:r>
            <a:r>
              <a:rPr lang="ru-RU" sz="2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4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з</a:t>
            </a:r>
            <a:r>
              <a:rPr lang="ru-RU" sz="2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собою </a:t>
            </a:r>
            <a:r>
              <a:rPr lang="ru-RU" sz="24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безжурну</a:t>
            </a:r>
            <a:r>
              <a:rPr lang="ru-RU" sz="2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весну та </a:t>
            </a:r>
            <a:r>
              <a:rPr lang="ru-RU" sz="24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щасливе</a:t>
            </a:r>
            <a:r>
              <a:rPr lang="ru-RU" sz="2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4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літо</a:t>
            </a:r>
            <a:r>
              <a:rPr lang="ru-RU" sz="2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.</a:t>
            </a:r>
            <a:endParaRPr lang="ru-RU" sz="2400" b="1" i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3068960"/>
            <a:ext cx="4680520" cy="3531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http://rushkolnik.ru/tw_files2/urls_3/94/d-93456/img4.jpg"/>
          <p:cNvPicPr>
            <a:picLocks noChangeAspect="1" noChangeArrowheads="1"/>
          </p:cNvPicPr>
          <p:nvPr/>
        </p:nvPicPr>
        <p:blipFill>
          <a:blip r:embed="rId2" cstate="print"/>
          <a:srcRect t="107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40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2028" t="2867" r="91510"/>
          <a:stretch>
            <a:fillRect/>
          </a:stretch>
        </p:blipFill>
        <p:spPr bwMode="auto">
          <a:xfrm>
            <a:off x="0" y="0"/>
            <a:ext cx="462099" cy="3790950"/>
          </a:xfrm>
          <a:prstGeom prst="rect">
            <a:avLst/>
          </a:prstGeom>
          <a:noFill/>
        </p:spPr>
      </p:pic>
      <p:pic>
        <p:nvPicPr>
          <p:cNvPr id="4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2028" t="6689" r="91510"/>
          <a:stretch>
            <a:fillRect/>
          </a:stretch>
        </p:blipFill>
        <p:spPr bwMode="auto">
          <a:xfrm>
            <a:off x="0" y="3162158"/>
            <a:ext cx="462099" cy="3695842"/>
          </a:xfrm>
          <a:prstGeom prst="rect">
            <a:avLst/>
          </a:prstGeom>
          <a:noFill/>
        </p:spPr>
      </p:pic>
      <p:pic>
        <p:nvPicPr>
          <p:cNvPr id="5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1774" t="2867" r="91763"/>
          <a:stretch>
            <a:fillRect/>
          </a:stretch>
        </p:blipFill>
        <p:spPr bwMode="auto">
          <a:xfrm rot="10800000">
            <a:off x="8681823" y="0"/>
            <a:ext cx="462177" cy="3790950"/>
          </a:xfrm>
          <a:prstGeom prst="rect">
            <a:avLst/>
          </a:prstGeom>
          <a:noFill/>
        </p:spPr>
      </p:pic>
      <p:pic>
        <p:nvPicPr>
          <p:cNvPr id="6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1774" t="2867" r="91763"/>
          <a:stretch>
            <a:fillRect/>
          </a:stretch>
        </p:blipFill>
        <p:spPr bwMode="auto">
          <a:xfrm rot="10800000">
            <a:off x="8681823" y="3067050"/>
            <a:ext cx="462177" cy="379095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827584" y="260648"/>
            <a:ext cx="7488832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Ластівка - символ весни і відродження, добра і щастя. Вона - Божа пташка, а тому, вбити її - великий гріх; зруйнувати гніздо - накликати на себе велику біду. Благословенний той дім, на якому поселиться ластівчина </a:t>
            </a:r>
            <a:r>
              <a:rPr lang="uk-UA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сімя</a:t>
            </a:r>
            <a:r>
              <a:rPr lang="uk-UA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. Божа благодать на ластівці через те, що в час, коли іудеї розпинали Христа, ластівки крали в них цвяхи. Ластівка є символом матері.</a:t>
            </a:r>
            <a:endParaRPr lang="uk-UA" sz="2000" b="1" i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b="5515"/>
          <a:stretch>
            <a:fillRect/>
          </a:stretch>
        </p:blipFill>
        <p:spPr bwMode="auto">
          <a:xfrm>
            <a:off x="1979712" y="2924944"/>
            <a:ext cx="5168627" cy="3665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http://rushkolnik.ru/tw_files2/urls_3/94/d-93456/img4.jpg"/>
          <p:cNvPicPr>
            <a:picLocks noChangeAspect="1" noChangeArrowheads="1"/>
          </p:cNvPicPr>
          <p:nvPr/>
        </p:nvPicPr>
        <p:blipFill>
          <a:blip r:embed="rId2" cstate="print"/>
          <a:srcRect t="107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40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2028" t="2867" r="91510"/>
          <a:stretch>
            <a:fillRect/>
          </a:stretch>
        </p:blipFill>
        <p:spPr bwMode="auto">
          <a:xfrm>
            <a:off x="0" y="0"/>
            <a:ext cx="462099" cy="3790950"/>
          </a:xfrm>
          <a:prstGeom prst="rect">
            <a:avLst/>
          </a:prstGeom>
          <a:noFill/>
        </p:spPr>
      </p:pic>
      <p:pic>
        <p:nvPicPr>
          <p:cNvPr id="4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2028" t="6689" r="91510"/>
          <a:stretch>
            <a:fillRect/>
          </a:stretch>
        </p:blipFill>
        <p:spPr bwMode="auto">
          <a:xfrm>
            <a:off x="0" y="3162158"/>
            <a:ext cx="462099" cy="3695842"/>
          </a:xfrm>
          <a:prstGeom prst="rect">
            <a:avLst/>
          </a:prstGeom>
          <a:noFill/>
        </p:spPr>
      </p:pic>
      <p:pic>
        <p:nvPicPr>
          <p:cNvPr id="5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1774" t="2867" r="91763"/>
          <a:stretch>
            <a:fillRect/>
          </a:stretch>
        </p:blipFill>
        <p:spPr bwMode="auto">
          <a:xfrm rot="10800000">
            <a:off x="8681823" y="0"/>
            <a:ext cx="462177" cy="3790950"/>
          </a:xfrm>
          <a:prstGeom prst="rect">
            <a:avLst/>
          </a:prstGeom>
          <a:noFill/>
        </p:spPr>
      </p:pic>
      <p:pic>
        <p:nvPicPr>
          <p:cNvPr id="6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1774" t="2867" r="91763"/>
          <a:stretch>
            <a:fillRect/>
          </a:stretch>
        </p:blipFill>
        <p:spPr bwMode="auto">
          <a:xfrm rot="10800000">
            <a:off x="8681823" y="3067050"/>
            <a:ext cx="462177" cy="379095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499992" y="548680"/>
            <a:ext cx="3888432" cy="563231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Соловейко - Свята і вільна Божа пташка, співець добра і кохання, символ весни і волі, високого натхнення і неперевершеного таланту. Виконати свою роботу так, як виконує свою соловейко, не здатен жоден інший птах: соловейко </a:t>
            </a:r>
            <a:r>
              <a:rPr lang="uk-UA" sz="20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–найдосконаліший</a:t>
            </a:r>
            <a:r>
              <a:rPr lang="uk-UA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співочий талант пташиного світу. Навіть люди рівняються на нього, тому і кажуть про талановитого співака: </a:t>
            </a:r>
          </a:p>
          <a:p>
            <a:pPr algn="ctr"/>
            <a:r>
              <a:rPr lang="uk-UA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«Співає, як соловейко!».</a:t>
            </a:r>
            <a:endParaRPr lang="uk-UA" sz="2000" b="1" i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196752"/>
            <a:ext cx="3456384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6300192" y="6237312"/>
            <a:ext cx="2108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  <a:hlinkClick r:id="rId5" action="ppaction://hlinkfile"/>
              </a:rPr>
              <a:t>Спів соловейка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http://rushkolnik.ru/tw_files2/urls_3/94/d-93456/img4.jpg"/>
          <p:cNvPicPr>
            <a:picLocks noChangeAspect="1" noChangeArrowheads="1"/>
          </p:cNvPicPr>
          <p:nvPr/>
        </p:nvPicPr>
        <p:blipFill>
          <a:blip r:embed="rId2" cstate="print"/>
          <a:srcRect t="107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40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2028" t="2867" r="91510"/>
          <a:stretch>
            <a:fillRect/>
          </a:stretch>
        </p:blipFill>
        <p:spPr bwMode="auto">
          <a:xfrm>
            <a:off x="0" y="0"/>
            <a:ext cx="462099" cy="3790950"/>
          </a:xfrm>
          <a:prstGeom prst="rect">
            <a:avLst/>
          </a:prstGeom>
          <a:noFill/>
        </p:spPr>
      </p:pic>
      <p:pic>
        <p:nvPicPr>
          <p:cNvPr id="4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2028" t="6689" r="91510"/>
          <a:stretch>
            <a:fillRect/>
          </a:stretch>
        </p:blipFill>
        <p:spPr bwMode="auto">
          <a:xfrm>
            <a:off x="0" y="3162158"/>
            <a:ext cx="462099" cy="3695842"/>
          </a:xfrm>
          <a:prstGeom prst="rect">
            <a:avLst/>
          </a:prstGeom>
          <a:noFill/>
        </p:spPr>
      </p:pic>
      <p:pic>
        <p:nvPicPr>
          <p:cNvPr id="5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1774" t="2867" r="91763"/>
          <a:stretch>
            <a:fillRect/>
          </a:stretch>
        </p:blipFill>
        <p:spPr bwMode="auto">
          <a:xfrm rot="10800000">
            <a:off x="8681823" y="0"/>
            <a:ext cx="462177" cy="3790950"/>
          </a:xfrm>
          <a:prstGeom prst="rect">
            <a:avLst/>
          </a:prstGeom>
          <a:noFill/>
        </p:spPr>
      </p:pic>
      <p:pic>
        <p:nvPicPr>
          <p:cNvPr id="6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1774" t="2867" r="91763"/>
          <a:stretch>
            <a:fillRect/>
          </a:stretch>
        </p:blipFill>
        <p:spPr bwMode="auto">
          <a:xfrm rot="10800000">
            <a:off x="8681823" y="3067050"/>
            <a:ext cx="462177" cy="379095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95536" y="117693"/>
            <a:ext cx="475252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Бог доручив зозулі кувати </a:t>
            </a:r>
          </a:p>
          <a:p>
            <a:pPr algn="ctr"/>
            <a:r>
              <a:rPr lang="uk-UA" sz="2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довгі роки життя людям. Вона першою вилітає у вирій і останньою звідти повертається, а це означає, що ключі від цього райського острова - у неї, тобто за легендою ключі від Вирію Бог доручив саме зозулі. </a:t>
            </a:r>
          </a:p>
          <a:p>
            <a:pPr algn="ctr"/>
            <a:r>
              <a:rPr lang="uk-UA" sz="2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І у теплий край вона повинна відлетіти раніше, щоб зустрічати інших птахів. </a:t>
            </a:r>
          </a:p>
          <a:p>
            <a:pPr algn="ctr"/>
            <a:r>
              <a:rPr lang="uk-UA" sz="2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Тому не встигає пташка висидіти пташенят і підкидає яйця в чужі гніздечка.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268760"/>
            <a:ext cx="3331499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http://rushkolnik.ru/tw_files2/urls_3/94/d-93456/img4.jpg"/>
          <p:cNvPicPr>
            <a:picLocks noChangeAspect="1" noChangeArrowheads="1"/>
          </p:cNvPicPr>
          <p:nvPr/>
        </p:nvPicPr>
        <p:blipFill>
          <a:blip r:embed="rId2" cstate="print"/>
          <a:srcRect t="107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40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2028" t="2867" r="91510"/>
          <a:stretch>
            <a:fillRect/>
          </a:stretch>
        </p:blipFill>
        <p:spPr bwMode="auto">
          <a:xfrm>
            <a:off x="0" y="0"/>
            <a:ext cx="462099" cy="3790950"/>
          </a:xfrm>
          <a:prstGeom prst="rect">
            <a:avLst/>
          </a:prstGeom>
          <a:noFill/>
        </p:spPr>
      </p:pic>
      <p:pic>
        <p:nvPicPr>
          <p:cNvPr id="4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2028" t="6689" r="91510"/>
          <a:stretch>
            <a:fillRect/>
          </a:stretch>
        </p:blipFill>
        <p:spPr bwMode="auto">
          <a:xfrm>
            <a:off x="0" y="3162158"/>
            <a:ext cx="462099" cy="3695842"/>
          </a:xfrm>
          <a:prstGeom prst="rect">
            <a:avLst/>
          </a:prstGeom>
          <a:noFill/>
        </p:spPr>
      </p:pic>
      <p:pic>
        <p:nvPicPr>
          <p:cNvPr id="5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1774" t="2867" r="91763"/>
          <a:stretch>
            <a:fillRect/>
          </a:stretch>
        </p:blipFill>
        <p:spPr bwMode="auto">
          <a:xfrm rot="10800000">
            <a:off x="8681823" y="0"/>
            <a:ext cx="462177" cy="3790950"/>
          </a:xfrm>
          <a:prstGeom prst="rect">
            <a:avLst/>
          </a:prstGeom>
          <a:noFill/>
        </p:spPr>
      </p:pic>
      <p:pic>
        <p:nvPicPr>
          <p:cNvPr id="6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1774" t="2867" r="91763"/>
          <a:stretch>
            <a:fillRect/>
          </a:stretch>
        </p:blipFill>
        <p:spPr bwMode="auto">
          <a:xfrm rot="10800000">
            <a:off x="8681823" y="3067050"/>
            <a:ext cx="462177" cy="379095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67544" y="260648"/>
            <a:ext cx="8208912" cy="34778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Здавна у нашому народі найбільш </a:t>
            </a:r>
          </a:p>
          <a:p>
            <a:pPr algn="ctr"/>
            <a:r>
              <a:rPr lang="uk-UA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шанованим деревом є верба. </a:t>
            </a:r>
          </a:p>
          <a:p>
            <a:pPr algn="ctr"/>
            <a:r>
              <a:rPr lang="uk-UA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«Без верби і калини – нема України», – </a:t>
            </a:r>
          </a:p>
          <a:p>
            <a:pPr algn="ctr"/>
            <a:r>
              <a:rPr lang="uk-UA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говориться в народній приказці. </a:t>
            </a:r>
          </a:p>
          <a:p>
            <a:pPr algn="ctr"/>
            <a:r>
              <a:rPr lang="uk-UA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Важко уявити нашу землю без верби.</a:t>
            </a:r>
          </a:p>
          <a:p>
            <a:pPr algn="ctr"/>
            <a:r>
              <a:rPr lang="uk-UA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У багатьох творах згадує вербу </a:t>
            </a:r>
            <a:r>
              <a:rPr lang="uk-UA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і </a:t>
            </a:r>
            <a:r>
              <a:rPr lang="uk-UA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Т. </a:t>
            </a:r>
            <a:r>
              <a:rPr lang="uk-UA" sz="2000" b="1" i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Г. Шевченко</a:t>
            </a:r>
            <a:r>
              <a:rPr lang="uk-UA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. Перебуваючи на засланні у пустелі біля Каспійського моря, Шевченко посадив вербову гілку. Він поливав, доглядав її і виросла вона йому на втіху. </a:t>
            </a:r>
          </a:p>
          <a:p>
            <a:pPr algn="ctr"/>
            <a:r>
              <a:rPr lang="uk-UA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Росте верба Шевченкова і досі.</a:t>
            </a:r>
          </a:p>
          <a:p>
            <a:pPr algn="ctr"/>
            <a:r>
              <a:rPr lang="uk-UA" sz="2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endParaRPr lang="uk-UA" sz="20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59" y="3429000"/>
            <a:ext cx="4305191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http://rushkolnik.ru/tw_files2/urls_3/94/d-93456/img4.jpg"/>
          <p:cNvPicPr>
            <a:picLocks noChangeAspect="1" noChangeArrowheads="1"/>
          </p:cNvPicPr>
          <p:nvPr/>
        </p:nvPicPr>
        <p:blipFill>
          <a:blip r:embed="rId2" cstate="print"/>
          <a:srcRect t="107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40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2028" t="2867" r="91510"/>
          <a:stretch>
            <a:fillRect/>
          </a:stretch>
        </p:blipFill>
        <p:spPr bwMode="auto">
          <a:xfrm>
            <a:off x="0" y="0"/>
            <a:ext cx="462099" cy="3790950"/>
          </a:xfrm>
          <a:prstGeom prst="rect">
            <a:avLst/>
          </a:prstGeom>
          <a:noFill/>
        </p:spPr>
      </p:pic>
      <p:pic>
        <p:nvPicPr>
          <p:cNvPr id="4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2028" t="6689" r="91510"/>
          <a:stretch>
            <a:fillRect/>
          </a:stretch>
        </p:blipFill>
        <p:spPr bwMode="auto">
          <a:xfrm>
            <a:off x="0" y="3162158"/>
            <a:ext cx="462099" cy="3695842"/>
          </a:xfrm>
          <a:prstGeom prst="rect">
            <a:avLst/>
          </a:prstGeom>
          <a:noFill/>
        </p:spPr>
      </p:pic>
      <p:pic>
        <p:nvPicPr>
          <p:cNvPr id="5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1774" t="2867" r="91763"/>
          <a:stretch>
            <a:fillRect/>
          </a:stretch>
        </p:blipFill>
        <p:spPr bwMode="auto">
          <a:xfrm rot="10800000">
            <a:off x="8681823" y="0"/>
            <a:ext cx="462177" cy="3790950"/>
          </a:xfrm>
          <a:prstGeom prst="rect">
            <a:avLst/>
          </a:prstGeom>
          <a:noFill/>
        </p:spPr>
      </p:pic>
      <p:pic>
        <p:nvPicPr>
          <p:cNvPr id="6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1774" t="2867" r="91763"/>
          <a:stretch>
            <a:fillRect/>
          </a:stretch>
        </p:blipFill>
        <p:spPr bwMode="auto">
          <a:xfrm rot="10800000">
            <a:off x="8681823" y="3067050"/>
            <a:ext cx="462177" cy="379095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139952" y="0"/>
            <a:ext cx="4355976" cy="67403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2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Завжди любили люди цілющу красуню калину, яка є символом дівочої краси, ніжності. Вона росла біля кожної хати. Дівчата вишивали на сорочках калину, її вплітали у віночок.</a:t>
            </a:r>
          </a:p>
          <a:p>
            <a:pPr algn="ctr"/>
            <a:r>
              <a:rPr lang="uk-UA" sz="2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Калину оспівують у піснях, про неї складено легенди. В одній із них розповідається про те, як вродлива дівчина Калина завела у болото ворогів. Багато з них загинули, але загинула і молода красуня. На місці її загибелі виріс кущ, який на честь дівчини і назвали калиною.</a:t>
            </a:r>
            <a:endParaRPr lang="uk-UA" sz="2400" b="1" i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645024"/>
            <a:ext cx="3360373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692696"/>
            <a:ext cx="3329947" cy="2497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http://rushkolnik.ru/tw_files2/urls_3/94/d-93456/img4.jpg"/>
          <p:cNvPicPr>
            <a:picLocks noChangeAspect="1" noChangeArrowheads="1"/>
          </p:cNvPicPr>
          <p:nvPr/>
        </p:nvPicPr>
        <p:blipFill>
          <a:blip r:embed="rId2" cstate="print"/>
          <a:srcRect t="107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40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2028" t="2867" r="91510"/>
          <a:stretch>
            <a:fillRect/>
          </a:stretch>
        </p:blipFill>
        <p:spPr bwMode="auto">
          <a:xfrm>
            <a:off x="0" y="0"/>
            <a:ext cx="462099" cy="3790950"/>
          </a:xfrm>
          <a:prstGeom prst="rect">
            <a:avLst/>
          </a:prstGeom>
          <a:noFill/>
        </p:spPr>
      </p:pic>
      <p:pic>
        <p:nvPicPr>
          <p:cNvPr id="4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2028" t="6689" r="91510"/>
          <a:stretch>
            <a:fillRect/>
          </a:stretch>
        </p:blipFill>
        <p:spPr bwMode="auto">
          <a:xfrm>
            <a:off x="0" y="3162158"/>
            <a:ext cx="462099" cy="3695842"/>
          </a:xfrm>
          <a:prstGeom prst="rect">
            <a:avLst/>
          </a:prstGeom>
          <a:noFill/>
        </p:spPr>
      </p:pic>
      <p:pic>
        <p:nvPicPr>
          <p:cNvPr id="5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1774" t="2867" r="91763"/>
          <a:stretch>
            <a:fillRect/>
          </a:stretch>
        </p:blipFill>
        <p:spPr bwMode="auto">
          <a:xfrm rot="10800000">
            <a:off x="8681823" y="0"/>
            <a:ext cx="462177" cy="3790950"/>
          </a:xfrm>
          <a:prstGeom prst="rect">
            <a:avLst/>
          </a:prstGeom>
          <a:noFill/>
        </p:spPr>
      </p:pic>
      <p:pic>
        <p:nvPicPr>
          <p:cNvPr id="6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1774" t="2867" r="91763"/>
          <a:stretch>
            <a:fillRect/>
          </a:stretch>
        </p:blipFill>
        <p:spPr bwMode="auto">
          <a:xfrm rot="10800000">
            <a:off x="8681823" y="3067050"/>
            <a:ext cx="462177" cy="3790950"/>
          </a:xfrm>
          <a:prstGeom prst="rect">
            <a:avLst/>
          </a:prstGeom>
          <a:noFill/>
        </p:spPr>
      </p:pic>
      <p:pic>
        <p:nvPicPr>
          <p:cNvPr id="28674" name="Picture 2" descr="http://vezha.org/wp-content/uploads/2014/09/560336_ukraina_golub_mir_uzor_2560x1600_www.GdeFon.ru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214290"/>
            <a:ext cx="7858180" cy="6357982"/>
          </a:xfrm>
          <a:prstGeom prst="flowChartAlternateProcess">
            <a:avLst/>
          </a:prstGeom>
          <a:ln w="5715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6588224" y="6093296"/>
            <a:ext cx="11714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5" action="ppaction://hlinkfile"/>
              </a:rPr>
              <a:t>Молитва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http://rushkolnik.ru/tw_files2/urls_3/94/d-93456/img4.jpg"/>
          <p:cNvPicPr>
            <a:picLocks noChangeAspect="1" noChangeArrowheads="1"/>
          </p:cNvPicPr>
          <p:nvPr/>
        </p:nvPicPr>
        <p:blipFill>
          <a:blip r:embed="rId2" cstate="print"/>
          <a:srcRect t="107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40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2028" t="2867" r="91510"/>
          <a:stretch>
            <a:fillRect/>
          </a:stretch>
        </p:blipFill>
        <p:spPr bwMode="auto">
          <a:xfrm>
            <a:off x="0" y="0"/>
            <a:ext cx="462099" cy="3790950"/>
          </a:xfrm>
          <a:prstGeom prst="rect">
            <a:avLst/>
          </a:prstGeom>
          <a:noFill/>
        </p:spPr>
      </p:pic>
      <p:pic>
        <p:nvPicPr>
          <p:cNvPr id="4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2028" t="6689" r="91510"/>
          <a:stretch>
            <a:fillRect/>
          </a:stretch>
        </p:blipFill>
        <p:spPr bwMode="auto">
          <a:xfrm>
            <a:off x="0" y="3162158"/>
            <a:ext cx="462099" cy="3695842"/>
          </a:xfrm>
          <a:prstGeom prst="rect">
            <a:avLst/>
          </a:prstGeom>
          <a:noFill/>
        </p:spPr>
      </p:pic>
      <p:pic>
        <p:nvPicPr>
          <p:cNvPr id="5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1774" t="2867" r="91763"/>
          <a:stretch>
            <a:fillRect/>
          </a:stretch>
        </p:blipFill>
        <p:spPr bwMode="auto">
          <a:xfrm rot="10800000">
            <a:off x="8681823" y="0"/>
            <a:ext cx="462177" cy="3790950"/>
          </a:xfrm>
          <a:prstGeom prst="rect">
            <a:avLst/>
          </a:prstGeom>
          <a:noFill/>
        </p:spPr>
      </p:pic>
      <p:pic>
        <p:nvPicPr>
          <p:cNvPr id="6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1774" t="2867" r="91763"/>
          <a:stretch>
            <a:fillRect/>
          </a:stretch>
        </p:blipFill>
        <p:spPr bwMode="auto">
          <a:xfrm rot="10800000">
            <a:off x="8681823" y="3067050"/>
            <a:ext cx="462177" cy="3790950"/>
          </a:xfrm>
          <a:prstGeom prst="rect">
            <a:avLst/>
          </a:prstGeom>
          <a:noFill/>
        </p:spPr>
      </p:pic>
      <p:pic>
        <p:nvPicPr>
          <p:cNvPr id="11" name="Picture 8" descr="http://novynar.img.com.ua/img/forall/a/813/71.jpg"/>
          <p:cNvPicPr>
            <a:picLocks noChangeAspect="1" noChangeArrowheads="1"/>
          </p:cNvPicPr>
          <p:nvPr/>
        </p:nvPicPr>
        <p:blipFill>
          <a:blip r:embed="rId4" cstate="print"/>
          <a:srcRect r="1955"/>
          <a:stretch>
            <a:fillRect/>
          </a:stretch>
        </p:blipFill>
        <p:spPr bwMode="auto">
          <a:xfrm>
            <a:off x="2267744" y="3068960"/>
            <a:ext cx="4464496" cy="3422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395536" y="260648"/>
            <a:ext cx="8208912" cy="267765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28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Рушником ушановували появу немовлят в родині, одруження дітей, зустрічали рідних і гостей, проводжали людину в останню путь, виряджали в далеку дорогу   </a:t>
            </a:r>
          </a:p>
          <a:p>
            <a:pPr algn="ctr"/>
            <a:r>
              <a:rPr lang="uk-UA" sz="28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батька, сина, чоловіка.</a:t>
            </a:r>
            <a:endParaRPr lang="uk-UA" sz="2800" b="1" i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http://rushkolnik.ru/tw_files2/urls_3/94/d-93456/img4.jpg"/>
          <p:cNvPicPr>
            <a:picLocks noChangeAspect="1" noChangeArrowheads="1"/>
          </p:cNvPicPr>
          <p:nvPr/>
        </p:nvPicPr>
        <p:blipFill>
          <a:blip r:embed="rId2" cstate="print"/>
          <a:srcRect t="107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40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2028" t="2867" r="91510"/>
          <a:stretch>
            <a:fillRect/>
          </a:stretch>
        </p:blipFill>
        <p:spPr bwMode="auto">
          <a:xfrm>
            <a:off x="0" y="0"/>
            <a:ext cx="462099" cy="3790950"/>
          </a:xfrm>
          <a:prstGeom prst="rect">
            <a:avLst/>
          </a:prstGeom>
          <a:noFill/>
        </p:spPr>
      </p:pic>
      <p:pic>
        <p:nvPicPr>
          <p:cNvPr id="4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2028" t="6689" r="91510"/>
          <a:stretch>
            <a:fillRect/>
          </a:stretch>
        </p:blipFill>
        <p:spPr bwMode="auto">
          <a:xfrm>
            <a:off x="0" y="3162158"/>
            <a:ext cx="462099" cy="3695842"/>
          </a:xfrm>
          <a:prstGeom prst="rect">
            <a:avLst/>
          </a:prstGeom>
          <a:noFill/>
        </p:spPr>
      </p:pic>
      <p:pic>
        <p:nvPicPr>
          <p:cNvPr id="5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1774" t="2867" r="91763"/>
          <a:stretch>
            <a:fillRect/>
          </a:stretch>
        </p:blipFill>
        <p:spPr bwMode="auto">
          <a:xfrm rot="10800000">
            <a:off x="8681823" y="0"/>
            <a:ext cx="462177" cy="3790950"/>
          </a:xfrm>
          <a:prstGeom prst="rect">
            <a:avLst/>
          </a:prstGeom>
          <a:noFill/>
        </p:spPr>
      </p:pic>
      <p:pic>
        <p:nvPicPr>
          <p:cNvPr id="6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1774" t="2867" r="91763"/>
          <a:stretch>
            <a:fillRect/>
          </a:stretch>
        </p:blipFill>
        <p:spPr bwMode="auto">
          <a:xfrm rot="10800000">
            <a:off x="8681823" y="3067050"/>
            <a:ext cx="462177" cy="379095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28596" y="214290"/>
            <a:ext cx="8286808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6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Український віночок – </a:t>
            </a:r>
          </a:p>
          <a:p>
            <a:pPr algn="ctr"/>
            <a:r>
              <a:rPr lang="uk-UA" sz="36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краса й оберіг</a:t>
            </a:r>
            <a:endParaRPr lang="ru-RU" sz="3600" b="1" i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484784"/>
            <a:ext cx="285750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3501008"/>
            <a:ext cx="3057128" cy="3057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2852936"/>
            <a:ext cx="2841104" cy="2841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http://rushkolnik.ru/tw_files2/urls_3/94/d-93456/img4.jpg"/>
          <p:cNvPicPr>
            <a:picLocks noChangeAspect="1" noChangeArrowheads="1"/>
          </p:cNvPicPr>
          <p:nvPr/>
        </p:nvPicPr>
        <p:blipFill>
          <a:blip r:embed="rId2" cstate="print"/>
          <a:srcRect t="107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40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2028" t="2867" r="91510"/>
          <a:stretch>
            <a:fillRect/>
          </a:stretch>
        </p:blipFill>
        <p:spPr bwMode="auto">
          <a:xfrm>
            <a:off x="0" y="0"/>
            <a:ext cx="462099" cy="3790950"/>
          </a:xfrm>
          <a:prstGeom prst="rect">
            <a:avLst/>
          </a:prstGeom>
          <a:noFill/>
        </p:spPr>
      </p:pic>
      <p:pic>
        <p:nvPicPr>
          <p:cNvPr id="4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2028" t="6689" r="91510"/>
          <a:stretch>
            <a:fillRect/>
          </a:stretch>
        </p:blipFill>
        <p:spPr bwMode="auto">
          <a:xfrm>
            <a:off x="0" y="3162158"/>
            <a:ext cx="462099" cy="3695842"/>
          </a:xfrm>
          <a:prstGeom prst="rect">
            <a:avLst/>
          </a:prstGeom>
          <a:noFill/>
        </p:spPr>
      </p:pic>
      <p:pic>
        <p:nvPicPr>
          <p:cNvPr id="5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1774" t="2867" r="91763"/>
          <a:stretch>
            <a:fillRect/>
          </a:stretch>
        </p:blipFill>
        <p:spPr bwMode="auto">
          <a:xfrm rot="10800000">
            <a:off x="8681823" y="0"/>
            <a:ext cx="462177" cy="3790950"/>
          </a:xfrm>
          <a:prstGeom prst="rect">
            <a:avLst/>
          </a:prstGeom>
          <a:noFill/>
        </p:spPr>
      </p:pic>
      <p:pic>
        <p:nvPicPr>
          <p:cNvPr id="6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1774" t="2867" r="91763"/>
          <a:stretch>
            <a:fillRect/>
          </a:stretch>
        </p:blipFill>
        <p:spPr bwMode="auto">
          <a:xfrm rot="10800000">
            <a:off x="8681823" y="3067050"/>
            <a:ext cx="462177" cy="379095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67544" y="404664"/>
            <a:ext cx="8208912" cy="60016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В Україні вінки мали сонячну </a:t>
            </a:r>
          </a:p>
          <a:p>
            <a:pPr algn="ctr"/>
            <a:r>
              <a:rPr lang="uk-UA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символіку. Дівчина у вінку асоціювалася з сонцем. </a:t>
            </a:r>
          </a:p>
          <a:p>
            <a:pPr algn="ctr"/>
            <a:r>
              <a:rPr lang="uk-UA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Вінок – це символ слави, перемоги, щастя, успіху, могутності, миру,  влади, молодості, дівоцтва. </a:t>
            </a:r>
          </a:p>
          <a:p>
            <a:pPr algn="ctr"/>
            <a:r>
              <a:rPr lang="uk-UA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У вінку має бути 12 квіток: </a:t>
            </a:r>
          </a:p>
          <a:p>
            <a:pPr algn="ctr"/>
            <a:r>
              <a:rPr lang="uk-UA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деревій, безсмертник, любисток, волошка, ромашка, цвіт вишні або яблуні, ружа, мальва, чорнобривці, півонія, калина, барвінок. </a:t>
            </a:r>
            <a:endParaRPr lang="uk-UA" sz="3200" b="1" i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http://rushkolnik.ru/tw_files2/urls_3/94/d-93456/img4.jpg"/>
          <p:cNvPicPr>
            <a:picLocks noChangeAspect="1" noChangeArrowheads="1"/>
          </p:cNvPicPr>
          <p:nvPr/>
        </p:nvPicPr>
        <p:blipFill>
          <a:blip r:embed="rId2" cstate="print"/>
          <a:srcRect t="107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40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2028" t="2867" r="91510"/>
          <a:stretch>
            <a:fillRect/>
          </a:stretch>
        </p:blipFill>
        <p:spPr bwMode="auto">
          <a:xfrm>
            <a:off x="0" y="0"/>
            <a:ext cx="462099" cy="3790950"/>
          </a:xfrm>
          <a:prstGeom prst="rect">
            <a:avLst/>
          </a:prstGeom>
          <a:noFill/>
        </p:spPr>
      </p:pic>
      <p:pic>
        <p:nvPicPr>
          <p:cNvPr id="4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2028" t="6689" r="91510"/>
          <a:stretch>
            <a:fillRect/>
          </a:stretch>
        </p:blipFill>
        <p:spPr bwMode="auto">
          <a:xfrm>
            <a:off x="0" y="3162158"/>
            <a:ext cx="462099" cy="3695842"/>
          </a:xfrm>
          <a:prstGeom prst="rect">
            <a:avLst/>
          </a:prstGeom>
          <a:noFill/>
        </p:spPr>
      </p:pic>
      <p:pic>
        <p:nvPicPr>
          <p:cNvPr id="5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1774" t="2867" r="91763"/>
          <a:stretch>
            <a:fillRect/>
          </a:stretch>
        </p:blipFill>
        <p:spPr bwMode="auto">
          <a:xfrm rot="10800000">
            <a:off x="8681823" y="0"/>
            <a:ext cx="462177" cy="3790950"/>
          </a:xfrm>
          <a:prstGeom prst="rect">
            <a:avLst/>
          </a:prstGeom>
          <a:noFill/>
        </p:spPr>
      </p:pic>
      <p:pic>
        <p:nvPicPr>
          <p:cNvPr id="6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1774" t="2867" r="91763"/>
          <a:stretch>
            <a:fillRect/>
          </a:stretch>
        </p:blipFill>
        <p:spPr bwMode="auto">
          <a:xfrm rot="10800000">
            <a:off x="8681823" y="3067050"/>
            <a:ext cx="462177" cy="3790950"/>
          </a:xfrm>
          <a:prstGeom prst="rect">
            <a:avLst/>
          </a:prstGeom>
          <a:noFill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260648"/>
            <a:ext cx="273630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692696"/>
            <a:ext cx="259228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4149080"/>
            <a:ext cx="341299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0" y="1196752"/>
            <a:ext cx="266429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3608" y="3645024"/>
            <a:ext cx="3361556" cy="2462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http://rushkolnik.ru/tw_files2/urls_3/94/d-93456/img4.jpg"/>
          <p:cNvPicPr>
            <a:picLocks noChangeAspect="1" noChangeArrowheads="1"/>
          </p:cNvPicPr>
          <p:nvPr/>
        </p:nvPicPr>
        <p:blipFill>
          <a:blip r:embed="rId2" cstate="print"/>
          <a:srcRect t="107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40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2028" t="2867" r="91510"/>
          <a:stretch>
            <a:fillRect/>
          </a:stretch>
        </p:blipFill>
        <p:spPr bwMode="auto">
          <a:xfrm>
            <a:off x="0" y="0"/>
            <a:ext cx="462099" cy="3790950"/>
          </a:xfrm>
          <a:prstGeom prst="rect">
            <a:avLst/>
          </a:prstGeom>
          <a:noFill/>
        </p:spPr>
      </p:pic>
      <p:pic>
        <p:nvPicPr>
          <p:cNvPr id="4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2028" t="6689" r="91510"/>
          <a:stretch>
            <a:fillRect/>
          </a:stretch>
        </p:blipFill>
        <p:spPr bwMode="auto">
          <a:xfrm>
            <a:off x="0" y="3162158"/>
            <a:ext cx="462099" cy="3695842"/>
          </a:xfrm>
          <a:prstGeom prst="rect">
            <a:avLst/>
          </a:prstGeom>
          <a:noFill/>
        </p:spPr>
      </p:pic>
      <p:pic>
        <p:nvPicPr>
          <p:cNvPr id="5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1774" t="2867" r="91763"/>
          <a:stretch>
            <a:fillRect/>
          </a:stretch>
        </p:blipFill>
        <p:spPr bwMode="auto">
          <a:xfrm rot="10800000">
            <a:off x="8681823" y="0"/>
            <a:ext cx="462177" cy="3790950"/>
          </a:xfrm>
          <a:prstGeom prst="rect">
            <a:avLst/>
          </a:prstGeom>
          <a:noFill/>
        </p:spPr>
      </p:pic>
      <p:pic>
        <p:nvPicPr>
          <p:cNvPr id="6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1774" t="2867" r="91763"/>
          <a:stretch>
            <a:fillRect/>
          </a:stretch>
        </p:blipFill>
        <p:spPr bwMode="auto">
          <a:xfrm rot="10800000">
            <a:off x="8681823" y="3067050"/>
            <a:ext cx="462177" cy="3790950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4607281"/>
            <a:ext cx="3168352" cy="2250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553744"/>
            <a:ext cx="308450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2204864"/>
            <a:ext cx="3024335" cy="2221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0112" y="0"/>
            <a:ext cx="3003465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8" cstate="print"/>
          <a:srcRect b="3226"/>
          <a:stretch>
            <a:fillRect/>
          </a:stretch>
        </p:blipFill>
        <p:spPr bwMode="auto">
          <a:xfrm>
            <a:off x="2627784" y="2204864"/>
            <a:ext cx="284609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27784" y="0"/>
            <a:ext cx="2808312" cy="2103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7544" y="692696"/>
            <a:ext cx="2088232" cy="3203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http://rushkolnik.ru/tw_files2/urls_3/94/d-93456/img4.jpg"/>
          <p:cNvPicPr>
            <a:picLocks noChangeAspect="1" noChangeArrowheads="1"/>
          </p:cNvPicPr>
          <p:nvPr/>
        </p:nvPicPr>
        <p:blipFill>
          <a:blip r:embed="rId2" cstate="print"/>
          <a:srcRect t="107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40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2028" t="2867" r="91510"/>
          <a:stretch>
            <a:fillRect/>
          </a:stretch>
        </p:blipFill>
        <p:spPr bwMode="auto">
          <a:xfrm>
            <a:off x="0" y="0"/>
            <a:ext cx="462099" cy="3790950"/>
          </a:xfrm>
          <a:prstGeom prst="rect">
            <a:avLst/>
          </a:prstGeom>
          <a:noFill/>
        </p:spPr>
      </p:pic>
      <p:pic>
        <p:nvPicPr>
          <p:cNvPr id="4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2028" t="6689" r="91510"/>
          <a:stretch>
            <a:fillRect/>
          </a:stretch>
        </p:blipFill>
        <p:spPr bwMode="auto">
          <a:xfrm>
            <a:off x="0" y="3162158"/>
            <a:ext cx="462099" cy="3695842"/>
          </a:xfrm>
          <a:prstGeom prst="rect">
            <a:avLst/>
          </a:prstGeom>
          <a:noFill/>
        </p:spPr>
      </p:pic>
      <p:pic>
        <p:nvPicPr>
          <p:cNvPr id="5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1774" t="2867" r="91763"/>
          <a:stretch>
            <a:fillRect/>
          </a:stretch>
        </p:blipFill>
        <p:spPr bwMode="auto">
          <a:xfrm rot="10800000">
            <a:off x="8681823" y="0"/>
            <a:ext cx="462177" cy="3790950"/>
          </a:xfrm>
          <a:prstGeom prst="rect">
            <a:avLst/>
          </a:prstGeom>
          <a:noFill/>
        </p:spPr>
      </p:pic>
      <p:pic>
        <p:nvPicPr>
          <p:cNvPr id="6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1774" t="2867" r="91763"/>
          <a:stretch>
            <a:fillRect/>
          </a:stretch>
        </p:blipFill>
        <p:spPr bwMode="auto">
          <a:xfrm rot="10800000">
            <a:off x="8681823" y="3067050"/>
            <a:ext cx="462177" cy="379095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14282" y="357166"/>
            <a:ext cx="8643998" cy="73558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Деревій – символ нескореності, безсмертник – безсмертя </a:t>
            </a:r>
          </a:p>
          <a:p>
            <a:pPr algn="ctr"/>
            <a:r>
              <a:rPr lang="uk-UA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людської душі, </a:t>
            </a:r>
          </a:p>
          <a:p>
            <a:pPr algn="ctr"/>
            <a:r>
              <a:rPr lang="uk-UA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цвіт вишні і яблуні –  </a:t>
            </a:r>
          </a:p>
          <a:p>
            <a:pPr algn="ctr"/>
            <a:r>
              <a:rPr lang="uk-UA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материнської любові,</a:t>
            </a:r>
          </a:p>
          <a:p>
            <a:pPr algn="ctr"/>
            <a:r>
              <a:rPr lang="uk-UA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мак – незалежності,</a:t>
            </a:r>
          </a:p>
          <a:p>
            <a:pPr algn="ctr"/>
            <a:r>
              <a:rPr lang="uk-UA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барвінок – життя,</a:t>
            </a:r>
          </a:p>
          <a:p>
            <a:pPr algn="ctr"/>
            <a:r>
              <a:rPr lang="ru-RU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калина – </a:t>
            </a:r>
            <a:r>
              <a:rPr lang="uk-UA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краси та дівочої вроди</a:t>
            </a:r>
            <a:r>
              <a:rPr lang="ru-RU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,</a:t>
            </a:r>
          </a:p>
          <a:p>
            <a:pPr algn="ctr"/>
            <a:r>
              <a:rPr lang="uk-UA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чорнобривці – простоти і вічності,</a:t>
            </a:r>
          </a:p>
          <a:p>
            <a:pPr algn="ctr"/>
            <a:r>
              <a:rPr lang="uk-UA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ромашка – здоров’я і добробуту,</a:t>
            </a:r>
          </a:p>
          <a:p>
            <a:pPr algn="ctr"/>
            <a:r>
              <a:rPr lang="uk-UA" sz="3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мальва, ружа, волошка, півонія – багатства і краси рідної землі.</a:t>
            </a:r>
            <a:endParaRPr lang="ru-RU" sz="3200" b="1" i="1" dirty="0" smtClean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  <a:p>
            <a:pPr algn="ctr"/>
            <a:endParaRPr lang="ru-RU" sz="3200" b="1" i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  <a:p>
            <a:pPr algn="ctr"/>
            <a:endParaRPr lang="uk-UA" sz="2800" b="1" i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  <a:p>
            <a:pPr algn="ctr"/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http://rushkolnik.ru/tw_files2/urls_3/94/d-93456/img4.jpg"/>
          <p:cNvPicPr>
            <a:picLocks noChangeAspect="1" noChangeArrowheads="1"/>
          </p:cNvPicPr>
          <p:nvPr/>
        </p:nvPicPr>
        <p:blipFill>
          <a:blip r:embed="rId2" cstate="print"/>
          <a:srcRect t="107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40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2028" t="2867" r="91510"/>
          <a:stretch>
            <a:fillRect/>
          </a:stretch>
        </p:blipFill>
        <p:spPr bwMode="auto">
          <a:xfrm>
            <a:off x="0" y="0"/>
            <a:ext cx="462099" cy="3790950"/>
          </a:xfrm>
          <a:prstGeom prst="rect">
            <a:avLst/>
          </a:prstGeom>
          <a:noFill/>
        </p:spPr>
      </p:pic>
      <p:pic>
        <p:nvPicPr>
          <p:cNvPr id="4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2028" t="6689" r="91510"/>
          <a:stretch>
            <a:fillRect/>
          </a:stretch>
        </p:blipFill>
        <p:spPr bwMode="auto">
          <a:xfrm>
            <a:off x="0" y="3162158"/>
            <a:ext cx="462099" cy="3695842"/>
          </a:xfrm>
          <a:prstGeom prst="rect">
            <a:avLst/>
          </a:prstGeom>
          <a:noFill/>
        </p:spPr>
      </p:pic>
      <p:pic>
        <p:nvPicPr>
          <p:cNvPr id="5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1774" t="2867" r="91763"/>
          <a:stretch>
            <a:fillRect/>
          </a:stretch>
        </p:blipFill>
        <p:spPr bwMode="auto">
          <a:xfrm rot="10800000">
            <a:off x="8681823" y="0"/>
            <a:ext cx="462177" cy="3790950"/>
          </a:xfrm>
          <a:prstGeom prst="rect">
            <a:avLst/>
          </a:prstGeom>
          <a:noFill/>
        </p:spPr>
      </p:pic>
      <p:pic>
        <p:nvPicPr>
          <p:cNvPr id="6" name="Picture 4" descr="http://1.bp.blogspot.com/-QQH8XmqP91Q/Uz6Gu_To2fI/AAAAAAAACSw/7rXHHUCV6xk/s1600/200-%D1%80%D1%96%D1%87%D1%87%D1%8F.jpg"/>
          <p:cNvPicPr>
            <a:picLocks noChangeAspect="1" noChangeArrowheads="1"/>
          </p:cNvPicPr>
          <p:nvPr/>
        </p:nvPicPr>
        <p:blipFill>
          <a:blip r:embed="rId3" cstate="print"/>
          <a:srcRect l="1774" t="2867" r="91763"/>
          <a:stretch>
            <a:fillRect/>
          </a:stretch>
        </p:blipFill>
        <p:spPr bwMode="auto">
          <a:xfrm rot="10800000">
            <a:off x="8681823" y="3067050"/>
            <a:ext cx="462177" cy="379095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95536" y="487025"/>
            <a:ext cx="4572000" cy="637097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2400" b="1" i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Дідух</a:t>
            </a:r>
            <a:r>
              <a:rPr lang="uk-UA" sz="2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– вигадливої форми сніп, що ставлять здебільшого на покуті у Різдвяні свята, під час освячення дитини</a:t>
            </a:r>
          </a:p>
          <a:p>
            <a:pPr algn="ctr"/>
            <a:r>
              <a:rPr lang="uk-UA" sz="2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і в дні весілля. Він є уособленням вічності Роду, оскільки вважається, що душі предків постійно підтримують зв’язок з родиною, допомагають у господарській діяльності, сприяють родючості нив, стежать щоб у родині був лад і спокій.</a:t>
            </a:r>
            <a:endParaRPr lang="uk-UA" sz="2400" b="1" i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908720"/>
            <a:ext cx="3495675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1068</TotalTime>
  <Words>1257</Words>
  <Application>Microsoft Office PowerPoint</Application>
  <PresentationFormat>Экран (4:3)</PresentationFormat>
  <Paragraphs>93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1</cp:lastModifiedBy>
  <cp:revision>113</cp:revision>
  <dcterms:created xsi:type="dcterms:W3CDTF">2014-10-18T13:03:08Z</dcterms:created>
  <dcterms:modified xsi:type="dcterms:W3CDTF">2015-01-28T06:49:42Z</dcterms:modified>
</cp:coreProperties>
</file>