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9" r:id="rId1"/>
    <p:sldMasterId id="2147484201" r:id="rId2"/>
  </p:sldMasterIdLst>
  <p:sldIdLst>
    <p:sldId id="282" r:id="rId3"/>
    <p:sldId id="258" r:id="rId4"/>
    <p:sldId id="262" r:id="rId5"/>
    <p:sldId id="290" r:id="rId6"/>
    <p:sldId id="291" r:id="rId7"/>
    <p:sldId id="286" r:id="rId8"/>
    <p:sldId id="284" r:id="rId9"/>
    <p:sldId id="264" r:id="rId10"/>
    <p:sldId id="265" r:id="rId11"/>
    <p:sldId id="287" r:id="rId12"/>
    <p:sldId id="289" r:id="rId13"/>
    <p:sldId id="268" r:id="rId14"/>
    <p:sldId id="272" r:id="rId15"/>
    <p:sldId id="273" r:id="rId16"/>
    <p:sldId id="274" r:id="rId17"/>
    <p:sldId id="276" r:id="rId18"/>
    <p:sldId id="277" r:id="rId19"/>
    <p:sldId id="278" r:id="rId20"/>
    <p:sldId id="279" r:id="rId21"/>
    <p:sldId id="281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3"/>
    <p:penClr>
      <a:srgbClr val="FF0000"/>
    </p:penClr>
  </p:showPr>
  <p:clrMru>
    <a:srgbClr val="000099"/>
    <a:srgbClr val="990099"/>
    <a:srgbClr val="089DA4"/>
    <a:srgbClr val="CC00CC"/>
    <a:srgbClr val="FF6600"/>
    <a:srgbClr val="0099D6"/>
    <a:srgbClr val="008000"/>
    <a:srgbClr val="33CC33"/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40" autoAdjust="0"/>
    <p:restoredTop sz="94660" autoAdjust="0"/>
  </p:normalViewPr>
  <p:slideViewPr>
    <p:cSldViewPr>
      <p:cViewPr varScale="1">
        <p:scale>
          <a:sx n="72" d="100"/>
          <a:sy n="72" d="100"/>
        </p:scale>
        <p:origin x="-147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825F3B-E1A4-48BC-B29A-00BCCFE667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checke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F80B8-79B3-4AF7-9715-5B2604DED1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checke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5AF07-063B-4097-947B-962476E741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checke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469499-1BC0-4A1A-9583-D1AF95D1D6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checke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65C3C-7C20-4CFD-A25C-F51B01D3C4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checke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E6AC0-80F4-4461-B135-750C0FDD25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8000">
    <p:checke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BE61A-BC33-4F9A-B171-C5711B0563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checke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C9F2E-C479-4142-8287-DB9726F587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checke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9B3B2-078D-494C-A4CE-0C25792184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checke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8D645-23EE-4B35-8D76-C344E9EE43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checke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CF160-26A4-460C-A331-ADBB8AF52A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checke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72EF27-67BA-4971-A60E-AAAB7B0484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checke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12A17-7447-455E-BC12-80A7B75464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checke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C1901-889B-48FF-93E8-673BD0880C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checke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7E071-4C18-4267-89CA-154DB6027D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checke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0F5BF-C537-41D0-AE8E-2D2BAB7401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checke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BA2C9-95FB-4663-BA5E-E2428B3657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checke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63EA0-2C1E-4594-87EE-9A78050933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checke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F31D9-FF7C-44D4-9941-1BB131C6DB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checke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04A03-3BF6-488B-976D-F366ED26F1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checke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AF082-EE2C-4799-A27B-4918FAEE91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checke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AA33A-CD44-4254-A4F9-B1E11A3BAA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>
    <p:checke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50B28706-DFCC-494D-B9E8-A61F86BC53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5" r:id="rId1"/>
    <p:sldLayoutId id="2147484236" r:id="rId2"/>
    <p:sldLayoutId id="2147484237" r:id="rId3"/>
    <p:sldLayoutId id="2147484229" r:id="rId4"/>
    <p:sldLayoutId id="2147484238" r:id="rId5"/>
    <p:sldLayoutId id="2147484230" r:id="rId6"/>
    <p:sldLayoutId id="2147484239" r:id="rId7"/>
    <p:sldLayoutId id="2147484240" r:id="rId8"/>
    <p:sldLayoutId id="2147484241" r:id="rId9"/>
    <p:sldLayoutId id="2147484231" r:id="rId10"/>
    <p:sldLayoutId id="2147484242" r:id="rId11"/>
  </p:sldLayoutIdLst>
  <p:transition spd="med" advClick="0" advTm="8000">
    <p:checker dir="vert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53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 smtClean="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9BC63FFD-A4A4-44AC-AF00-31F7C5E136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3" r:id="rId1"/>
    <p:sldLayoutId id="2147484244" r:id="rId2"/>
    <p:sldLayoutId id="2147484245" r:id="rId3"/>
    <p:sldLayoutId id="2147484232" r:id="rId4"/>
    <p:sldLayoutId id="2147484246" r:id="rId5"/>
    <p:sldLayoutId id="2147484233" r:id="rId6"/>
    <p:sldLayoutId id="2147484247" r:id="rId7"/>
    <p:sldLayoutId id="2147484248" r:id="rId8"/>
    <p:sldLayoutId id="2147484249" r:id="rId9"/>
    <p:sldLayoutId id="2147484234" r:id="rId10"/>
    <p:sldLayoutId id="2147484250" r:id="rId11"/>
  </p:sldLayoutIdLst>
  <p:transition spd="med" advClick="0" advTm="8000">
    <p:checker dir="vert"/>
  </p:transition>
  <p:txStyles>
    <p:titleStyle>
      <a:lvl1pPr algn="l" rtl="0" fontAlgn="base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the-past.ho.ua/foto/3-articles/3-1-figur/3-1-1/225.jpg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142875"/>
            <a:ext cx="8686800" cy="11557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4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Розвиток  </a:t>
            </a:r>
            <a:r>
              <a:rPr lang="uk-UA" sz="44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вітражного</a:t>
            </a:r>
            <a:r>
              <a:rPr lang="uk-UA" sz="4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мистецтва </a:t>
            </a:r>
            <a:endParaRPr lang="ru-RU" sz="44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1267" name="Содержимое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3981450" cy="47244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  <a:defRPr/>
            </a:pP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Ке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р</a:t>
            </a:r>
            <a:r>
              <a:rPr lang="uk-UA" sz="36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івник    гуртка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uk-UA" sz="3600" b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Березовська В.В.</a:t>
            </a:r>
            <a:endParaRPr lang="ru-RU" sz="3600" b="1" dirty="0" smtClean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126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214810" y="1500174"/>
            <a:ext cx="4776790" cy="5000660"/>
          </a:xfrm>
          <a:ln w="190500" cap="sq">
            <a:solidFill>
              <a:schemeClr val="tx2">
                <a:lumMod val="75000"/>
              </a:schemeClr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Click="0" advTm="8000">
    <p:checke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dirty="0" smtClean="0">
                <a:latin typeface="Monotype Corsiva" pitchFamily="66" charset="0"/>
              </a:rPr>
              <a:t>Товариство </a:t>
            </a:r>
            <a:r>
              <a:rPr lang="uk-UA" sz="2400" b="1" dirty="0" err="1" smtClean="0">
                <a:latin typeface="Monotype Corsiva" pitchFamily="66" charset="0"/>
              </a:rPr>
              <a:t>“Дністер”</a:t>
            </a:r>
            <a:r>
              <a:rPr lang="uk-UA" sz="2400" b="1" dirty="0" smtClean="0">
                <a:latin typeface="Monotype Corsiva" pitchFamily="66" charset="0"/>
              </a:rPr>
              <a:t>    у Львові</a:t>
            </a:r>
            <a:endParaRPr lang="ru-RU" sz="2400" b="1" dirty="0">
              <a:latin typeface="Monotype Corsiva" pitchFamily="66" charset="0"/>
            </a:endParaRPr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000100" y="1357298"/>
            <a:ext cx="7286676" cy="4722827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8000">
    <p:checke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25" y="142875"/>
            <a:ext cx="7772400" cy="571481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i="1" dirty="0" err="1" smtClean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гуцульська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 тематика- </a:t>
            </a:r>
            <a:r>
              <a:rPr lang="ru-RU" sz="2000" b="1" i="1" dirty="0" err="1" smtClean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писанки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, </a:t>
            </a:r>
            <a:r>
              <a:rPr lang="ru-RU" sz="2000" b="1" i="1" dirty="0" err="1" smtClean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вишиванки,килимі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. </a:t>
            </a:r>
            <a:endParaRPr lang="ru-RU" b="1" i="1" dirty="0" smtClean="0">
              <a:solidFill>
                <a:schemeClr val="accent5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2531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8596" y="785794"/>
            <a:ext cx="4191000" cy="5326078"/>
          </a:xfrm>
          <a:ln w="190500" cap="sq">
            <a:solidFill>
              <a:schemeClr val="accent6">
                <a:lumMod val="75000"/>
              </a:schemeClr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2532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357686" y="1142984"/>
            <a:ext cx="4286250" cy="5133992"/>
          </a:xfr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800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40003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latin typeface="Monotype Corsiva" pitchFamily="66" charset="0"/>
              </a:rPr>
              <a:t/>
            </a:r>
            <a:br>
              <a:rPr lang="ru-RU" sz="2000" dirty="0" smtClean="0">
                <a:latin typeface="Monotype Corsiva" pitchFamily="66" charset="0"/>
              </a:rPr>
            </a:br>
            <a:r>
              <a:rPr lang="ru-RU" sz="2000" b="1" dirty="0" err="1" smtClean="0">
                <a:latin typeface="Monotype Corsiva" pitchFamily="66" charset="0"/>
              </a:rPr>
              <a:t>Львів</a:t>
            </a:r>
            <a:r>
              <a:rPr lang="ru-RU" sz="2000" b="1" dirty="0" smtClean="0">
                <a:latin typeface="Monotype Corsiva" pitchFamily="66" charset="0"/>
              </a:rPr>
              <a:t>, </a:t>
            </a:r>
            <a:r>
              <a:rPr lang="ru-RU" sz="2000" b="1" dirty="0" err="1" smtClean="0">
                <a:latin typeface="Monotype Corsiva" pitchFamily="66" charset="0"/>
              </a:rPr>
              <a:t>вул</a:t>
            </a:r>
            <a:r>
              <a:rPr lang="ru-RU" sz="2000" b="1" dirty="0" smtClean="0">
                <a:latin typeface="Monotype Corsiva" pitchFamily="66" charset="0"/>
              </a:rPr>
              <a:t>. Герцена 6</a:t>
            </a:r>
            <a:endParaRPr lang="ru-RU" sz="2000" b="1" dirty="0">
              <a:latin typeface="Monotype Corsiva" pitchFamily="66" charset="0"/>
            </a:endParaRPr>
          </a:p>
        </p:txBody>
      </p:sp>
      <p:pic>
        <p:nvPicPr>
          <p:cNvPr id="29702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500034" y="1000108"/>
            <a:ext cx="4572031" cy="5324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6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86314" y="785794"/>
            <a:ext cx="3714776" cy="5643602"/>
          </a:xfrm>
          <a:solidFill>
            <a:srgbClr val="FFFFFF">
              <a:shade val="85000"/>
            </a:srgbClr>
          </a:solidFill>
          <a:ln w="57150" cap="rnd">
            <a:solidFill>
              <a:srgbClr val="C000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8000">
    <p:checke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36828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000" b="1" i="1" dirty="0" err="1" smtClean="0">
                <a:solidFill>
                  <a:srgbClr val="C00000"/>
                </a:solidFill>
                <a:latin typeface="Monotype Corsiva" pitchFamily="66" charset="0"/>
              </a:rPr>
              <a:t>Різнофактурне</a:t>
            </a:r>
            <a:r>
              <a:rPr lang="uk-UA" sz="2000" b="1" i="1" dirty="0" smtClean="0">
                <a:solidFill>
                  <a:srgbClr val="C00000"/>
                </a:solidFill>
                <a:latin typeface="Monotype Corsiva" pitchFamily="66" charset="0"/>
              </a:rPr>
              <a:t> скло</a:t>
            </a:r>
            <a:endParaRPr lang="ru-RU" sz="2000" b="1" i="1" dirty="0" smtClean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24579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 b="6779"/>
          <a:stretch>
            <a:fillRect/>
          </a:stretch>
        </p:blipFill>
        <p:spPr>
          <a:xfrm>
            <a:off x="428596" y="857232"/>
            <a:ext cx="4929192" cy="4857783"/>
          </a:xfrm>
          <a:ln w="88900" cap="sq" cmpd="thickThin">
            <a:solidFill>
              <a:srgbClr val="FF6600"/>
            </a:solidFill>
          </a:ln>
          <a:effectLst>
            <a:innerShdw blurRad="76200">
              <a:srgbClr val="000000"/>
            </a:innerShdw>
          </a:effectLst>
        </p:spPr>
      </p:pic>
      <p:pic>
        <p:nvPicPr>
          <p:cNvPr id="30724" name="Рисунок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63" y="1000125"/>
            <a:ext cx="2357437" cy="5214938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checke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i="1" dirty="0" err="1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Окремою</a:t>
            </a: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b="1" i="1" dirty="0" err="1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сторінкою</a:t>
            </a: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 в </a:t>
            </a:r>
            <a:r>
              <a:rPr lang="ru-RU" sz="2000" b="1" i="1" dirty="0" err="1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розвитку</a:t>
            </a: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b="1" i="1" dirty="0" err="1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вітражного</a:t>
            </a: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b="1" i="1" dirty="0" err="1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виробництва</a:t>
            </a: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b="1" i="1" dirty="0" err="1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в</a:t>
            </a: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b="1" i="1" dirty="0" err="1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Україні</a:t>
            </a: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b="1" i="1" dirty="0" err="1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є</a:t>
            </a: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 60-80 роки 20 </a:t>
            </a:r>
            <a:r>
              <a:rPr lang="ru-RU" sz="2000" b="1" i="1" dirty="0" err="1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століття</a:t>
            </a: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. </a:t>
            </a:r>
            <a:r>
              <a:rPr lang="ru-RU" sz="2000" b="1" i="1" dirty="0" err="1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Вітражне</a:t>
            </a: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b="1" i="1" dirty="0" err="1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мистецтво</a:t>
            </a: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 почало </a:t>
            </a:r>
            <a:r>
              <a:rPr lang="ru-RU" sz="2000" b="1" i="1" dirty="0" err="1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частіше</a:t>
            </a: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b="1" i="1" dirty="0" err="1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використовуватись</a:t>
            </a: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 в </a:t>
            </a:r>
            <a:r>
              <a:rPr lang="ru-RU" sz="2000" b="1" i="1" dirty="0" err="1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інтер'єрах</a:t>
            </a: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. </a:t>
            </a:r>
            <a:endParaRPr lang="ru-RU" sz="2000" b="1" i="1" dirty="0">
              <a:solidFill>
                <a:schemeClr val="bg2">
                  <a:lumMod val="2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1747" name="Содержимое 5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0063" y="1643063"/>
            <a:ext cx="2790825" cy="2286000"/>
          </a:xfrm>
        </p:spPr>
      </p:pic>
      <p:pic>
        <p:nvPicPr>
          <p:cNvPr id="31748" name="Содержимое 6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85750" y="3429000"/>
            <a:ext cx="3571875" cy="3214688"/>
          </a:xfrm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75" y="1285875"/>
            <a:ext cx="5357813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checke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301752" y="285728"/>
            <a:ext cx="8686800" cy="785818"/>
          </a:xfrm>
        </p:spPr>
        <p:txBody>
          <a:bodyPr>
            <a:noAutofit/>
          </a:bodyPr>
          <a:lstStyle/>
          <a:p>
            <a:pPr lvl="0"/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Monotype Corsiva" pitchFamily="66" charset="0"/>
              </a:rPr>
              <a:t/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Monotype Corsiva" pitchFamily="66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Monotype Corsiva" pitchFamily="66" charset="0"/>
              </a:rPr>
              <a:t>особняк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Monotype Corsiva" pitchFamily="66" charset="0"/>
              </a:rPr>
              <a:t>академіка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Monotype Corsiva" pitchFamily="66" charset="0"/>
              </a:rPr>
              <a:t> А.Н.Бекетова у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Monotype Corsiva" pitchFamily="66" charset="0"/>
              </a:rPr>
              <a:t>Харькові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 rtlCol="0">
            <a:normAutofit/>
          </a:bodyPr>
          <a:lstStyle/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endParaRPr lang="ru-RU" dirty="0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285860"/>
            <a:ext cx="4343400" cy="557214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1214422"/>
            <a:ext cx="3429024" cy="3857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0" y="0"/>
            <a:ext cx="91440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hlinkClick r:id="rId3" tooltip="225"/>
              </a:rPr>
              <a:t>  </a:t>
            </a:r>
            <a:r>
              <a:rPr kumimoji="0" lang="ru-RU" sz="30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 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                                                                </a:t>
            </a:r>
          </a:p>
        </p:txBody>
      </p:sp>
      <p:pic>
        <p:nvPicPr>
          <p:cNvPr id="32779" name="Picture 11" descr="http://the-past.ho.ua/foto/3-articles/3-1-figur/3-1-1/225m.jpg">
            <a:hlinkClick r:id="rId3" tooltip="225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428736"/>
            <a:ext cx="4429156" cy="4619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8000">
    <p:checke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57148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i="1" dirty="0" err="1" smtClean="0">
                <a:solidFill>
                  <a:schemeClr val="accent4">
                    <a:lumMod val="75000"/>
                  </a:schemeClr>
                </a:solidFill>
              </a:rPr>
              <a:t>Художне</a:t>
            </a:r>
            <a:r>
              <a:rPr lang="ru-RU" sz="2000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000" i="1" dirty="0" err="1" smtClean="0">
                <a:solidFill>
                  <a:schemeClr val="accent4">
                    <a:lumMod val="75000"/>
                  </a:schemeClr>
                </a:solidFill>
              </a:rPr>
              <a:t>скло</a:t>
            </a:r>
            <a:endParaRPr lang="ru-RU" sz="2000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37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2844" y="714356"/>
            <a:ext cx="3357567" cy="5929319"/>
          </a:xfrm>
          <a:noFill/>
        </p:spPr>
      </p:pic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642918"/>
            <a:ext cx="5000660" cy="5715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checke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2000" b="1" i="1" dirty="0" smtClean="0">
                <a:solidFill>
                  <a:schemeClr val="accent3"/>
                </a:solidFill>
              </a:rPr>
              <a:t>Роботи вітражистів асоціації </a:t>
            </a:r>
            <a:r>
              <a:rPr lang="uk-UA" sz="2000" b="1" i="1" dirty="0" err="1" smtClean="0">
                <a:solidFill>
                  <a:schemeClr val="accent3"/>
                </a:solidFill>
              </a:rPr>
              <a:t>“Вікно”</a:t>
            </a:r>
            <a:endParaRPr lang="ru-RU" sz="2000" b="1" i="1" dirty="0">
              <a:solidFill>
                <a:schemeClr val="accent3"/>
              </a:solidFill>
            </a:endParaRPr>
          </a:p>
        </p:txBody>
      </p:sp>
      <p:pic>
        <p:nvPicPr>
          <p:cNvPr id="34819" name="Содержимое 3" descr="Використання технології &quot;тіффані&quot; для створення лампи"/>
          <p:cNvPicPr>
            <a:picLocks noGrp="1"/>
          </p:cNvPicPr>
          <p:nvPr>
            <p:ph idx="1"/>
          </p:nvPr>
        </p:nvPicPr>
        <p:blipFill>
          <a:blip r:embed="rId2"/>
          <a:srcRect b="13750"/>
          <a:stretch>
            <a:fillRect/>
          </a:stretch>
        </p:blipFill>
        <p:spPr>
          <a:xfrm>
            <a:off x="3143250" y="857232"/>
            <a:ext cx="2071692" cy="3714769"/>
          </a:xfrm>
        </p:spPr>
      </p:pic>
      <p:pic>
        <p:nvPicPr>
          <p:cNvPr id="34820" name="Рисунок 4" descr="Арочні двостулкові двері з вітражним склом"/>
          <p:cNvPicPr>
            <a:picLocks noChangeAspect="1" noChangeArrowheads="1"/>
          </p:cNvPicPr>
          <p:nvPr/>
        </p:nvPicPr>
        <p:blipFill>
          <a:blip r:embed="rId3"/>
          <a:srcRect b="13000"/>
          <a:stretch>
            <a:fillRect/>
          </a:stretch>
        </p:blipFill>
        <p:spPr bwMode="auto">
          <a:xfrm>
            <a:off x="5286380" y="214290"/>
            <a:ext cx="3214710" cy="421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Рисунок 5" descr="Вітражні технології використовуються і для створення ексклюзивного &#10;декору"/>
          <p:cNvPicPr>
            <a:picLocks noChangeAspect="1" noChangeArrowheads="1"/>
          </p:cNvPicPr>
          <p:nvPr/>
        </p:nvPicPr>
        <p:blipFill>
          <a:blip r:embed="rId4"/>
          <a:srcRect b="10667"/>
          <a:stretch>
            <a:fillRect/>
          </a:stretch>
        </p:blipFill>
        <p:spPr bwMode="auto">
          <a:xfrm>
            <a:off x="500063" y="928670"/>
            <a:ext cx="2643187" cy="3500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Рисунок 6" descr="Вітражі на стелях"/>
          <p:cNvPicPr>
            <a:picLocks noChangeAspect="1" noChangeArrowheads="1"/>
          </p:cNvPicPr>
          <p:nvPr/>
        </p:nvPicPr>
        <p:blipFill>
          <a:blip r:embed="rId5"/>
          <a:srcRect l="-2461" r="1649" b="19753"/>
          <a:stretch>
            <a:fillRect/>
          </a:stretch>
        </p:blipFill>
        <p:spPr bwMode="auto">
          <a:xfrm>
            <a:off x="-199990" y="4357694"/>
            <a:ext cx="9058269" cy="2214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checke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40003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uk-UA" sz="1600" b="1" dirty="0" smtClean="0"/>
              <a:t/>
            </a:r>
            <a:br>
              <a:rPr lang="uk-UA" sz="1600" b="1" dirty="0" smtClean="0"/>
            </a:br>
            <a:r>
              <a:rPr lang="uk-UA" sz="1600" b="1" dirty="0" smtClean="0"/>
              <a:t/>
            </a:r>
            <a:br>
              <a:rPr lang="uk-UA" sz="1600" b="1" dirty="0" smtClean="0"/>
            </a:br>
            <a:r>
              <a:rPr lang="ru-RU" sz="2000" b="1" i="1" dirty="0" err="1" smtClean="0">
                <a:solidFill>
                  <a:srgbClr val="00B050"/>
                </a:solidFill>
                <a:latin typeface="Franklin Gothic Medium Cond" pitchFamily="34" charset="0"/>
              </a:rPr>
              <a:t>сучасні</a:t>
            </a:r>
            <a:r>
              <a:rPr lang="ru-RU" sz="2000" b="1" i="1" dirty="0" smtClean="0">
                <a:solidFill>
                  <a:srgbClr val="00B050"/>
                </a:solidFill>
                <a:latin typeface="Franklin Gothic Medium Cond" pitchFamily="34" charset="0"/>
              </a:rPr>
              <a:t> </a:t>
            </a:r>
            <a:r>
              <a:rPr lang="ru-RU" sz="2000" b="1" i="1" dirty="0" err="1" smtClean="0">
                <a:solidFill>
                  <a:srgbClr val="00B050"/>
                </a:solidFill>
                <a:latin typeface="Franklin Gothic Medium Cond" pitchFamily="34" charset="0"/>
              </a:rPr>
              <a:t>методи</a:t>
            </a:r>
            <a:r>
              <a:rPr lang="ru-RU" sz="2000" b="1" i="1" dirty="0" smtClean="0">
                <a:solidFill>
                  <a:srgbClr val="00B050"/>
                </a:solidFill>
                <a:latin typeface="Franklin Gothic Medium Cond" pitchFamily="34" charset="0"/>
              </a:rPr>
              <a:t>  </a:t>
            </a:r>
            <a:r>
              <a:rPr lang="ru-RU" sz="2000" b="1" i="1" dirty="0" err="1" smtClean="0">
                <a:solidFill>
                  <a:srgbClr val="00B050"/>
                </a:solidFill>
                <a:latin typeface="Franklin Gothic Medium Cond" pitchFamily="34" charset="0"/>
              </a:rPr>
              <a:t>виготовлення</a:t>
            </a:r>
            <a:r>
              <a:rPr lang="ru-RU" sz="2000" b="1" i="1" dirty="0" smtClean="0">
                <a:solidFill>
                  <a:srgbClr val="00B050"/>
                </a:solidFill>
                <a:latin typeface="Franklin Gothic Medium Cond" pitchFamily="34" charset="0"/>
              </a:rPr>
              <a:t>  </a:t>
            </a:r>
            <a:r>
              <a:rPr lang="ru-RU" sz="2000" b="1" i="1" dirty="0" err="1" smtClean="0">
                <a:solidFill>
                  <a:srgbClr val="00B050"/>
                </a:solidFill>
                <a:latin typeface="Franklin Gothic Medium Cond" pitchFamily="34" charset="0"/>
              </a:rPr>
              <a:t>вітражів</a:t>
            </a:r>
            <a:r>
              <a:rPr lang="ru-RU" sz="2000" b="1" i="1" dirty="0" smtClean="0">
                <a:solidFill>
                  <a:srgbClr val="00B050"/>
                </a:solidFill>
                <a:latin typeface="Franklin Gothic Medium Cond" pitchFamily="34" charset="0"/>
              </a:rPr>
              <a:t> </a:t>
            </a:r>
            <a:r>
              <a:rPr lang="ru-RU" sz="1800" dirty="0" smtClean="0">
                <a:solidFill>
                  <a:srgbClr val="00B050"/>
                </a:solidFill>
                <a:latin typeface="Franklin Gothic Medium Cond" pitchFamily="34" charset="0"/>
              </a:rPr>
              <a:t/>
            </a:r>
            <a:br>
              <a:rPr lang="ru-RU" sz="1800" dirty="0" smtClean="0">
                <a:solidFill>
                  <a:srgbClr val="00B050"/>
                </a:solidFill>
                <a:latin typeface="Franklin Gothic Medium Cond" pitchFamily="34" charset="0"/>
              </a:rPr>
            </a:b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uk-UA" sz="1800" b="1" dirty="0" smtClean="0"/>
              <a:t> </a:t>
            </a:r>
            <a:br>
              <a:rPr lang="uk-UA" sz="1800" b="1" dirty="0" smtClean="0"/>
            </a:br>
            <a:r>
              <a:rPr lang="uk-UA" sz="1800" b="1" dirty="0" smtClean="0"/>
              <a:t/>
            </a:r>
            <a:br>
              <a:rPr lang="uk-UA" sz="1800" b="1" dirty="0" smtClean="0"/>
            </a:br>
            <a:r>
              <a:rPr lang="uk-UA" sz="1800" b="1" dirty="0" smtClean="0"/>
              <a:t/>
            </a:r>
            <a:br>
              <a:rPr lang="uk-UA" sz="1800" b="1" dirty="0" smtClean="0"/>
            </a:br>
            <a:endParaRPr lang="ru-RU" sz="2000" b="1" i="1" dirty="0">
              <a:solidFill>
                <a:srgbClr val="00B050"/>
              </a:solidFill>
              <a:latin typeface="Franklin Gothic Medium Cond" pitchFamily="34" charset="0"/>
            </a:endParaRPr>
          </a:p>
        </p:txBody>
      </p:sp>
      <p:pic>
        <p:nvPicPr>
          <p:cNvPr id="30723" name="Содержимое 14" descr="Вітражі в нішах"/>
          <p:cNvPicPr>
            <a:picLocks noGrp="1"/>
          </p:cNvPicPr>
          <p:nvPr>
            <p:ph sz="half" idx="1"/>
          </p:nvPr>
        </p:nvPicPr>
        <p:blipFill>
          <a:blip r:embed="rId2"/>
          <a:srcRect l="1158" b="8369"/>
          <a:stretch>
            <a:fillRect/>
          </a:stretch>
        </p:blipFill>
        <p:spPr>
          <a:xfrm>
            <a:off x="285720" y="1071546"/>
            <a:ext cx="4714875" cy="5429288"/>
          </a:xfr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24" name="Содержимое 15" descr="Особлива краса вітража в тому, що він завжди працює на просвіт, &#10;полегшуючи і прикрашаючи перегородки та вікна"/>
          <p:cNvPicPr>
            <a:picLocks noGrp="1"/>
          </p:cNvPicPr>
          <p:nvPr>
            <p:ph sz="half" idx="2"/>
          </p:nvPr>
        </p:nvPicPr>
        <p:blipFill>
          <a:blip r:embed="rId3"/>
          <a:srcRect b="12785"/>
          <a:stretch>
            <a:fillRect/>
          </a:stretch>
        </p:blipFill>
        <p:spPr>
          <a:xfrm>
            <a:off x="5286380" y="357166"/>
            <a:ext cx="3000375" cy="3286133"/>
          </a:xfr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25" name="Рисунок 16" descr="Вітраж &#10;фото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3714752"/>
            <a:ext cx="3571900" cy="2700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8000">
    <p:checke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200" i="1" dirty="0" smtClean="0">
                <a:solidFill>
                  <a:schemeClr val="tx2">
                    <a:lumMod val="50000"/>
                  </a:schemeClr>
                </a:solidFill>
              </a:rPr>
              <a:t>Використання вітражу в сучасному інтер’єрі</a:t>
            </a:r>
            <a:endParaRPr lang="ru-RU" sz="3200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88" y="1428750"/>
            <a:ext cx="314325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88" y="2000250"/>
            <a:ext cx="2719387" cy="445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4"/>
          <p:cNvPicPr>
            <a:picLocks noChangeAspect="1" noChangeArrowheads="1"/>
          </p:cNvPicPr>
          <p:nvPr/>
        </p:nvPicPr>
        <p:blipFill>
          <a:blip r:embed="rId4"/>
          <a:srcRect b="15788"/>
          <a:stretch>
            <a:fillRect/>
          </a:stretch>
        </p:blipFill>
        <p:spPr bwMode="auto">
          <a:xfrm>
            <a:off x="571500" y="1571625"/>
            <a:ext cx="264318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85875" y="4714875"/>
            <a:ext cx="27146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checke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614346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i="1" dirty="0" smtClean="0">
                <a:solidFill>
                  <a:srgbClr val="008000"/>
                </a:solidFill>
                <a:latin typeface="Monotype Corsiva" pitchFamily="66" charset="0"/>
              </a:rPr>
              <a:t/>
            </a:r>
            <a:br>
              <a:rPr lang="en-US" sz="2800" i="1" dirty="0" smtClean="0">
                <a:solidFill>
                  <a:srgbClr val="008000"/>
                </a:solidFill>
                <a:latin typeface="Monotype Corsiva" pitchFamily="66" charset="0"/>
              </a:rPr>
            </a:br>
            <a:r>
              <a:rPr lang="en-US" sz="2800" i="1" dirty="0" smtClean="0">
                <a:solidFill>
                  <a:srgbClr val="008000"/>
                </a:solidFill>
                <a:latin typeface="Monotype Corsiva" pitchFamily="66" charset="0"/>
              </a:rPr>
              <a:t/>
            </a:r>
            <a:br>
              <a:rPr lang="en-US" sz="2800" i="1" dirty="0" smtClean="0">
                <a:solidFill>
                  <a:srgbClr val="008000"/>
                </a:solidFill>
                <a:latin typeface="Monotype Corsiva" pitchFamily="66" charset="0"/>
              </a:rPr>
            </a:br>
            <a:r>
              <a:rPr lang="en-US" sz="2800" i="1" dirty="0" smtClean="0">
                <a:solidFill>
                  <a:srgbClr val="008000"/>
                </a:solidFill>
                <a:latin typeface="Monotype Corsiva" pitchFamily="66" charset="0"/>
              </a:rPr>
              <a:t/>
            </a:r>
            <a:br>
              <a:rPr lang="en-US" sz="2800" i="1" dirty="0" smtClean="0">
                <a:solidFill>
                  <a:srgbClr val="008000"/>
                </a:solidFill>
                <a:latin typeface="Monotype Corsiva" pitchFamily="66" charset="0"/>
              </a:rPr>
            </a:br>
            <a:r>
              <a:rPr lang="en-US" sz="2800" i="1" dirty="0" smtClean="0">
                <a:solidFill>
                  <a:srgbClr val="008000"/>
                </a:solidFill>
                <a:latin typeface="Monotype Corsiva" pitchFamily="66" charset="0"/>
              </a:rPr>
              <a:t/>
            </a:r>
            <a:br>
              <a:rPr lang="en-US" sz="2800" i="1" dirty="0" smtClean="0">
                <a:solidFill>
                  <a:srgbClr val="008000"/>
                </a:solidFill>
                <a:latin typeface="Monotype Corsiva" pitchFamily="66" charset="0"/>
              </a:rPr>
            </a:br>
            <a:r>
              <a:rPr lang="en-US" sz="2800" i="1" dirty="0" smtClean="0">
                <a:solidFill>
                  <a:srgbClr val="008000"/>
                </a:solidFill>
                <a:latin typeface="Monotype Corsiva" pitchFamily="66" charset="0"/>
              </a:rPr>
              <a:t/>
            </a:r>
            <a:br>
              <a:rPr lang="en-US" sz="2800" i="1" dirty="0" smtClean="0">
                <a:solidFill>
                  <a:srgbClr val="008000"/>
                </a:solidFill>
                <a:latin typeface="Monotype Corsiva" pitchFamily="66" charset="0"/>
              </a:rPr>
            </a:br>
            <a:r>
              <a:rPr lang="en-US" sz="2800" i="1" dirty="0" smtClean="0">
                <a:solidFill>
                  <a:srgbClr val="008000"/>
                </a:solidFill>
                <a:latin typeface="Monotype Corsiva" pitchFamily="66" charset="0"/>
              </a:rPr>
              <a:t/>
            </a:r>
            <a:br>
              <a:rPr lang="en-US" sz="2800" i="1" dirty="0" smtClean="0">
                <a:solidFill>
                  <a:srgbClr val="008000"/>
                </a:solidFill>
                <a:latin typeface="Monotype Corsiva" pitchFamily="66" charset="0"/>
              </a:rPr>
            </a:br>
            <a:r>
              <a:rPr lang="en-US" sz="2800" i="1" dirty="0" smtClean="0">
                <a:solidFill>
                  <a:srgbClr val="008000"/>
                </a:solidFill>
                <a:latin typeface="Monotype Corsiva" pitchFamily="66" charset="0"/>
              </a:rPr>
              <a:t/>
            </a:r>
            <a:br>
              <a:rPr lang="en-US" sz="2800" i="1" dirty="0" smtClean="0">
                <a:solidFill>
                  <a:srgbClr val="008000"/>
                </a:solidFill>
                <a:latin typeface="Monotype Corsiva" pitchFamily="66" charset="0"/>
              </a:rPr>
            </a:br>
            <a:r>
              <a:rPr lang="uk-UA" sz="2800" b="1" dirty="0" smtClean="0">
                <a:solidFill>
                  <a:srgbClr val="008000"/>
                </a:solidFill>
                <a:latin typeface="Monotype Corsiva" pitchFamily="66" charset="0"/>
              </a:rPr>
              <a:t>католицький монастир  Святого  Павла в Англії</a:t>
            </a:r>
            <a:r>
              <a:rPr lang="en-US" sz="2800" i="1" dirty="0" smtClean="0">
                <a:solidFill>
                  <a:srgbClr val="008000"/>
                </a:solidFill>
                <a:latin typeface="Monotype Corsiva" pitchFamily="66" charset="0"/>
              </a:rPr>
              <a:t/>
            </a:r>
            <a:br>
              <a:rPr lang="en-US" sz="2800" i="1" dirty="0" smtClean="0">
                <a:solidFill>
                  <a:srgbClr val="008000"/>
                </a:solidFill>
                <a:latin typeface="Monotype Corsiva" pitchFamily="66" charset="0"/>
              </a:rPr>
            </a:br>
            <a:r>
              <a:rPr lang="en-US" sz="2800" i="1" dirty="0" smtClean="0">
                <a:solidFill>
                  <a:srgbClr val="008000"/>
                </a:solidFill>
                <a:latin typeface="Monotype Corsiva" pitchFamily="66" charset="0"/>
              </a:rPr>
              <a:t/>
            </a:r>
            <a:br>
              <a:rPr lang="en-US" sz="2800" i="1" dirty="0" smtClean="0">
                <a:solidFill>
                  <a:srgbClr val="008000"/>
                </a:solidFill>
                <a:latin typeface="Monotype Corsiva" pitchFamily="66" charset="0"/>
              </a:rPr>
            </a:br>
            <a:r>
              <a:rPr lang="en-US" sz="2800" i="1" dirty="0" smtClean="0">
                <a:solidFill>
                  <a:srgbClr val="008000"/>
                </a:solidFill>
                <a:latin typeface="Monotype Corsiva" pitchFamily="66" charset="0"/>
              </a:rPr>
              <a:t/>
            </a:r>
            <a:br>
              <a:rPr lang="en-US" sz="2800" i="1" dirty="0" smtClean="0">
                <a:solidFill>
                  <a:srgbClr val="008000"/>
                </a:solidFill>
                <a:latin typeface="Monotype Corsiva" pitchFamily="66" charset="0"/>
              </a:rPr>
            </a:br>
            <a:r>
              <a:rPr lang="en-US" sz="2800" i="1" dirty="0" smtClean="0">
                <a:solidFill>
                  <a:srgbClr val="008000"/>
                </a:solidFill>
                <a:latin typeface="Monotype Corsiva" pitchFamily="66" charset="0"/>
              </a:rPr>
              <a:t/>
            </a:r>
            <a:br>
              <a:rPr lang="en-US" sz="2800" i="1" dirty="0" smtClean="0">
                <a:solidFill>
                  <a:srgbClr val="008000"/>
                </a:solidFill>
                <a:latin typeface="Monotype Corsiva" pitchFamily="66" charset="0"/>
              </a:rPr>
            </a:br>
            <a:r>
              <a:rPr lang="en-US" sz="2800" i="1" dirty="0" smtClean="0">
                <a:solidFill>
                  <a:srgbClr val="008000"/>
                </a:solidFill>
                <a:latin typeface="Monotype Corsiva" pitchFamily="66" charset="0"/>
              </a:rPr>
              <a:t/>
            </a:r>
            <a:br>
              <a:rPr lang="en-US" sz="2800" i="1" dirty="0" smtClean="0">
                <a:solidFill>
                  <a:srgbClr val="008000"/>
                </a:solidFill>
                <a:latin typeface="Monotype Corsiva" pitchFamily="66" charset="0"/>
              </a:rPr>
            </a:br>
            <a:r>
              <a:rPr lang="en-US" sz="2800" i="1" dirty="0" smtClean="0">
                <a:solidFill>
                  <a:srgbClr val="008000"/>
                </a:solidFill>
                <a:latin typeface="Monotype Corsiva" pitchFamily="66" charset="0"/>
              </a:rPr>
              <a:t/>
            </a:r>
            <a:br>
              <a:rPr lang="en-US" sz="2800" i="1" dirty="0" smtClean="0">
                <a:solidFill>
                  <a:srgbClr val="008000"/>
                </a:solidFill>
                <a:latin typeface="Monotype Corsiva" pitchFamily="66" charset="0"/>
              </a:rPr>
            </a:br>
            <a:r>
              <a:rPr lang="en-US" sz="2800" i="1" dirty="0" smtClean="0">
                <a:solidFill>
                  <a:srgbClr val="008000"/>
                </a:solidFill>
                <a:latin typeface="Monotype Corsiva" pitchFamily="66" charset="0"/>
              </a:rPr>
              <a:t/>
            </a:r>
            <a:br>
              <a:rPr lang="en-US" sz="2800" i="1" dirty="0" smtClean="0">
                <a:solidFill>
                  <a:srgbClr val="008000"/>
                </a:solidFill>
                <a:latin typeface="Monotype Corsiva" pitchFamily="66" charset="0"/>
              </a:rPr>
            </a:br>
            <a:r>
              <a:rPr lang="en-US" sz="2800" i="1" dirty="0" smtClean="0">
                <a:solidFill>
                  <a:srgbClr val="008000"/>
                </a:solidFill>
                <a:latin typeface="Monotype Corsiva" pitchFamily="66" charset="0"/>
              </a:rPr>
              <a:t> </a:t>
            </a:r>
            <a:br>
              <a:rPr lang="en-US" sz="2800" i="1" dirty="0" smtClean="0">
                <a:solidFill>
                  <a:srgbClr val="008000"/>
                </a:solidFill>
                <a:latin typeface="Monotype Corsiva" pitchFamily="66" charset="0"/>
              </a:rPr>
            </a:br>
            <a:endParaRPr lang="ru-RU" sz="2800" b="1" dirty="0" smtClean="0">
              <a:solidFill>
                <a:srgbClr val="008000"/>
              </a:solidFill>
              <a:latin typeface="Monotype Corsiva" pitchFamily="66" charset="0"/>
            </a:endParaRPr>
          </a:p>
        </p:txBody>
      </p:sp>
      <p:pic>
        <p:nvPicPr>
          <p:cNvPr id="17411" name="Содержимое 12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0034" y="785794"/>
            <a:ext cx="4191000" cy="5786478"/>
          </a:xfrm>
          <a:prstGeom prst="roundRect">
            <a:avLst/>
          </a:prstGeom>
          <a:ln w="190500" cap="sq">
            <a:solidFill>
              <a:srgbClr val="00B050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412" name="Содержимое 13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00628" y="857232"/>
            <a:ext cx="3643338" cy="5429278"/>
          </a:xfrm>
          <a:prstGeom prst="round1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8000">
    <p:checke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Рисунок 3" descr="PIN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643042" y="1428736"/>
            <a:ext cx="6445996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Дякую за увагу!</a:t>
            </a:r>
            <a:endParaRPr lang="ru-RU" sz="54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 spd="med" advClick="0" advTm="8000">
    <p:checke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4400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</a:rPr>
              <a:t> </a:t>
            </a:r>
            <a:br>
              <a:rPr lang="ru-RU" sz="4400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</a:rPr>
            </a:br>
            <a:r>
              <a:rPr lang="ru-RU" sz="4400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</a:rPr>
              <a:t/>
            </a:r>
            <a:br>
              <a:rPr lang="ru-RU" sz="4400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</a:rPr>
            </a:br>
            <a:r>
              <a:rPr lang="ru-RU" sz="4400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</a:rPr>
              <a:t/>
            </a:r>
            <a:br>
              <a:rPr lang="ru-RU" sz="4400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</a:rPr>
            </a:br>
            <a:r>
              <a:rPr lang="ru-RU" sz="4400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</a:rPr>
              <a:t/>
            </a:r>
            <a:br>
              <a:rPr lang="ru-RU" sz="4400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</a:rPr>
            </a:br>
            <a:r>
              <a:rPr lang="ru-RU" sz="4400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</a:rPr>
              <a:t/>
            </a:r>
            <a:br>
              <a:rPr lang="ru-RU" sz="4400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</a:rPr>
            </a:br>
            <a:r>
              <a:rPr lang="ru-RU" sz="4400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</a:rPr>
              <a:t/>
            </a:r>
            <a:br>
              <a:rPr lang="ru-RU" sz="4400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</a:rPr>
            </a:br>
            <a:r>
              <a:rPr lang="ru-RU" sz="4400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</a:rPr>
              <a:t/>
            </a:r>
            <a:br>
              <a:rPr lang="ru-RU" sz="4400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</a:rPr>
            </a:br>
            <a:r>
              <a:rPr lang="ru-RU" sz="4400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</a:rPr>
              <a:t/>
            </a:r>
            <a:br>
              <a:rPr lang="ru-RU" sz="4400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</a:rPr>
            </a:br>
            <a:r>
              <a:rPr lang="ru-RU" sz="4400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</a:rPr>
              <a:t/>
            </a:r>
            <a:br>
              <a:rPr lang="ru-RU" sz="4400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</a:rPr>
            </a:br>
            <a:r>
              <a:rPr lang="ru-RU" sz="4400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</a:rPr>
              <a:t/>
            </a:r>
            <a:br>
              <a:rPr lang="ru-RU" sz="4400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</a:rPr>
            </a:br>
            <a:r>
              <a:rPr lang="ru-RU" sz="4400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</a:rPr>
              <a:t/>
            </a:r>
            <a:br>
              <a:rPr lang="ru-RU" sz="4400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</a:rPr>
            </a:br>
            <a:r>
              <a:rPr lang="ru-RU" sz="4400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</a:rPr>
              <a:t/>
            </a:r>
            <a:br>
              <a:rPr lang="ru-RU" sz="4400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</a:rPr>
            </a:br>
            <a:r>
              <a:rPr lang="ru-RU" sz="4400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</a:rPr>
              <a:t/>
            </a:r>
            <a:br>
              <a:rPr lang="ru-RU" sz="4400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</a:rPr>
            </a:br>
            <a:r>
              <a:rPr lang="ru-RU" sz="4400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</a:rPr>
              <a:t/>
            </a:r>
            <a:br>
              <a:rPr lang="ru-RU" sz="4400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</a:rPr>
            </a:br>
            <a:r>
              <a:rPr lang="ru-RU" sz="4400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</a:rPr>
              <a:t/>
            </a:r>
            <a:br>
              <a:rPr lang="ru-RU" sz="4400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</a:rPr>
            </a:br>
            <a:r>
              <a:rPr lang="ru-RU" sz="4400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</a:rPr>
              <a:t/>
            </a:r>
            <a:br>
              <a:rPr lang="ru-RU" sz="4400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</a:rPr>
            </a:br>
            <a:r>
              <a:rPr lang="ru-RU" sz="4400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</a:rPr>
              <a:t/>
            </a:r>
            <a:br>
              <a:rPr lang="ru-RU" sz="4400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</a:rPr>
            </a:br>
            <a:r>
              <a:rPr lang="ru-RU" sz="4400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</a:rPr>
              <a:t/>
            </a:r>
            <a:br>
              <a:rPr lang="ru-RU" sz="4400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</a:rPr>
            </a:br>
            <a:r>
              <a:rPr lang="ru-RU" sz="2000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</a:rPr>
              <a:t/>
            </a:r>
            <a:br>
              <a:rPr lang="ru-RU" sz="2000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</a:rPr>
            </a:br>
            <a:r>
              <a:rPr lang="ru-RU" sz="2000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</a:rPr>
              <a:t/>
            </a:r>
            <a:br>
              <a:rPr lang="ru-RU" sz="2000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</a:rPr>
            </a:br>
            <a:r>
              <a:rPr lang="ru-RU" sz="2000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</a:rPr>
              <a:t/>
            </a:r>
            <a:br>
              <a:rPr lang="ru-RU" sz="2000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</a:rPr>
            </a:br>
            <a:r>
              <a:rPr lang="ru-RU" sz="2000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</a:rPr>
              <a:t/>
            </a:r>
            <a:br>
              <a:rPr lang="ru-RU" sz="2000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</a:rPr>
            </a:br>
            <a:r>
              <a:rPr lang="ru-RU" sz="4400" dirty="0" smtClean="0"/>
              <a:t/>
            </a:r>
            <a:br>
              <a:rPr lang="ru-RU" sz="4400" dirty="0" smtClean="0"/>
            </a:br>
            <a:endParaRPr lang="ru-RU" dirty="0"/>
          </a:p>
        </p:txBody>
      </p:sp>
      <p:pic>
        <p:nvPicPr>
          <p:cNvPr id="16387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t="4230" r="11037" b="18896"/>
          <a:stretch>
            <a:fillRect/>
          </a:stretch>
        </p:blipFill>
        <p:spPr>
          <a:xfrm>
            <a:off x="4643438" y="214290"/>
            <a:ext cx="4143404" cy="6429420"/>
          </a:xfr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50000"/>
              </a:schemeClr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88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14282" y="714356"/>
            <a:ext cx="4357718" cy="5715019"/>
          </a:xfr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Заголовок 8"/>
          <p:cNvSpPr txBox="1">
            <a:spLocks/>
          </p:cNvSpPr>
          <p:nvPr/>
        </p:nvSpPr>
        <p:spPr>
          <a:xfrm>
            <a:off x="142844" y="214313"/>
            <a:ext cx="8629681" cy="285729"/>
          </a:xfrm>
          <a:prstGeom prst="rect">
            <a:avLst/>
          </a:prstGeom>
        </p:spPr>
        <p:txBody>
          <a:bodyPr bIns="91440" anchor="b">
            <a:normAutofit fontScale="25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4400" i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  <a:ea typeface="+mj-ea"/>
                <a:cs typeface="+mj-cs"/>
              </a:rPr>
              <a:t> </a:t>
            </a:r>
            <a:br>
              <a:rPr lang="ru-RU" sz="4400" i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  <a:ea typeface="+mj-ea"/>
                <a:cs typeface="+mj-cs"/>
              </a:rPr>
            </a:br>
            <a:r>
              <a:rPr lang="ru-RU" sz="4400" i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  <a:ea typeface="+mj-ea"/>
                <a:cs typeface="+mj-cs"/>
              </a:rPr>
              <a:t/>
            </a:r>
            <a:br>
              <a:rPr lang="ru-RU" sz="4400" i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  <a:ea typeface="+mj-ea"/>
                <a:cs typeface="+mj-cs"/>
              </a:rPr>
            </a:br>
            <a:r>
              <a:rPr lang="ru-RU" sz="4400" i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  <a:ea typeface="+mj-ea"/>
                <a:cs typeface="+mj-cs"/>
              </a:rPr>
              <a:t/>
            </a:r>
            <a:br>
              <a:rPr lang="ru-RU" sz="4400" i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  <a:ea typeface="+mj-ea"/>
                <a:cs typeface="+mj-cs"/>
              </a:rPr>
            </a:br>
            <a:r>
              <a:rPr lang="ru-RU" sz="4400" i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  <a:ea typeface="+mj-ea"/>
                <a:cs typeface="+mj-cs"/>
              </a:rPr>
              <a:t/>
            </a:r>
            <a:br>
              <a:rPr lang="ru-RU" sz="4400" i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  <a:ea typeface="+mj-ea"/>
                <a:cs typeface="+mj-cs"/>
              </a:rPr>
            </a:br>
            <a:r>
              <a:rPr lang="ru-RU" sz="4400" i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  <a:ea typeface="+mj-ea"/>
                <a:cs typeface="+mj-cs"/>
              </a:rPr>
              <a:t/>
            </a:r>
            <a:br>
              <a:rPr lang="ru-RU" sz="4400" i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  <a:ea typeface="+mj-ea"/>
                <a:cs typeface="+mj-cs"/>
              </a:rPr>
            </a:br>
            <a:r>
              <a:rPr lang="ru-RU" sz="4400" i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  <a:ea typeface="+mj-ea"/>
                <a:cs typeface="+mj-cs"/>
              </a:rPr>
              <a:t/>
            </a:r>
            <a:br>
              <a:rPr lang="ru-RU" sz="4400" i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  <a:ea typeface="+mj-ea"/>
                <a:cs typeface="+mj-cs"/>
              </a:rPr>
            </a:br>
            <a:r>
              <a:rPr lang="ru-RU" sz="4400" i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  <a:ea typeface="+mj-ea"/>
                <a:cs typeface="+mj-cs"/>
              </a:rPr>
              <a:t/>
            </a:r>
            <a:br>
              <a:rPr lang="ru-RU" sz="4400" i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  <a:ea typeface="+mj-ea"/>
                <a:cs typeface="+mj-cs"/>
              </a:rPr>
            </a:br>
            <a:r>
              <a:rPr lang="ru-RU" sz="4400" i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  <a:ea typeface="+mj-ea"/>
                <a:cs typeface="+mj-cs"/>
              </a:rPr>
              <a:t/>
            </a:r>
            <a:br>
              <a:rPr lang="ru-RU" sz="4400" i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  <a:ea typeface="+mj-ea"/>
                <a:cs typeface="+mj-cs"/>
              </a:rPr>
            </a:br>
            <a:r>
              <a:rPr lang="ru-RU" sz="4400" i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  <a:ea typeface="+mj-ea"/>
                <a:cs typeface="+mj-cs"/>
              </a:rPr>
              <a:t/>
            </a:r>
            <a:br>
              <a:rPr lang="ru-RU" sz="4400" i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  <a:ea typeface="+mj-ea"/>
                <a:cs typeface="+mj-cs"/>
              </a:rPr>
            </a:br>
            <a:r>
              <a:rPr lang="ru-RU" sz="16000" i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  <a:ea typeface="+mj-ea"/>
                <a:cs typeface="+mj-cs"/>
              </a:rPr>
              <a:t/>
            </a:r>
            <a:br>
              <a:rPr lang="ru-RU" sz="16000" i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 Black" pitchFamily="34" charset="0"/>
                <a:ea typeface="+mj-ea"/>
                <a:cs typeface="+mj-cs"/>
              </a:rPr>
            </a:br>
            <a:endParaRPr lang="ru-RU" sz="4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214290"/>
            <a:ext cx="8858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err="1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Вітражництво</a:t>
            </a: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 в </a:t>
            </a:r>
            <a:r>
              <a:rPr lang="ru-RU" sz="2000" b="1" i="1" dirty="0" err="1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Україні</a:t>
            </a: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 та </a:t>
            </a:r>
            <a:r>
              <a:rPr lang="ru-RU" sz="2000" b="1" i="1" dirty="0" err="1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його</a:t>
            </a: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  </a:t>
            </a:r>
            <a:r>
              <a:rPr lang="ru-RU" sz="2000" b="1" i="1" dirty="0" err="1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особливості</a:t>
            </a: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. 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 advClick="0" advTm="8000">
    <p:checke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14290"/>
            <a:ext cx="8686800" cy="428628"/>
          </a:xfrm>
        </p:spPr>
        <p:txBody>
          <a:bodyPr>
            <a:noAutofit/>
          </a:bodyPr>
          <a:lstStyle/>
          <a:p>
            <a:r>
              <a:rPr lang="ru-RU" sz="1800" b="1" i="1" dirty="0" err="1" smtClean="0">
                <a:latin typeface="Monotype Corsiva" pitchFamily="66" charset="0"/>
              </a:rPr>
              <a:t>Вітражі</a:t>
            </a:r>
            <a:r>
              <a:rPr lang="ru-RU" sz="1800" b="1" i="1" dirty="0" smtClean="0">
                <a:latin typeface="Monotype Corsiva" pitchFamily="66" charset="0"/>
              </a:rPr>
              <a:t> у </a:t>
            </a:r>
            <a:r>
              <a:rPr lang="ru-RU" sz="1800" b="1" i="1" dirty="0" err="1" smtClean="0">
                <a:latin typeface="Monotype Corsiva" pitchFamily="66" charset="0"/>
              </a:rPr>
              <a:t>Кам'янець-Подільському</a:t>
            </a:r>
            <a:r>
              <a:rPr lang="ru-RU" sz="1800" b="1" i="1" dirty="0" smtClean="0">
                <a:latin typeface="Monotype Corsiva" pitchFamily="66" charset="0"/>
              </a:rPr>
              <a:t> </a:t>
            </a:r>
            <a:r>
              <a:rPr lang="ru-RU" sz="1800" b="1" i="1" dirty="0" err="1" smtClean="0">
                <a:latin typeface="Monotype Corsiva" pitchFamily="66" charset="0"/>
              </a:rPr>
              <a:t>універистеті</a:t>
            </a:r>
            <a:r>
              <a:rPr lang="ru-RU" sz="1800" b="1" i="1" dirty="0" smtClean="0">
                <a:latin typeface="Monotype Corsiva" pitchFamily="66" charset="0"/>
              </a:rPr>
              <a:t>.</a:t>
            </a:r>
            <a:r>
              <a:rPr lang="en-US" sz="1800" b="1" i="1" dirty="0" smtClean="0">
                <a:latin typeface="Monotype Corsiva" pitchFamily="66" charset="0"/>
              </a:rPr>
              <a:t>  </a:t>
            </a:r>
            <a:r>
              <a:rPr lang="ru-RU" sz="1800" b="1" dirty="0" err="1" smtClean="0">
                <a:latin typeface="Monotype Corsiva" pitchFamily="66" charset="0"/>
              </a:rPr>
              <a:t>Башта</a:t>
            </a:r>
            <a:r>
              <a:rPr lang="ru-RU" sz="1800" b="1" dirty="0" smtClean="0">
                <a:latin typeface="Monotype Corsiva" pitchFamily="66" charset="0"/>
              </a:rPr>
              <a:t> </a:t>
            </a:r>
            <a:r>
              <a:rPr lang="ru-RU" sz="1800" b="1" dirty="0" err="1" smtClean="0">
                <a:latin typeface="Monotype Corsiva" pitchFamily="66" charset="0"/>
              </a:rPr>
              <a:t>Рожанка</a:t>
            </a:r>
            <a:r>
              <a:rPr lang="ru-RU" sz="1800" b="1" dirty="0" smtClean="0">
                <a:latin typeface="Monotype Corsiva" pitchFamily="66" charset="0"/>
              </a:rPr>
              <a:t>.</a:t>
            </a:r>
            <a:endParaRPr lang="ru-RU" sz="1800" b="1" i="1" dirty="0">
              <a:latin typeface="Monotype Corsiva" pitchFamily="66" charset="0"/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785794"/>
            <a:ext cx="4214842" cy="5143536"/>
          </a:xfrm>
          <a:prstGeom prst="rect">
            <a:avLst/>
          </a:prstGeom>
          <a:ln w="88900" cap="sq" cmpd="thickThin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Содержимое 5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00562" y="928670"/>
            <a:ext cx="4491038" cy="21431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572000" y="3500438"/>
            <a:ext cx="4343400" cy="293858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8000">
    <p:checke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42852"/>
            <a:ext cx="8686800" cy="571504"/>
          </a:xfrm>
        </p:spPr>
        <p:txBody>
          <a:bodyPr>
            <a:noAutofit/>
          </a:bodyPr>
          <a:lstStyle/>
          <a:p>
            <a:r>
              <a:rPr lang="ru-RU" sz="2400" b="1" dirty="0" err="1" smtClean="0">
                <a:latin typeface="Monotype Corsiva" pitchFamily="66" charset="0"/>
              </a:rPr>
              <a:t>Кам'янець</a:t>
            </a:r>
            <a:r>
              <a:rPr lang="en-US" sz="2400" b="1" dirty="0" smtClean="0">
                <a:latin typeface="Monotype Corsiva" pitchFamily="66" charset="0"/>
              </a:rPr>
              <a:t> </a:t>
            </a:r>
            <a:r>
              <a:rPr lang="ru-RU" sz="2400" b="1" dirty="0" smtClean="0">
                <a:latin typeface="Monotype Corsiva" pitchFamily="66" charset="0"/>
              </a:rPr>
              <a:t>-</a:t>
            </a:r>
            <a:r>
              <a:rPr lang="en-US" sz="2400" b="1" dirty="0" smtClean="0">
                <a:latin typeface="Monotype Corsiva" pitchFamily="66" charset="0"/>
              </a:rPr>
              <a:t> </a:t>
            </a:r>
            <a:r>
              <a:rPr lang="ru-RU" sz="2400" b="1" dirty="0" err="1" smtClean="0">
                <a:latin typeface="Monotype Corsiva" pitchFamily="66" charset="0"/>
              </a:rPr>
              <a:t>Подільський</a:t>
            </a:r>
            <a:r>
              <a:rPr lang="ru-RU" sz="2400" b="1" dirty="0" smtClean="0">
                <a:latin typeface="Monotype Corsiva" pitchFamily="66" charset="0"/>
              </a:rPr>
              <a:t> </a:t>
            </a:r>
            <a:r>
              <a:rPr lang="ru-RU" sz="2400" b="1" dirty="0" err="1" smtClean="0">
                <a:latin typeface="Monotype Corsiva" pitchFamily="66" charset="0"/>
              </a:rPr>
              <a:t>Петропавлівський</a:t>
            </a:r>
            <a:r>
              <a:rPr lang="ru-RU" sz="2400" b="1" dirty="0" smtClean="0">
                <a:latin typeface="Monotype Corsiva" pitchFamily="66" charset="0"/>
              </a:rPr>
              <a:t> костел. </a:t>
            </a:r>
            <a:endParaRPr lang="ru-RU" sz="2400" b="1" dirty="0">
              <a:latin typeface="Monotype Corsiva" pitchFamily="66" charset="0"/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/>
          <a:srcRect l="5515" b="17455"/>
          <a:stretch>
            <a:fillRect/>
          </a:stretch>
        </p:blipFill>
        <p:spPr bwMode="auto">
          <a:xfrm>
            <a:off x="357158" y="785794"/>
            <a:ext cx="4000528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/>
          <p:cNvPicPr>
            <a:picLocks noGrp="1"/>
          </p:cNvPicPr>
          <p:nvPr>
            <p:ph sz="half" idx="2"/>
          </p:nvPr>
        </p:nvPicPr>
        <p:blipFill>
          <a:blip r:embed="rId3"/>
          <a:srcRect t="2515" b="13244"/>
          <a:stretch>
            <a:fillRect/>
          </a:stretch>
        </p:blipFill>
        <p:spPr bwMode="auto">
          <a:xfrm>
            <a:off x="4500562" y="857232"/>
            <a:ext cx="4286280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checke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304800" y="142852"/>
            <a:ext cx="8686800" cy="571504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i="1" dirty="0" err="1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збірні</a:t>
            </a:r>
            <a:r>
              <a:rPr lang="ru-RU" sz="2000" b="1" i="1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b="1" i="1" dirty="0" err="1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вітражні</a:t>
            </a:r>
            <a:r>
              <a:rPr lang="ru-RU" sz="2000" b="1" i="1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b="1" i="1" dirty="0" err="1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конструкції</a:t>
            </a:r>
            <a:r>
              <a:rPr lang="ru-RU" sz="2000" b="1" i="1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 в </a:t>
            </a:r>
            <a:r>
              <a:rPr lang="ru-RU" sz="2000" b="1" i="1" dirty="0" err="1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селі</a:t>
            </a:r>
            <a:r>
              <a:rPr lang="ru-RU" sz="2000" b="1" i="1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b="1" i="1" dirty="0" err="1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Потеличі</a:t>
            </a:r>
            <a:r>
              <a:rPr lang="ru-RU" sz="2000" b="1" i="1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 та м. </a:t>
            </a:r>
            <a:r>
              <a:rPr lang="ru-RU" sz="2000" b="1" i="1" dirty="0" err="1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Жовкві</a:t>
            </a:r>
            <a:r>
              <a:rPr lang="ru-RU" sz="2000" b="1" i="1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.</a:t>
            </a:r>
            <a:endParaRPr lang="ru-RU" sz="2000" b="1" i="1" dirty="0">
              <a:solidFill>
                <a:schemeClr val="accent4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8435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10040"/>
          <a:stretch>
            <a:fillRect/>
          </a:stretch>
        </p:blipFill>
        <p:spPr>
          <a:xfrm>
            <a:off x="214282" y="4286256"/>
            <a:ext cx="3786214" cy="2339975"/>
          </a:xfrm>
          <a:ln w="57150">
            <a:solidFill>
              <a:schemeClr val="accent3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642918"/>
            <a:ext cx="4071961" cy="3643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785794"/>
            <a:ext cx="4714908" cy="58150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8000">
    <p:checke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01752" y="142852"/>
            <a:ext cx="8686800" cy="64294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i="1" dirty="0" err="1" smtClean="0">
                <a:solidFill>
                  <a:srgbClr val="990099"/>
                </a:solidFill>
                <a:latin typeface="Monotype Corsiva" pitchFamily="66" charset="0"/>
              </a:rPr>
              <a:t>вітражне</a:t>
            </a:r>
            <a:r>
              <a:rPr lang="ru-RU" sz="2000" b="1" i="1" dirty="0" smtClean="0">
                <a:solidFill>
                  <a:srgbClr val="990099"/>
                </a:solidFill>
                <a:latin typeface="Monotype Corsiva" pitchFamily="66" charset="0"/>
              </a:rPr>
              <a:t>   </a:t>
            </a:r>
            <a:r>
              <a:rPr lang="ru-RU" sz="2000" b="1" i="1" dirty="0" err="1" smtClean="0">
                <a:solidFill>
                  <a:srgbClr val="990099"/>
                </a:solidFill>
                <a:latin typeface="Monotype Corsiva" pitchFamily="66" charset="0"/>
              </a:rPr>
              <a:t>мистецтво</a:t>
            </a:r>
            <a:r>
              <a:rPr lang="ru-RU" sz="2000" b="1" i="1" dirty="0" smtClean="0">
                <a:solidFill>
                  <a:srgbClr val="990099"/>
                </a:solidFill>
                <a:latin typeface="Monotype Corsiva" pitchFamily="66" charset="0"/>
              </a:rPr>
              <a:t>   19-20  </a:t>
            </a:r>
            <a:r>
              <a:rPr lang="ru-RU" sz="2000" b="1" i="1" dirty="0" err="1" smtClean="0">
                <a:solidFill>
                  <a:srgbClr val="990099"/>
                </a:solidFill>
                <a:latin typeface="Monotype Corsiva" pitchFamily="66" charset="0"/>
              </a:rPr>
              <a:t>століть</a:t>
            </a:r>
            <a:r>
              <a:rPr lang="ru-RU" sz="2000" b="1" i="1" dirty="0" smtClean="0">
                <a:solidFill>
                  <a:srgbClr val="990099"/>
                </a:solidFill>
                <a:latin typeface="Monotype Corsiva" pitchFamily="66" charset="0"/>
              </a:rPr>
              <a:t>.</a:t>
            </a:r>
            <a:endParaRPr lang="ru-RU" sz="2000" b="1" i="1" dirty="0">
              <a:solidFill>
                <a:srgbClr val="990099"/>
              </a:solidFill>
              <a:latin typeface="Monotype Corsiva" pitchFamily="66" charset="0"/>
            </a:endParaRPr>
          </a:p>
        </p:txBody>
      </p:sp>
      <p:sp>
        <p:nvSpPr>
          <p:cNvPr id="22531" name="Rectangle 6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algn="ctr">
              <a:buFont typeface="Wingdings" pitchFamily="2" charset="2"/>
              <a:buNone/>
            </a:pPr>
            <a:endParaRPr lang="uk-UA" b="1" i="1" smtClean="0">
              <a:latin typeface="Arial Black" pitchFamily="34" charset="0"/>
            </a:endParaRPr>
          </a:p>
          <a:p>
            <a:endParaRPr lang="ru-RU" sz="3600" b="1" i="1" smtClean="0">
              <a:solidFill>
                <a:srgbClr val="990099"/>
              </a:solidFill>
              <a:latin typeface="Arial Black" pitchFamily="34" charset="0"/>
            </a:endParaRPr>
          </a:p>
        </p:txBody>
      </p:sp>
      <p:sp>
        <p:nvSpPr>
          <p:cNvPr id="22532" name="Содержимое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642918"/>
            <a:ext cx="4214842" cy="6000792"/>
          </a:xfrm>
          <a:prstGeom prst="roundRect">
            <a:avLst>
              <a:gd name="adj" fmla="val 11111"/>
            </a:avLst>
          </a:prstGeom>
          <a:ln w="190500" cap="rnd">
            <a:solidFill>
              <a:srgbClr val="99009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714356"/>
            <a:ext cx="4000503" cy="57864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00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Содержимое 5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928927" y="4000504"/>
            <a:ext cx="3143272" cy="2857496"/>
          </a:xfrm>
          <a:prstGeom prst="ellipse">
            <a:avLst/>
          </a:prstGeom>
          <a:noFill/>
          <a:ln w="63500" cap="rnd">
            <a:solidFill>
              <a:srgbClr val="CC00CC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 advClick="0" advTm="8000">
    <p:checke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686800" cy="71435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i="1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Колористична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 гама  </a:t>
            </a:r>
            <a:r>
              <a:rPr lang="ru-RU" sz="2000" b="1" i="1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українського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 </a:t>
            </a:r>
            <a:r>
              <a:rPr lang="ru-RU" sz="2000" b="1" i="1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скла</a:t>
            </a:r>
            <a:endParaRPr lang="ru-RU" sz="2000" b="1" i="1" dirty="0" smtClean="0">
              <a:solidFill>
                <a:schemeClr val="accent4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9459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00562" y="642918"/>
            <a:ext cx="4214841" cy="5786478"/>
          </a:xfrm>
          <a:ln w="228600" cap="sq" cmpd="thickThin">
            <a:solidFill>
              <a:schemeClr val="accent6">
                <a:lumMod val="50000"/>
              </a:schemeClr>
            </a:solidFill>
          </a:ln>
          <a:effectLst>
            <a:innerShdw blurRad="76200">
              <a:srgbClr val="000000"/>
            </a:innerShdw>
          </a:effectLst>
        </p:spPr>
      </p:pic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971550" y="5949950"/>
            <a:ext cx="77724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ru-RU" sz="4800" i="1" dirty="0"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571480"/>
            <a:ext cx="3786217" cy="57864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Click="0" advTm="800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9" presetClass="entr" presetSubtype="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7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1752" y="142852"/>
            <a:ext cx="8686800" cy="71438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i="1" dirty="0" err="1" smtClean="0">
                <a:solidFill>
                  <a:srgbClr val="002060"/>
                </a:solidFill>
                <a:latin typeface="Monotype Corsiva" pitchFamily="66" charset="0"/>
              </a:rPr>
              <a:t>віденське</a:t>
            </a:r>
            <a:r>
              <a:rPr lang="ru-RU" sz="2000" b="1" i="1" dirty="0" smtClean="0">
                <a:solidFill>
                  <a:srgbClr val="002060"/>
                </a:solidFill>
                <a:latin typeface="Monotype Corsiva" pitchFamily="66" charset="0"/>
              </a:rPr>
              <a:t>  </a:t>
            </a:r>
            <a:r>
              <a:rPr lang="ru-RU" sz="2000" b="1" i="1" dirty="0" err="1" smtClean="0">
                <a:solidFill>
                  <a:srgbClr val="002060"/>
                </a:solidFill>
                <a:latin typeface="Monotype Corsiva" pitchFamily="66" charset="0"/>
              </a:rPr>
              <a:t>забарвлення</a:t>
            </a:r>
            <a:r>
              <a:rPr lang="ru-RU" sz="2000" b="1" i="1" dirty="0" smtClean="0">
                <a:solidFill>
                  <a:srgbClr val="002060"/>
                </a:solidFill>
                <a:latin typeface="Monotype Corsiva" pitchFamily="66" charset="0"/>
              </a:rPr>
              <a:t>  так  </a:t>
            </a:r>
            <a:r>
              <a:rPr lang="ru-RU" sz="2000" b="1" i="1" dirty="0" err="1" smtClean="0">
                <a:solidFill>
                  <a:srgbClr val="002060"/>
                </a:solidFill>
                <a:latin typeface="Monotype Corsiva" pitchFamily="66" charset="0"/>
              </a:rPr>
              <a:t>званої</a:t>
            </a:r>
            <a:r>
              <a:rPr lang="ru-RU" sz="2000" b="1" i="1" dirty="0" smtClean="0">
                <a:solidFill>
                  <a:srgbClr val="002060"/>
                </a:solidFill>
                <a:latin typeface="Monotype Corsiva" pitchFamily="66" charset="0"/>
              </a:rPr>
              <a:t>  </a:t>
            </a:r>
            <a:r>
              <a:rPr lang="ru-RU" sz="2000" b="1" i="1" dirty="0" err="1" smtClean="0">
                <a:solidFill>
                  <a:srgbClr val="002060"/>
                </a:solidFill>
                <a:latin typeface="Monotype Corsiva" pitchFamily="66" charset="0"/>
              </a:rPr>
              <a:t>сецесії</a:t>
            </a:r>
            <a:r>
              <a:rPr lang="uk-UA" sz="2000" b="1" i="1" dirty="0" smtClean="0">
                <a:solidFill>
                  <a:srgbClr val="002060"/>
                </a:solidFill>
                <a:latin typeface="Monotype Corsiva" pitchFamily="66" charset="0"/>
              </a:rPr>
              <a:t>.</a:t>
            </a:r>
            <a:endParaRPr lang="ru-RU" b="1" i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27651" name="Picture 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8625" y="857232"/>
            <a:ext cx="4191000" cy="5286393"/>
          </a:xfrm>
          <a:noFill/>
          <a:ln>
            <a:solidFill>
              <a:srgbClr val="002060"/>
            </a:solidFill>
          </a:ln>
        </p:spPr>
      </p:pic>
      <p:pic>
        <p:nvPicPr>
          <p:cNvPr id="20484" name="Picture 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00625" y="857232"/>
            <a:ext cx="3433763" cy="5295918"/>
          </a:xfrm>
          <a:ln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spd="med" advClick="0" advTm="8000">
    <p:checker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рек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Яркая">
    <a:dk1>
      <a:sysClr val="windowText" lastClr="000000"/>
    </a:dk1>
    <a:lt1>
      <a:sysClr val="window" lastClr="FFFFFF"/>
    </a:lt1>
    <a:dk2>
      <a:srgbClr val="666666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Studio</Template>
  <TotalTime>921</TotalTime>
  <Words>109</Words>
  <Application>Microsoft PowerPoint</Application>
  <PresentationFormat>Экран (4:3)</PresentationFormat>
  <Paragraphs>25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Трек</vt:lpstr>
      <vt:lpstr>1_Трек</vt:lpstr>
      <vt:lpstr>Розвиток  вітражного мистецтва </vt:lpstr>
      <vt:lpstr>       католицький монастир  Святого  Павла в Англії         </vt:lpstr>
      <vt:lpstr>                                </vt:lpstr>
      <vt:lpstr>Вітражі у Кам'янець-Подільському універистеті.  Башта Рожанка.</vt:lpstr>
      <vt:lpstr>Кам'янець - Подільський Петропавлівський костел. </vt:lpstr>
      <vt:lpstr>збірні вітражні конструкції в селі Потеличі та м. Жовкві.</vt:lpstr>
      <vt:lpstr>вітражне   мистецтво   19-20  століть.</vt:lpstr>
      <vt:lpstr>Колористична  гама  українського  скла</vt:lpstr>
      <vt:lpstr>віденське  забарвлення  так  званої  сецесії.</vt:lpstr>
      <vt:lpstr>Товариство “Дністер”    у Львові</vt:lpstr>
      <vt:lpstr>гуцульська тематика- писанки, вишиванки,килимі. </vt:lpstr>
      <vt:lpstr> Львів, вул. Герцена 6</vt:lpstr>
      <vt:lpstr>Різнофактурне скло</vt:lpstr>
      <vt:lpstr>Окремою сторінкою в розвитку вітражного виробництва в Україні є 60-80 роки 20 століття. Вітражне мистецтво почало частіше використовуватись в інтер'єрах. </vt:lpstr>
      <vt:lpstr> особняк академіка А.Н.Бекетова у Харькові</vt:lpstr>
      <vt:lpstr>Художне скло</vt:lpstr>
      <vt:lpstr>Роботи вітражистів асоціації “Вікно”</vt:lpstr>
      <vt:lpstr>       сучасні методи  виготовлення  вітражів         </vt:lpstr>
      <vt:lpstr>Використання вітражу в сучасному інтер’єрі</vt:lpstr>
      <vt:lpstr>Слайд 20</vt:lpstr>
    </vt:vector>
  </TitlesOfParts>
  <Company>Организация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AMD</cp:lastModifiedBy>
  <cp:revision>132</cp:revision>
  <cp:lastPrinted>1601-01-01T00:00:00Z</cp:lastPrinted>
  <dcterms:created xsi:type="dcterms:W3CDTF">2010-05-10T14:02:30Z</dcterms:created>
  <dcterms:modified xsi:type="dcterms:W3CDTF">2020-04-17T16:56:54Z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5</vt:i4>
  </property>
</Properties>
</file>