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56" r:id="rId2"/>
    <p:sldId id="262" r:id="rId3"/>
    <p:sldId id="269" r:id="rId4"/>
    <p:sldId id="259" r:id="rId5"/>
    <p:sldId id="263" r:id="rId6"/>
    <p:sldId id="267" r:id="rId7"/>
    <p:sldId id="268" r:id="rId8"/>
    <p:sldId id="270" r:id="rId9"/>
    <p:sldId id="261" r:id="rId10"/>
    <p:sldId id="271" r:id="rId11"/>
    <p:sldId id="272" r:id="rId12"/>
    <p:sldId id="273" r:id="rId13"/>
    <p:sldId id="264" r:id="rId14"/>
    <p:sldId id="274" r:id="rId15"/>
    <p:sldId id="265" r:id="rId16"/>
    <p:sldId id="260" r:id="rId17"/>
    <p:sldId id="258" r:id="rId18"/>
    <p:sldId id="257" r:id="rId19"/>
    <p:sldId id="26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3" d="100"/>
          <a:sy n="53" d="100"/>
        </p:scale>
        <p:origin x="-180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0F67A-FE9F-430E-A304-121628663FBB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EBC4B-8833-4614-B49A-43DE21C73C9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BC4B-8833-4614-B49A-43DE21C73C96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A1B2786-ABDF-4B5A-B35C-F232927B33AE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6B70F36A-EFC7-42AF-AF18-1A3B04DF04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B2786-ABDF-4B5A-B35C-F232927B33AE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F36A-EFC7-42AF-AF18-1A3B04DF04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B2786-ABDF-4B5A-B35C-F232927B33AE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F36A-EFC7-42AF-AF18-1A3B04DF04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A1B2786-ABDF-4B5A-B35C-F232927B33AE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F36A-EFC7-42AF-AF18-1A3B04DF04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A1B2786-ABDF-4B5A-B35C-F232927B33AE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6B70F36A-EFC7-42AF-AF18-1A3B04DF0417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A1B2786-ABDF-4B5A-B35C-F232927B33AE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B70F36A-EFC7-42AF-AF18-1A3B04DF04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A1B2786-ABDF-4B5A-B35C-F232927B33AE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6B70F36A-EFC7-42AF-AF18-1A3B04DF041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B2786-ABDF-4B5A-B35C-F232927B33AE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F36A-EFC7-42AF-AF18-1A3B04DF04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A1B2786-ABDF-4B5A-B35C-F232927B33AE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B70F36A-EFC7-42AF-AF18-1A3B04DF04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A1B2786-ABDF-4B5A-B35C-F232927B33AE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6B70F36A-EFC7-42AF-AF18-1A3B04DF041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A1B2786-ABDF-4B5A-B35C-F232927B33AE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6B70F36A-EFC7-42AF-AF18-1A3B04DF041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A1B2786-ABDF-4B5A-B35C-F232927B33AE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B70F36A-EFC7-42AF-AF18-1A3B04DF041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ohod-v-gory.com/%D0%B0%D0%BF%D1%82%D0%B5%D1%87%D0%BA%D0%B0-%D0%B2-%D0%BF%D0%BE%D1%85%D0%BE%D0%B4%D0%B5/" TargetMode="External"/><Relationship Id="rId7" Type="http://schemas.openxmlformats.org/officeDocument/2006/relationships/hyperlink" Target="https://pohod-lifehack.ru/pohodnaya-aptechka/" TargetMode="External"/><Relationship Id="rId2" Type="http://schemas.openxmlformats.org/officeDocument/2006/relationships/hyperlink" Target="https://toprope.com.ua/blog/uk/aptechka-v-pohid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stv.ru/club/blog/proturizm/JfmciB2NIE2Rz8K_l2Re4g" TargetMode="External"/><Relationship Id="rId5" Type="http://schemas.openxmlformats.org/officeDocument/2006/relationships/hyperlink" Target="https://pattayatrip.ru/samostoyatelnomu-puteshestvenniku/kakie-lekarstva-vzyat-v-otpusk-aptechka-turista" TargetMode="External"/><Relationship Id="rId4" Type="http://schemas.openxmlformats.org/officeDocument/2006/relationships/hyperlink" Target="http://go-hiking.ru/equipment/aptechka-v-pohod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пвд\рюкзак\аптечка\ПОХОДНАЯ АПТЕЧ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2609"/>
            <a:ext cx="5983012" cy="514539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85728"/>
            <a:ext cx="6572296" cy="928695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/>
              <a:t>Аптечка у поході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3372" y="1500174"/>
            <a:ext cx="4562450" cy="4714908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Базовий  набір для групового походу</a:t>
            </a:r>
            <a:r>
              <a:rPr lang="uk-UA" dirty="0" smtClean="0">
                <a:solidFill>
                  <a:srgbClr val="FF0000"/>
                </a:solidFill>
              </a:rPr>
              <a:t>.</a:t>
            </a:r>
          </a:p>
          <a:p>
            <a:endParaRPr lang="uk-UA" dirty="0" smtClean="0">
              <a:solidFill>
                <a:srgbClr val="FF0000"/>
              </a:solidFill>
            </a:endParaRPr>
          </a:p>
          <a:p>
            <a:endParaRPr lang="uk-UA" dirty="0" smtClean="0">
              <a:solidFill>
                <a:srgbClr val="FF0000"/>
              </a:solidFill>
            </a:endParaRPr>
          </a:p>
          <a:p>
            <a:endParaRPr lang="uk-UA" dirty="0" smtClean="0">
              <a:solidFill>
                <a:srgbClr val="FF0000"/>
              </a:solidFill>
            </a:endParaRPr>
          </a:p>
          <a:p>
            <a:endParaRPr lang="uk-UA" dirty="0" smtClean="0">
              <a:solidFill>
                <a:srgbClr val="FF0000"/>
              </a:solidFill>
            </a:endParaRPr>
          </a:p>
          <a:p>
            <a:endParaRPr lang="uk-UA" dirty="0" smtClean="0">
              <a:solidFill>
                <a:srgbClr val="FF0000"/>
              </a:solidFill>
            </a:endParaRPr>
          </a:p>
          <a:p>
            <a:endParaRPr lang="uk-UA" dirty="0" smtClean="0">
              <a:solidFill>
                <a:srgbClr val="FF0000"/>
              </a:solidFill>
            </a:endParaRPr>
          </a:p>
          <a:p>
            <a:r>
              <a:rPr lang="uk-UA" b="1" dirty="0" smtClean="0">
                <a:solidFill>
                  <a:srgbClr val="FF0000"/>
                </a:solidFill>
              </a:rPr>
              <a:t>Підготувала О.М </a:t>
            </a:r>
            <a:r>
              <a:rPr lang="uk-UA" b="1" dirty="0" err="1" smtClean="0">
                <a:solidFill>
                  <a:srgbClr val="FF0000"/>
                </a:solidFill>
              </a:rPr>
              <a:t>Кух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C:\Users\User\Desktop\пвд\рюкзак\аптечка\6616f80594767fb2dd9062ee60c1141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2428868"/>
            <a:ext cx="3012264" cy="2008176"/>
          </a:xfrm>
          <a:prstGeom prst="rect">
            <a:avLst/>
          </a:prstGeom>
          <a:noFill/>
        </p:spPr>
      </p:pic>
      <p:pic>
        <p:nvPicPr>
          <p:cNvPr id="27657" name="Picture 9" descr="C:\Users\User\Desktop\пвд\рюкзак\аптечка\images.jf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429132"/>
            <a:ext cx="3649938" cy="24288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6615130" cy="73261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Кишково-шлункові</a:t>
            </a:r>
            <a:r>
              <a:rPr lang="ru-RU" dirty="0" smtClean="0"/>
              <a:t> </a:t>
            </a:r>
            <a:r>
              <a:rPr lang="ru-RU" dirty="0" err="1" smtClean="0"/>
              <a:t>ліки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85794"/>
            <a:ext cx="5757874" cy="400052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1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Розлади травлення часте явище у поході, внаслідок отруєння чи кишкових інфекцій</a:t>
            </a:r>
          </a:p>
          <a:p>
            <a:pPr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Потрібні ліки кількох груп</a:t>
            </a:r>
          </a:p>
          <a:p>
            <a:pPr>
              <a:buFontTx/>
              <a:buChar char="-"/>
            </a:pPr>
            <a:r>
              <a:rPr lang="uk-UA" sz="1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Для стимуляції травлення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Мезим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, Фестал, Панкреатин,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Креон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Смекта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т.п</a:t>
            </a: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uk-UA" sz="1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При розладах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– Активоване вугілля (незамінне і багато),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Лоперамід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Імодіум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Церукал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Ніфуроксазід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т.п</a:t>
            </a: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uk-UA" sz="1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uk-UA" sz="18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регідрації</a:t>
            </a:r>
            <a:r>
              <a:rPr lang="uk-UA" sz="1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Регідрон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Гідровіт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Регісол</a:t>
            </a: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uk-UA" sz="1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При здутті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Еспумізан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Ентеросгель</a:t>
            </a: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uk-UA" sz="1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Для зняття болю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Но-Шпа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дротаверін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Белластезін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9" name="Picture 11" descr="C:\Users\User\Desktop\пвд\рюкзак\аптечка\156757209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4709708"/>
            <a:ext cx="1714512" cy="1683456"/>
          </a:xfrm>
          <a:prstGeom prst="rect">
            <a:avLst/>
          </a:prstGeom>
          <a:noFill/>
        </p:spPr>
      </p:pic>
      <p:pic>
        <p:nvPicPr>
          <p:cNvPr id="27660" name="Picture 12" descr="C:\Users\User\Desktop\пвд\рюкзак\аптечка\preparaty-ot-diare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6012" y="785794"/>
            <a:ext cx="2496756" cy="1500197"/>
          </a:xfrm>
          <a:prstGeom prst="rect">
            <a:avLst/>
          </a:prstGeom>
          <a:noFill/>
        </p:spPr>
      </p:pic>
      <p:pic>
        <p:nvPicPr>
          <p:cNvPr id="27662" name="Picture 14" descr="C:\Users\User\Desktop\пвд\рюкзак\аптечка\nifuroksazid_25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4572000"/>
            <a:ext cx="2286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Серцево-судинні ліки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4614866" cy="552613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uk-UA" dirty="0" smtClean="0"/>
              <a:t>У поході  трапляються випадки з підвищеним чи низьким тиском, тахікардією, стенокардією у результаті навантажень чи погодних умов</a:t>
            </a:r>
          </a:p>
          <a:p>
            <a:pPr>
              <a:buFont typeface="Arial" charset="0"/>
              <a:buChar char="•"/>
            </a:pPr>
            <a:r>
              <a:rPr lang="uk-UA" dirty="0" smtClean="0">
                <a:solidFill>
                  <a:srgbClr val="C00000"/>
                </a:solidFill>
              </a:rPr>
              <a:t>При підвищеному тиску та стенокардії </a:t>
            </a:r>
            <a:r>
              <a:rPr lang="uk-UA" dirty="0" smtClean="0"/>
              <a:t>– </a:t>
            </a:r>
            <a:r>
              <a:rPr lang="uk-UA" dirty="0" err="1" smtClean="0"/>
              <a:t>Нітрогліцирин</a:t>
            </a:r>
            <a:r>
              <a:rPr lang="uk-UA" dirty="0" smtClean="0"/>
              <a:t>, Корвалол, </a:t>
            </a:r>
            <a:r>
              <a:rPr lang="uk-UA" dirty="0" err="1" smtClean="0"/>
              <a:t>Корвалмент</a:t>
            </a:r>
            <a:r>
              <a:rPr lang="uk-UA" dirty="0" smtClean="0"/>
              <a:t>, </a:t>
            </a:r>
            <a:r>
              <a:rPr lang="uk-UA" dirty="0" err="1" smtClean="0"/>
              <a:t>Магнікор</a:t>
            </a:r>
            <a:r>
              <a:rPr lang="uk-UA" dirty="0" smtClean="0"/>
              <a:t>, </a:t>
            </a:r>
            <a:r>
              <a:rPr lang="uk-UA" dirty="0" err="1" smtClean="0"/>
              <a:t>Барбовал</a:t>
            </a:r>
            <a:r>
              <a:rPr lang="uk-UA" dirty="0" smtClean="0"/>
              <a:t> </a:t>
            </a:r>
          </a:p>
          <a:p>
            <a:pPr>
              <a:buFont typeface="Arial" charset="0"/>
              <a:buChar char="•"/>
            </a:pPr>
            <a:r>
              <a:rPr lang="uk-UA" dirty="0" smtClean="0">
                <a:solidFill>
                  <a:srgbClr val="C00000"/>
                </a:solidFill>
              </a:rPr>
              <a:t>При низькому тиску </a:t>
            </a:r>
            <a:r>
              <a:rPr lang="uk-UA" dirty="0" smtClean="0"/>
              <a:t>– Кофеїн, </a:t>
            </a:r>
            <a:r>
              <a:rPr lang="uk-UA" dirty="0" err="1" smtClean="0"/>
              <a:t>Цитрамон</a:t>
            </a:r>
            <a:r>
              <a:rPr lang="uk-UA" dirty="0" smtClean="0"/>
              <a:t>, </a:t>
            </a:r>
            <a:r>
              <a:rPr lang="uk-UA" dirty="0" err="1" smtClean="0"/>
              <a:t>Тонгінал</a:t>
            </a:r>
            <a:endParaRPr lang="uk-UA" dirty="0" smtClean="0"/>
          </a:p>
          <a:p>
            <a:pPr>
              <a:buFont typeface="Arial" charset="0"/>
              <a:buChar char="•"/>
            </a:pPr>
            <a:endParaRPr lang="uk-UA" dirty="0" smtClean="0"/>
          </a:p>
          <a:p>
            <a:pPr>
              <a:buNone/>
            </a:pPr>
            <a:r>
              <a:rPr lang="uk-UA" b="1" dirty="0" smtClean="0">
                <a:solidFill>
                  <a:srgbClr val="C00000"/>
                </a:solidFill>
              </a:rPr>
              <a:t>Заспокійливі ліки </a:t>
            </a:r>
            <a:r>
              <a:rPr lang="uk-UA" dirty="0" smtClean="0"/>
              <a:t>потрібні, щоб зняти напруження ходового дня та добре виспатись. Можна у вигляді крапель чи у вигляді таблеток – </a:t>
            </a:r>
            <a:r>
              <a:rPr lang="uk-UA" dirty="0" err="1" smtClean="0"/>
              <a:t>Нотта</a:t>
            </a:r>
            <a:r>
              <a:rPr lang="uk-UA" dirty="0" smtClean="0"/>
              <a:t>, </a:t>
            </a:r>
            <a:r>
              <a:rPr lang="uk-UA" dirty="0" err="1" smtClean="0"/>
              <a:t>персен</a:t>
            </a:r>
            <a:r>
              <a:rPr lang="uk-UA" dirty="0" smtClean="0"/>
              <a:t> </a:t>
            </a:r>
            <a:r>
              <a:rPr lang="uk-UA" dirty="0" err="1" smtClean="0"/>
              <a:t>Алора</a:t>
            </a:r>
            <a:r>
              <a:rPr lang="uk-UA" dirty="0" smtClean="0"/>
              <a:t>, Екстракт </a:t>
            </a:r>
            <a:r>
              <a:rPr lang="uk-UA" dirty="0" err="1" smtClean="0"/>
              <a:t>валер’яни</a:t>
            </a:r>
            <a:r>
              <a:rPr lang="uk-UA" dirty="0" smtClean="0"/>
              <a:t>, </a:t>
            </a:r>
            <a:r>
              <a:rPr lang="uk-UA" dirty="0" err="1" smtClean="0"/>
              <a:t>Тенотен</a:t>
            </a:r>
            <a:r>
              <a:rPr lang="uk-UA" dirty="0" smtClean="0"/>
              <a:t>, Гліцин, </a:t>
            </a:r>
            <a:r>
              <a:rPr lang="uk-UA" dirty="0" err="1" smtClean="0"/>
              <a:t>Гліцисед</a:t>
            </a:r>
            <a:endParaRPr lang="uk-UA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8674" name="Picture 2" descr="C:\Users\User\Desktop\пвд\рюкзак\аптечка\unnamed (1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4857760"/>
            <a:ext cx="2803545" cy="1768643"/>
          </a:xfrm>
          <a:prstGeom prst="rect">
            <a:avLst/>
          </a:prstGeom>
          <a:noFill/>
        </p:spPr>
      </p:pic>
      <p:pic>
        <p:nvPicPr>
          <p:cNvPr id="28676" name="Picture 4" descr="C:\Users\User\Desktop\пвд\рюкзак\аптечка\add.ua-kievskij-vitaminnyj-zavod-pat-(ukraina,-kiev)-korvalment-0,1-g-kapsuli-№80-20.jpg"/>
          <p:cNvPicPr>
            <a:picLocks noChangeAspect="1" noChangeArrowheads="1"/>
          </p:cNvPicPr>
          <p:nvPr/>
        </p:nvPicPr>
        <p:blipFill>
          <a:blip r:embed="rId3"/>
          <a:srcRect l="1305" t="18478" r="868" b="22826"/>
          <a:stretch>
            <a:fillRect/>
          </a:stretch>
        </p:blipFill>
        <p:spPr bwMode="auto">
          <a:xfrm>
            <a:off x="6929454" y="285728"/>
            <a:ext cx="2000264" cy="1200158"/>
          </a:xfrm>
          <a:prstGeom prst="rect">
            <a:avLst/>
          </a:prstGeom>
          <a:noFill/>
        </p:spPr>
      </p:pic>
      <p:pic>
        <p:nvPicPr>
          <p:cNvPr id="28677" name="Picture 5" descr="C:\Users\User\Desktop\пвд\рюкзак\аптечка\1572252918_Obzor-effektivnyh-preparatov-dlya-lecheniya-stenokardii_1.jpg"/>
          <p:cNvPicPr>
            <a:picLocks noChangeAspect="1" noChangeArrowheads="1"/>
          </p:cNvPicPr>
          <p:nvPr/>
        </p:nvPicPr>
        <p:blipFill>
          <a:blip r:embed="rId4"/>
          <a:srcRect l="7085" t="11517" r="3745" b="13279"/>
          <a:stretch>
            <a:fillRect/>
          </a:stretch>
        </p:blipFill>
        <p:spPr bwMode="auto">
          <a:xfrm>
            <a:off x="5072066" y="1214422"/>
            <a:ext cx="2000264" cy="1013832"/>
          </a:xfrm>
          <a:prstGeom prst="rect">
            <a:avLst/>
          </a:prstGeom>
          <a:noFill/>
        </p:spPr>
      </p:pic>
      <p:pic>
        <p:nvPicPr>
          <p:cNvPr id="28678" name="Picture 6" descr="C:\Users\User\Desktop\пвд\рюкзак\аптечка\preparat_bigs-922.jpg"/>
          <p:cNvPicPr>
            <a:picLocks noChangeAspect="1" noChangeArrowheads="1"/>
          </p:cNvPicPr>
          <p:nvPr/>
        </p:nvPicPr>
        <p:blipFill>
          <a:blip r:embed="rId5"/>
          <a:srcRect l="12312" t="7825" r="3010" b="5284"/>
          <a:stretch>
            <a:fillRect/>
          </a:stretch>
        </p:blipFill>
        <p:spPr bwMode="auto">
          <a:xfrm>
            <a:off x="6354126" y="2071678"/>
            <a:ext cx="2789874" cy="1514503"/>
          </a:xfrm>
          <a:prstGeom prst="rect">
            <a:avLst/>
          </a:prstGeom>
          <a:noFill/>
        </p:spPr>
      </p:pic>
      <p:pic>
        <p:nvPicPr>
          <p:cNvPr id="28679" name="Picture 7" descr="C:\Users\User\Desktop\пвд\рюкзак\аптечка\add.ua-borschagovskij-hfz-zao-npc-(ukraina,-kiev)-kofein-benzoat-natriju-0,2-g-tabletki-№10-20.jpg"/>
          <p:cNvPicPr>
            <a:picLocks noChangeAspect="1" noChangeArrowheads="1"/>
          </p:cNvPicPr>
          <p:nvPr/>
        </p:nvPicPr>
        <p:blipFill>
          <a:blip r:embed="rId6"/>
          <a:srcRect t="26449" r="2173" b="27898"/>
          <a:stretch>
            <a:fillRect/>
          </a:stretch>
        </p:blipFill>
        <p:spPr bwMode="auto">
          <a:xfrm>
            <a:off x="6786578" y="3571876"/>
            <a:ext cx="2143140" cy="1000132"/>
          </a:xfrm>
          <a:prstGeom prst="rect">
            <a:avLst/>
          </a:prstGeom>
          <a:noFill/>
        </p:spPr>
      </p:pic>
      <p:pic>
        <p:nvPicPr>
          <p:cNvPr id="28680" name="Picture 8" descr="C:\Users\User\Desktop\пвд\рюкзак\аптечка\7540ca372f12cefcb664fddb4f445296.jfif"/>
          <p:cNvPicPr>
            <a:picLocks noChangeAspect="1" noChangeArrowheads="1"/>
          </p:cNvPicPr>
          <p:nvPr/>
        </p:nvPicPr>
        <p:blipFill>
          <a:blip r:embed="rId7"/>
          <a:srcRect l="9001" t="3542" r="6774" b="6458"/>
          <a:stretch>
            <a:fillRect/>
          </a:stretch>
        </p:blipFill>
        <p:spPr bwMode="auto">
          <a:xfrm>
            <a:off x="4572000" y="2857496"/>
            <a:ext cx="1785950" cy="20410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5286412" cy="4000528"/>
          </a:xfrm>
          <a:solidFill>
            <a:schemeClr val="accent2"/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dirty="0" smtClean="0"/>
              <a:t>Досить часто у поході трапляються випадки алергії – на пил, пилок квітів, укуси комах, тому наявність </a:t>
            </a:r>
            <a:r>
              <a:rPr lang="uk-UA" dirty="0" err="1" smtClean="0"/>
              <a:t>протиалергенних</a:t>
            </a:r>
            <a:r>
              <a:rPr lang="uk-UA" dirty="0" smtClean="0"/>
              <a:t> препаратів обов’язкова – у вигляді </a:t>
            </a:r>
            <a:r>
              <a:rPr lang="uk-UA" u="sng" dirty="0" smtClean="0"/>
              <a:t>таблеток</a:t>
            </a:r>
            <a:r>
              <a:rPr lang="uk-UA" dirty="0" smtClean="0"/>
              <a:t> та </a:t>
            </a:r>
            <a:r>
              <a:rPr lang="uk-UA" u="sng" dirty="0" smtClean="0"/>
              <a:t>ін’єкцій </a:t>
            </a:r>
            <a:r>
              <a:rPr lang="uk-UA" dirty="0" smtClean="0"/>
              <a:t>(для запобігання набряку </a:t>
            </a:r>
            <a:r>
              <a:rPr lang="uk-UA" dirty="0" err="1" smtClean="0"/>
              <a:t>Квінке</a:t>
            </a:r>
            <a:r>
              <a:rPr lang="uk-UA" dirty="0" smtClean="0"/>
              <a:t> </a:t>
            </a:r>
            <a:r>
              <a:rPr lang="uk-UA" dirty="0" smtClean="0"/>
              <a:t>та анафілактичного шоку.)</a:t>
            </a:r>
          </a:p>
          <a:p>
            <a:pPr>
              <a:buNone/>
            </a:pPr>
            <a:endParaRPr lang="uk-UA" dirty="0" smtClean="0"/>
          </a:p>
          <a:p>
            <a:pPr>
              <a:buFontTx/>
              <a:buChar char="-"/>
            </a:pPr>
            <a:r>
              <a:rPr lang="uk-UA" dirty="0" smtClean="0"/>
              <a:t>У </a:t>
            </a: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таблетках, краплях чи сиропі </a:t>
            </a:r>
            <a:r>
              <a:rPr lang="uk-UA" dirty="0" smtClean="0"/>
              <a:t>– </a:t>
            </a:r>
            <a:r>
              <a:rPr lang="uk-UA" dirty="0" err="1" smtClean="0"/>
              <a:t>диазолін</a:t>
            </a:r>
            <a:r>
              <a:rPr lang="uk-UA" dirty="0" smtClean="0"/>
              <a:t>, </a:t>
            </a:r>
            <a:r>
              <a:rPr lang="uk-UA" dirty="0" err="1" smtClean="0"/>
              <a:t>лоратадін</a:t>
            </a:r>
            <a:r>
              <a:rPr lang="uk-UA" dirty="0" smtClean="0"/>
              <a:t>, </a:t>
            </a:r>
            <a:r>
              <a:rPr lang="uk-UA" dirty="0" err="1" smtClean="0"/>
              <a:t>тавегіл</a:t>
            </a:r>
            <a:r>
              <a:rPr lang="uk-UA" dirty="0" smtClean="0"/>
              <a:t>, едем, </a:t>
            </a:r>
            <a:r>
              <a:rPr lang="uk-UA" dirty="0" err="1" smtClean="0"/>
              <a:t>феністил</a:t>
            </a:r>
            <a:r>
              <a:rPr lang="uk-UA" dirty="0" smtClean="0"/>
              <a:t> та </a:t>
            </a:r>
            <a:r>
              <a:rPr lang="uk-UA" dirty="0" err="1" smtClean="0"/>
              <a:t>ін</a:t>
            </a:r>
            <a:r>
              <a:rPr lang="uk-UA" dirty="0" smtClean="0"/>
              <a:t> </a:t>
            </a:r>
          </a:p>
          <a:p>
            <a:pPr>
              <a:buFontTx/>
              <a:buChar char="-"/>
            </a:pPr>
            <a:r>
              <a:rPr lang="uk-UA" dirty="0" smtClean="0"/>
              <a:t>У </a:t>
            </a: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ін’єкціях</a:t>
            </a:r>
            <a:r>
              <a:rPr lang="uk-UA" dirty="0" smtClean="0"/>
              <a:t> - </a:t>
            </a:r>
            <a:r>
              <a:rPr lang="ru-RU" dirty="0" err="1" smtClean="0"/>
              <a:t>дімедрол</a:t>
            </a:r>
            <a:r>
              <a:rPr lang="ru-RU" dirty="0" smtClean="0"/>
              <a:t> </a:t>
            </a:r>
            <a:r>
              <a:rPr lang="ru-RU" dirty="0" smtClean="0"/>
              <a:t>1% и </a:t>
            </a:r>
            <a:r>
              <a:rPr lang="ru-RU" dirty="0" err="1" smtClean="0"/>
              <a:t>преднізолон</a:t>
            </a:r>
            <a:r>
              <a:rPr lang="ru-RU" dirty="0" smtClean="0"/>
              <a:t>, </a:t>
            </a:r>
            <a:r>
              <a:rPr lang="ru-RU" dirty="0" err="1" smtClean="0"/>
              <a:t>супрастин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5686436" cy="857256"/>
          </a:xfrm>
        </p:spPr>
        <p:txBody>
          <a:bodyPr/>
          <a:lstStyle/>
          <a:p>
            <a:r>
              <a:rPr lang="uk-UA" dirty="0" err="1" smtClean="0"/>
              <a:t>Антигістамінні</a:t>
            </a:r>
            <a:r>
              <a:rPr lang="uk-UA" dirty="0" smtClean="0"/>
              <a:t> ліки</a:t>
            </a:r>
            <a:endParaRPr lang="ru-RU" dirty="0"/>
          </a:p>
        </p:txBody>
      </p:sp>
      <p:pic>
        <p:nvPicPr>
          <p:cNvPr id="29698" name="Picture 2" descr="C:\Users\User\Desktop\пвд\рюкзак\аптечка\unnamed (1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4822017"/>
            <a:ext cx="2714644" cy="2035983"/>
          </a:xfrm>
          <a:prstGeom prst="rect">
            <a:avLst/>
          </a:prstGeom>
          <a:noFill/>
        </p:spPr>
      </p:pic>
      <p:pic>
        <p:nvPicPr>
          <p:cNvPr id="29700" name="Picture 4" descr="C:\Users\User\Desktop\пвд\рюкзак\аптечка\tabletki-ot-allergii-678x3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765" y="4714884"/>
            <a:ext cx="3813301" cy="2143116"/>
          </a:xfrm>
          <a:prstGeom prst="rect">
            <a:avLst/>
          </a:prstGeom>
          <a:noFill/>
        </p:spPr>
      </p:pic>
      <p:pic>
        <p:nvPicPr>
          <p:cNvPr id="29701" name="Picture 5" descr="C:\Users\User\Desktop\пвд\рюкзак\аптечка\tabletki_ot_allergii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357166"/>
            <a:ext cx="3143240" cy="4414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User\Desktop\пвд\рюкзак\аптечка\unnamed (1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214422"/>
            <a:ext cx="4043759" cy="1840226"/>
          </a:xfrm>
          <a:prstGeom prst="rect">
            <a:avLst/>
          </a:prstGeom>
          <a:noFill/>
        </p:spPr>
      </p:pic>
      <p:pic>
        <p:nvPicPr>
          <p:cNvPr id="8195" name="Picture 3" descr="C:\Users\User\Desktop\пвд\рюкзак\аптечка\pokryvalo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976884"/>
            <a:ext cx="3857652" cy="18811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6686568" cy="1089804"/>
          </a:xfrm>
        </p:spPr>
        <p:txBody>
          <a:bodyPr/>
          <a:lstStyle/>
          <a:p>
            <a:r>
              <a:rPr lang="uk-UA" dirty="0" smtClean="0"/>
              <a:t>Що буде не зайвим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4429156" cy="3929090"/>
          </a:xfrm>
        </p:spPr>
        <p:txBody>
          <a:bodyPr>
            <a:normAutofit fontScale="70000" lnSpcReduction="20000"/>
          </a:bodyPr>
          <a:lstStyle/>
          <a:p>
            <a:r>
              <a:rPr lang="uk-UA" dirty="0" err="1" smtClean="0">
                <a:solidFill>
                  <a:srgbClr val="FFFF00"/>
                </a:solidFill>
              </a:rPr>
              <a:t>Протигерпетичні</a:t>
            </a:r>
            <a:r>
              <a:rPr lang="uk-UA" dirty="0" smtClean="0">
                <a:solidFill>
                  <a:srgbClr val="FFFF00"/>
                </a:solidFill>
              </a:rPr>
              <a:t> засоби </a:t>
            </a:r>
            <a:r>
              <a:rPr lang="uk-UA" smtClean="0">
                <a:solidFill>
                  <a:schemeClr val="bg1"/>
                </a:solidFill>
              </a:rPr>
              <a:t>– в поході </a:t>
            </a:r>
            <a:r>
              <a:rPr lang="uk-UA" dirty="0" smtClean="0">
                <a:solidFill>
                  <a:schemeClr val="bg1"/>
                </a:solidFill>
              </a:rPr>
              <a:t>ослаблюється  імунітет і часто </a:t>
            </a:r>
            <a:r>
              <a:rPr lang="uk-UA" smtClean="0">
                <a:solidFill>
                  <a:schemeClr val="bg1"/>
                </a:solidFill>
              </a:rPr>
              <a:t>з’являються висипи. </a:t>
            </a:r>
            <a:r>
              <a:rPr lang="uk-UA" dirty="0" smtClean="0">
                <a:solidFill>
                  <a:schemeClr val="bg1"/>
                </a:solidFill>
              </a:rPr>
              <a:t>Можна рекомендувати і індивідуальну аптечку.</a:t>
            </a:r>
          </a:p>
          <a:p>
            <a:r>
              <a:rPr lang="uk-UA" dirty="0" smtClean="0">
                <a:solidFill>
                  <a:srgbClr val="FFFF00"/>
                </a:solidFill>
              </a:rPr>
              <a:t>Рятівне </a:t>
            </a:r>
            <a:r>
              <a:rPr lang="uk-UA" dirty="0" err="1" smtClean="0">
                <a:solidFill>
                  <a:srgbClr val="FFFF00"/>
                </a:solidFill>
              </a:rPr>
              <a:t>фольговане</a:t>
            </a:r>
            <a:r>
              <a:rPr lang="uk-UA" dirty="0" smtClean="0">
                <a:solidFill>
                  <a:srgbClr val="FFFF00"/>
                </a:solidFill>
              </a:rPr>
              <a:t> одіяло</a:t>
            </a:r>
          </a:p>
          <a:p>
            <a:r>
              <a:rPr lang="uk-UA" dirty="0" err="1" smtClean="0">
                <a:solidFill>
                  <a:srgbClr val="FFFF00"/>
                </a:solidFill>
              </a:rPr>
              <a:t>Жгут</a:t>
            </a:r>
            <a:endParaRPr lang="uk-UA" dirty="0" smtClean="0">
              <a:solidFill>
                <a:srgbClr val="FFFF00"/>
              </a:solidFill>
            </a:endParaRPr>
          </a:p>
          <a:p>
            <a:r>
              <a:rPr lang="uk-UA" dirty="0" smtClean="0">
                <a:solidFill>
                  <a:srgbClr val="FFFF00"/>
                </a:solidFill>
              </a:rPr>
              <a:t>Ножиці медичні</a:t>
            </a:r>
          </a:p>
          <a:p>
            <a:r>
              <a:rPr lang="uk-UA" dirty="0" smtClean="0">
                <a:solidFill>
                  <a:srgbClr val="FFFF00"/>
                </a:solidFill>
              </a:rPr>
              <a:t>Пінцет</a:t>
            </a:r>
          </a:p>
          <a:p>
            <a:r>
              <a:rPr lang="uk-UA" dirty="0" smtClean="0">
                <a:solidFill>
                  <a:srgbClr val="FFFF00"/>
                </a:solidFill>
              </a:rPr>
              <a:t>Термометр</a:t>
            </a:r>
          </a:p>
          <a:p>
            <a:r>
              <a:rPr lang="uk-UA" dirty="0" smtClean="0">
                <a:solidFill>
                  <a:srgbClr val="FFFF00"/>
                </a:solidFill>
              </a:rPr>
              <a:t>Шприци </a:t>
            </a:r>
            <a:r>
              <a:rPr lang="uk-UA" dirty="0" smtClean="0">
                <a:solidFill>
                  <a:schemeClr val="bg1"/>
                </a:solidFill>
              </a:rPr>
              <a:t>на 2 і 5 кубиків</a:t>
            </a:r>
          </a:p>
          <a:p>
            <a:endParaRPr lang="uk-UA" dirty="0" smtClean="0">
              <a:solidFill>
                <a:schemeClr val="bg1"/>
              </a:solidFill>
            </a:endParaRPr>
          </a:p>
          <a:p>
            <a:endParaRPr lang="uk-UA" dirty="0" smtClean="0">
              <a:solidFill>
                <a:schemeClr val="bg1"/>
              </a:solidFill>
            </a:endParaRPr>
          </a:p>
          <a:p>
            <a:endParaRPr lang="uk-UA" dirty="0" smtClean="0">
              <a:solidFill>
                <a:schemeClr val="bg1"/>
              </a:solidFill>
            </a:endParaRPr>
          </a:p>
          <a:p>
            <a:endParaRPr lang="uk-UA" dirty="0" smtClean="0">
              <a:solidFill>
                <a:schemeClr val="bg1"/>
              </a:solidFill>
            </a:endParaRPr>
          </a:p>
          <a:p>
            <a:endParaRPr lang="uk-UA" dirty="0" smtClean="0">
              <a:solidFill>
                <a:schemeClr val="bg1"/>
              </a:solidFill>
            </a:endParaRPr>
          </a:p>
          <a:p>
            <a:endParaRPr lang="uk-UA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197" name="Picture 5" descr="C:\Users\User\Desktop\пвд\рюкзак\аптечка\5332528.jf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3357562"/>
            <a:ext cx="2341562" cy="1185862"/>
          </a:xfrm>
          <a:prstGeom prst="rect">
            <a:avLst/>
          </a:prstGeom>
          <a:noFill/>
        </p:spPr>
      </p:pic>
      <p:pic>
        <p:nvPicPr>
          <p:cNvPr id="8198" name="Picture 6" descr="C:\Users\User\Desktop\пвд\рюкзак\аптечка\babb7acda8b3ecf4fe09f9a7a1e82442.jpg"/>
          <p:cNvPicPr>
            <a:picLocks noChangeAspect="1" noChangeArrowheads="1"/>
          </p:cNvPicPr>
          <p:nvPr/>
        </p:nvPicPr>
        <p:blipFill>
          <a:blip r:embed="rId5" cstate="print"/>
          <a:srcRect l="5643" t="25222" r="5428" b="23527"/>
          <a:stretch>
            <a:fillRect/>
          </a:stretch>
        </p:blipFill>
        <p:spPr bwMode="auto">
          <a:xfrm>
            <a:off x="4500562" y="5337144"/>
            <a:ext cx="2500330" cy="1235103"/>
          </a:xfrm>
          <a:prstGeom prst="rect">
            <a:avLst/>
          </a:prstGeom>
          <a:noFill/>
        </p:spPr>
      </p:pic>
      <p:pic>
        <p:nvPicPr>
          <p:cNvPr id="8199" name="Picture 7" descr="C:\Users\User\Desktop\пвд\рюкзак\аптечка\8e54a332b5ba3d9a05cc73f7a41f079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7503125" y="4936555"/>
            <a:ext cx="1433918" cy="1847832"/>
          </a:xfrm>
          <a:prstGeom prst="rect">
            <a:avLst/>
          </a:prstGeom>
          <a:noFill/>
        </p:spPr>
      </p:pic>
      <p:pic>
        <p:nvPicPr>
          <p:cNvPr id="8200" name="Picture 8" descr="C:\Users\User\Desktop\пвд\рюкзак\аптечка\unnamed (25).jpg"/>
          <p:cNvPicPr>
            <a:picLocks noChangeAspect="1" noChangeArrowheads="1"/>
          </p:cNvPicPr>
          <p:nvPr/>
        </p:nvPicPr>
        <p:blipFill>
          <a:blip r:embed="rId7"/>
          <a:srcRect l="4036" t="8268" r="-717" b="18489"/>
          <a:stretch>
            <a:fillRect/>
          </a:stretch>
        </p:blipFill>
        <p:spPr bwMode="auto">
          <a:xfrm>
            <a:off x="6786578" y="3429000"/>
            <a:ext cx="2077417" cy="1573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Варіант комплектації аптечки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311824"/>
          </a:xfrm>
          <a:solidFill>
            <a:schemeClr val="accent4">
              <a:lumMod val="75000"/>
            </a:schemeClr>
          </a:solidFill>
        </p:spPr>
        <p:txBody>
          <a:bodyPr numCol="2">
            <a:normAutofit fontScale="32500" lnSpcReduction="20000"/>
          </a:bodyPr>
          <a:lstStyle/>
          <a:p>
            <a:r>
              <a:rPr lang="ru-RU" sz="6200" dirty="0" smtClean="0"/>
              <a:t>Бинт </a:t>
            </a:r>
            <a:r>
              <a:rPr lang="ru-RU" sz="6200" dirty="0" err="1" smtClean="0"/>
              <a:t>еластичний</a:t>
            </a:r>
            <a:endParaRPr lang="ru-RU" sz="6200" dirty="0" smtClean="0"/>
          </a:p>
          <a:p>
            <a:r>
              <a:rPr lang="ru-RU" sz="6200" dirty="0" smtClean="0"/>
              <a:t>Бинт </a:t>
            </a:r>
            <a:r>
              <a:rPr lang="ru-RU" sz="6200" dirty="0" err="1" smtClean="0"/>
              <a:t>нестерильний</a:t>
            </a:r>
            <a:endParaRPr lang="ru-RU" sz="6200" dirty="0" smtClean="0"/>
          </a:p>
          <a:p>
            <a:r>
              <a:rPr lang="ru-RU" sz="6200" dirty="0" err="1" smtClean="0"/>
              <a:t>Пластир</a:t>
            </a:r>
            <a:r>
              <a:rPr lang="ru-RU" sz="6200" dirty="0" smtClean="0"/>
              <a:t> в рулончику (2 см)</a:t>
            </a:r>
          </a:p>
          <a:p>
            <a:r>
              <a:rPr lang="ru-RU" sz="6200" dirty="0" err="1" smtClean="0"/>
              <a:t>Пластир</a:t>
            </a:r>
            <a:r>
              <a:rPr lang="ru-RU" sz="6200" dirty="0" smtClean="0"/>
              <a:t> </a:t>
            </a:r>
            <a:r>
              <a:rPr lang="ru-RU" sz="6200" dirty="0" err="1" smtClean="0"/>
              <a:t>бактерицидний</a:t>
            </a:r>
            <a:endParaRPr lang="ru-RU" sz="6200" dirty="0" smtClean="0"/>
          </a:p>
          <a:p>
            <a:r>
              <a:rPr lang="ru-RU" sz="6200" dirty="0" err="1" smtClean="0"/>
              <a:t>Ножиці</a:t>
            </a:r>
            <a:r>
              <a:rPr lang="ru-RU" sz="6200" dirty="0" smtClean="0"/>
              <a:t> </a:t>
            </a:r>
            <a:r>
              <a:rPr lang="ru-RU" sz="6200" dirty="0" err="1" smtClean="0"/>
              <a:t>атравматичні</a:t>
            </a:r>
            <a:endParaRPr lang="ru-RU" sz="6200" dirty="0" smtClean="0"/>
          </a:p>
          <a:p>
            <a:r>
              <a:rPr lang="ru-RU" sz="6200" dirty="0" err="1" smtClean="0"/>
              <a:t>Серветки</a:t>
            </a:r>
            <a:r>
              <a:rPr lang="ru-RU" sz="6200" dirty="0" smtClean="0"/>
              <a:t> </a:t>
            </a:r>
            <a:r>
              <a:rPr lang="ru-RU" sz="6200" dirty="0" err="1" smtClean="0"/>
              <a:t>спиртові</a:t>
            </a:r>
            <a:endParaRPr lang="ru-RU" sz="6200" dirty="0" smtClean="0"/>
          </a:p>
          <a:p>
            <a:r>
              <a:rPr lang="ru-RU" sz="6200" dirty="0" err="1" smtClean="0"/>
              <a:t>Марлеві</a:t>
            </a:r>
            <a:r>
              <a:rPr lang="ru-RU" sz="6200" dirty="0" smtClean="0"/>
              <a:t> </a:t>
            </a:r>
            <a:r>
              <a:rPr lang="ru-RU" sz="6200" dirty="0" err="1" smtClean="0"/>
              <a:t>серветки</a:t>
            </a:r>
            <a:r>
              <a:rPr lang="ru-RU" sz="6200" dirty="0" smtClean="0"/>
              <a:t>, </a:t>
            </a:r>
            <a:r>
              <a:rPr lang="ru-RU" sz="6200" dirty="0" err="1" smtClean="0"/>
              <a:t>ватні</a:t>
            </a:r>
            <a:r>
              <a:rPr lang="ru-RU" sz="6200" dirty="0" smtClean="0"/>
              <a:t> </a:t>
            </a:r>
            <a:r>
              <a:rPr lang="ru-RU" sz="6200" dirty="0" err="1" smtClean="0"/>
              <a:t>палички</a:t>
            </a:r>
            <a:endParaRPr lang="ru-RU" sz="6200" dirty="0" smtClean="0"/>
          </a:p>
          <a:p>
            <a:r>
              <a:rPr lang="ru-RU" sz="6200" dirty="0" err="1" smtClean="0"/>
              <a:t>Нітрилові</a:t>
            </a:r>
            <a:r>
              <a:rPr lang="ru-RU" sz="6200" dirty="0" smtClean="0"/>
              <a:t> перчатки (по </a:t>
            </a:r>
            <a:r>
              <a:rPr lang="ru-RU" sz="6200" dirty="0" err="1" smtClean="0"/>
              <a:t>розміру</a:t>
            </a:r>
            <a:r>
              <a:rPr lang="ru-RU" sz="6200" dirty="0" smtClean="0"/>
              <a:t> </a:t>
            </a:r>
            <a:r>
              <a:rPr lang="ru-RU" sz="6200" dirty="0" err="1" smtClean="0"/>
              <a:t>долоні</a:t>
            </a:r>
            <a:r>
              <a:rPr lang="ru-RU" sz="6200" dirty="0" smtClean="0"/>
              <a:t>)</a:t>
            </a:r>
          </a:p>
          <a:p>
            <a:r>
              <a:rPr lang="ru-RU" sz="6200" dirty="0" err="1" smtClean="0"/>
              <a:t>Пристрій</a:t>
            </a:r>
            <a:r>
              <a:rPr lang="ru-RU" sz="6200" dirty="0" smtClean="0"/>
              <a:t> для </a:t>
            </a:r>
            <a:r>
              <a:rPr lang="ru-RU" sz="6200" dirty="0" err="1" smtClean="0"/>
              <a:t>видалення</a:t>
            </a:r>
            <a:r>
              <a:rPr lang="ru-RU" sz="6200" dirty="0" smtClean="0"/>
              <a:t> </a:t>
            </a:r>
            <a:r>
              <a:rPr lang="ru-RU" sz="6200" dirty="0" err="1" smtClean="0"/>
              <a:t>кліщів</a:t>
            </a:r>
            <a:endParaRPr lang="ru-RU" sz="6200" dirty="0" smtClean="0"/>
          </a:p>
          <a:p>
            <a:r>
              <a:rPr lang="ru-RU" sz="6200" dirty="0" err="1" smtClean="0"/>
              <a:t>Пінцет</a:t>
            </a:r>
            <a:endParaRPr lang="ru-RU" sz="6200" dirty="0" smtClean="0"/>
          </a:p>
          <a:p>
            <a:r>
              <a:rPr lang="ru-RU" sz="6200" dirty="0" err="1" smtClean="0"/>
              <a:t>Англійська</a:t>
            </a:r>
            <a:r>
              <a:rPr lang="ru-RU" sz="6200" dirty="0" smtClean="0"/>
              <a:t> шпилька (булавка)</a:t>
            </a:r>
          </a:p>
          <a:p>
            <a:r>
              <a:rPr lang="ru-RU" sz="6200" dirty="0" err="1" smtClean="0"/>
              <a:t>Водню</a:t>
            </a:r>
            <a:r>
              <a:rPr lang="ru-RU" sz="6200" dirty="0" smtClean="0"/>
              <a:t> </a:t>
            </a:r>
            <a:r>
              <a:rPr lang="ru-RU" sz="6200" dirty="0" err="1" smtClean="0"/>
              <a:t>пероксид</a:t>
            </a:r>
            <a:endParaRPr lang="ru-RU" sz="6200" dirty="0" smtClean="0"/>
          </a:p>
          <a:p>
            <a:r>
              <a:rPr lang="ru-RU" sz="6200" dirty="0" err="1" smtClean="0"/>
              <a:t>Хлоргексидин</a:t>
            </a:r>
            <a:endParaRPr lang="ru-RU" sz="6200" dirty="0" smtClean="0"/>
          </a:p>
          <a:p>
            <a:r>
              <a:rPr lang="ru-RU" sz="6200" dirty="0" err="1" smtClean="0"/>
              <a:t>Розчин</a:t>
            </a:r>
            <a:r>
              <a:rPr lang="ru-RU" sz="6200" dirty="0" smtClean="0"/>
              <a:t> </a:t>
            </a:r>
            <a:r>
              <a:rPr lang="ru-RU" sz="6200" dirty="0" err="1" smtClean="0"/>
              <a:t>аміаку</a:t>
            </a:r>
            <a:endParaRPr lang="ru-RU" sz="6200" dirty="0" smtClean="0"/>
          </a:p>
          <a:p>
            <a:r>
              <a:rPr lang="ru-RU" sz="6200" dirty="0" err="1" smtClean="0"/>
              <a:t>Кеторолак</a:t>
            </a:r>
            <a:r>
              <a:rPr lang="ru-RU" sz="6200" dirty="0" smtClean="0"/>
              <a:t> </a:t>
            </a:r>
            <a:r>
              <a:rPr lang="ru-RU" sz="6200" dirty="0" err="1" smtClean="0"/>
              <a:t>або</a:t>
            </a:r>
            <a:r>
              <a:rPr lang="ru-RU" sz="6200" dirty="0" smtClean="0"/>
              <a:t> </a:t>
            </a:r>
            <a:r>
              <a:rPr lang="ru-RU" sz="6200" dirty="0" err="1" smtClean="0"/>
              <a:t>Декскетопрофен</a:t>
            </a:r>
            <a:endParaRPr lang="ru-RU" sz="6200" dirty="0" smtClean="0"/>
          </a:p>
          <a:p>
            <a:r>
              <a:rPr lang="ru-RU" sz="6200" dirty="0" err="1" smtClean="0"/>
              <a:t>Диклофенак</a:t>
            </a:r>
            <a:r>
              <a:rPr lang="ru-RU" sz="6200" dirty="0" smtClean="0"/>
              <a:t> </a:t>
            </a:r>
            <a:r>
              <a:rPr lang="ru-RU" sz="6200" dirty="0" err="1" smtClean="0"/>
              <a:t>натрію</a:t>
            </a:r>
            <a:r>
              <a:rPr lang="ru-RU" sz="6200" dirty="0" smtClean="0"/>
              <a:t> (гель)</a:t>
            </a:r>
          </a:p>
          <a:p>
            <a:r>
              <a:rPr lang="ru-RU" sz="6200" dirty="0" err="1" smtClean="0"/>
              <a:t>Спазмалгон</a:t>
            </a:r>
            <a:endParaRPr lang="ru-RU" sz="6200" dirty="0" smtClean="0"/>
          </a:p>
          <a:p>
            <a:r>
              <a:rPr lang="ru-RU" sz="6200" dirty="0" err="1" smtClean="0"/>
              <a:t>Лоперамід</a:t>
            </a:r>
            <a:endParaRPr lang="ru-RU" sz="6200" dirty="0" smtClean="0"/>
          </a:p>
          <a:p>
            <a:r>
              <a:rPr lang="ru-RU" sz="6200" dirty="0" err="1" smtClean="0"/>
              <a:t>Ніфуроксазид</a:t>
            </a:r>
            <a:endParaRPr lang="ru-RU" sz="6200" dirty="0" smtClean="0"/>
          </a:p>
          <a:p>
            <a:r>
              <a:rPr lang="ru-RU" sz="6200" dirty="0" err="1" smtClean="0"/>
              <a:t>Лоратадин</a:t>
            </a:r>
            <a:endParaRPr lang="ru-RU" sz="6200" dirty="0" smtClean="0"/>
          </a:p>
          <a:p>
            <a:r>
              <a:rPr lang="ru-RU" sz="6200" dirty="0" smtClean="0"/>
              <a:t>Парацетамол</a:t>
            </a:r>
          </a:p>
          <a:p>
            <a:r>
              <a:rPr lang="ru-RU" sz="6200" dirty="0" err="1" smtClean="0"/>
              <a:t>Сорбекс</a:t>
            </a:r>
            <a:r>
              <a:rPr lang="ru-RU" sz="6200" dirty="0" smtClean="0"/>
              <a:t> (</a:t>
            </a:r>
            <a:r>
              <a:rPr lang="ru-RU" sz="6200" dirty="0" err="1" smtClean="0"/>
              <a:t>активоване</a:t>
            </a:r>
            <a:r>
              <a:rPr lang="ru-RU" sz="6200" dirty="0" smtClean="0"/>
              <a:t> </a:t>
            </a:r>
            <a:r>
              <a:rPr lang="ru-RU" sz="6200" dirty="0" err="1" smtClean="0"/>
              <a:t>вугілля</a:t>
            </a:r>
            <a:r>
              <a:rPr lang="ru-RU" sz="6200" dirty="0" smtClean="0"/>
              <a:t>)</a:t>
            </a:r>
          </a:p>
          <a:p>
            <a:r>
              <a:rPr lang="ru-RU" sz="6200" dirty="0" err="1" smtClean="0"/>
              <a:t>Валідол</a:t>
            </a:r>
            <a:endParaRPr lang="ru-RU" sz="6200" dirty="0" smtClean="0"/>
          </a:p>
          <a:p>
            <a:r>
              <a:rPr lang="ru-RU" sz="6200" dirty="0" err="1" smtClean="0"/>
              <a:t>Кофеїн-бензоат</a:t>
            </a:r>
            <a:r>
              <a:rPr lang="ru-RU" sz="6200" dirty="0" smtClean="0"/>
              <a:t> </a:t>
            </a:r>
            <a:r>
              <a:rPr lang="ru-RU" sz="6200" dirty="0" err="1" smtClean="0"/>
              <a:t>натрію</a:t>
            </a:r>
            <a:endParaRPr lang="ru-RU" sz="6200" dirty="0" smtClean="0"/>
          </a:p>
          <a:p>
            <a:r>
              <a:rPr lang="ru-RU" sz="6200" dirty="0" err="1" smtClean="0"/>
              <a:t>Амброксол</a:t>
            </a:r>
            <a:r>
              <a:rPr lang="ru-RU" sz="6200" dirty="0" smtClean="0"/>
              <a:t> </a:t>
            </a:r>
            <a:r>
              <a:rPr lang="ru-RU" sz="6200" dirty="0" err="1" smtClean="0"/>
              <a:t>або</a:t>
            </a:r>
            <a:r>
              <a:rPr lang="ru-RU" sz="6200" dirty="0" smtClean="0"/>
              <a:t> </a:t>
            </a:r>
            <a:r>
              <a:rPr lang="ru-RU" sz="6200" dirty="0" err="1" smtClean="0"/>
              <a:t>Лазолван</a:t>
            </a:r>
            <a:endParaRPr lang="ru-RU" sz="6200" dirty="0" smtClean="0"/>
          </a:p>
          <a:p>
            <a:r>
              <a:rPr lang="ru-RU" sz="6200" dirty="0" err="1" smtClean="0"/>
              <a:t>Декатилен</a:t>
            </a:r>
            <a:r>
              <a:rPr lang="ru-RU" sz="6200" dirty="0" smtClean="0"/>
              <a:t> </a:t>
            </a:r>
            <a:r>
              <a:rPr lang="ru-RU" sz="6200" dirty="0" err="1" smtClean="0"/>
              <a:t>або</a:t>
            </a:r>
            <a:r>
              <a:rPr lang="ru-RU" sz="6200" dirty="0" smtClean="0"/>
              <a:t> </a:t>
            </a:r>
            <a:r>
              <a:rPr lang="ru-RU" sz="6200" dirty="0" err="1" smtClean="0"/>
              <a:t>Трахісан</a:t>
            </a:r>
            <a:r>
              <a:rPr lang="ru-RU" sz="6200" dirty="0" smtClean="0"/>
              <a:t> </a:t>
            </a:r>
            <a:r>
              <a:rPr lang="ru-RU" sz="6200" dirty="0" err="1" smtClean="0"/>
              <a:t>або</a:t>
            </a:r>
            <a:r>
              <a:rPr lang="ru-RU" sz="6200" dirty="0" smtClean="0"/>
              <a:t> </a:t>
            </a:r>
            <a:r>
              <a:rPr lang="ru-RU" sz="6200" dirty="0" err="1" smtClean="0"/>
              <a:t>Фарингосепт</a:t>
            </a:r>
            <a:endParaRPr lang="ru-RU" sz="6200" dirty="0" smtClean="0"/>
          </a:p>
          <a:p>
            <a:r>
              <a:rPr lang="ru-RU" sz="6200" dirty="0" err="1" smtClean="0"/>
              <a:t>Регідрон</a:t>
            </a:r>
            <a:endParaRPr lang="ru-RU" sz="6200" dirty="0" smtClean="0"/>
          </a:p>
          <a:p>
            <a:endParaRPr lang="uk-UA" dirty="0" smtClean="0"/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https://toprope.com.ua/blog/uk/aptechka-v-pohid/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23792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Дорогі ліки можна замінити українськими  аналогами </a:t>
            </a:r>
            <a:endParaRPr lang="ru-RU" dirty="0"/>
          </a:p>
        </p:txBody>
      </p:sp>
      <p:pic>
        <p:nvPicPr>
          <p:cNvPr id="7170" name="Picture 2" descr="C:\Users\User\Desktop\пвд\рюкзак\аптечка\86fed8e6843dedc769f69e128cb48063ff98078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8358210" cy="5572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пвд\рюкзак\аптечка\aptechka_puteshestvennika.jpg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609589" y="0"/>
            <a:ext cx="8534411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вд\рюкзак\аптечка\Pohodnaya-aptechka.jpg"/>
          <p:cNvPicPr>
            <a:picLocks noChangeAspect="1" noChangeArrowheads="1"/>
          </p:cNvPicPr>
          <p:nvPr/>
        </p:nvPicPr>
        <p:blipFill>
          <a:blip r:embed="rId2"/>
          <a:srcRect l="7407" t="6535" r="4259" b="14518"/>
          <a:stretch>
            <a:fillRect/>
          </a:stretch>
        </p:blipFill>
        <p:spPr bwMode="auto">
          <a:xfrm>
            <a:off x="4929190" y="3643314"/>
            <a:ext cx="4000528" cy="301924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543824" cy="928694"/>
          </a:xfrm>
        </p:spPr>
        <p:txBody>
          <a:bodyPr/>
          <a:lstStyle/>
          <a:p>
            <a:r>
              <a:rPr lang="uk-UA" dirty="0" smtClean="0"/>
              <a:t>Індивідуальна аптечка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7786742" cy="531182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uk-UA" sz="3400" dirty="0" smtClean="0"/>
              <a:t>Навіть у групових походах індивідуальна аптечка не буде зайвою.</a:t>
            </a:r>
          </a:p>
          <a:p>
            <a:pPr>
              <a:buNone/>
            </a:pPr>
            <a:r>
              <a:rPr lang="uk-UA" sz="3400" dirty="0" smtClean="0"/>
              <a:t> </a:t>
            </a:r>
            <a:r>
              <a:rPr lang="uk-UA" sz="3400" b="1" u="sng" dirty="0" smtClean="0">
                <a:solidFill>
                  <a:srgbClr val="FF0000"/>
                </a:solidFill>
              </a:rPr>
              <a:t>Що у неї покласти?</a:t>
            </a:r>
            <a:endParaRPr lang="ru-RU" sz="3400" b="1" u="sng" dirty="0" smtClean="0">
              <a:solidFill>
                <a:srgbClr val="FF0000"/>
              </a:solidFill>
            </a:endParaRPr>
          </a:p>
          <a:p>
            <a:r>
              <a:rPr lang="uk-UA" sz="3400" b="1" dirty="0" smtClean="0">
                <a:solidFill>
                  <a:schemeClr val="accent6">
                    <a:lumMod val="50000"/>
                  </a:schemeClr>
                </a:solidFill>
              </a:rPr>
              <a:t>Ліки, для Вас якщо маєте хронічні захворювання</a:t>
            </a:r>
          </a:p>
          <a:p>
            <a:r>
              <a:rPr lang="uk-UA" sz="3400" b="1" dirty="0" smtClean="0">
                <a:solidFill>
                  <a:schemeClr val="accent6">
                    <a:lumMod val="50000"/>
                  </a:schemeClr>
                </a:solidFill>
              </a:rPr>
              <a:t>Аналоги ліків, якщо на певні медичні препарати у Вас алергія.</a:t>
            </a:r>
            <a:endParaRPr lang="ru-RU" sz="3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Протипростудні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препарати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фервекс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колдрекс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…)</a:t>
            </a:r>
          </a:p>
          <a:p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Ліки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від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кашлю та болю в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горлі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льодяники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чи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спрей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ru-RU" sz="3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Легкі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знеболюючі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аспірин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анальгін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чи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ін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.)</a:t>
            </a:r>
            <a:endParaRPr lang="ru-RU" sz="3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Сорбенти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фосфалюгель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атоксіл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смекта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Полівітамни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, за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бажанням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, для 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підтримки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організму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 у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тривалому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поході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Приймати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щодня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!</a:t>
            </a:r>
            <a:endParaRPr lang="ru-RU" sz="3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Ліки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з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магнієм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– як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протистресовий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протисудрмний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засіб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3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Антигістамінні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засоби</a:t>
            </a:r>
            <a:endParaRPr lang="ru-RU" sz="3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Бактирицидні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пластирі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від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мозолів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–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їх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ніколи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не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буває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багато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!</a:t>
            </a:r>
            <a:endParaRPr lang="ru-RU" sz="3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Еластичний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бинт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, бандаж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чи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свої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наколінники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, особливо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якщо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є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проблеми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з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суглобами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чи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давні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травми</a:t>
            </a:r>
            <a:endParaRPr lang="ru-RU" sz="3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uk-UA" sz="3400" b="1" dirty="0" smtClean="0">
                <a:solidFill>
                  <a:schemeClr val="accent6">
                    <a:lumMod val="50000"/>
                  </a:schemeClr>
                </a:solidFill>
              </a:rPr>
              <a:t>Гігієнічна помада</a:t>
            </a:r>
          </a:p>
          <a:p>
            <a:r>
              <a:rPr lang="uk-UA" sz="3400" b="1" dirty="0" err="1" smtClean="0">
                <a:solidFill>
                  <a:schemeClr val="accent6">
                    <a:lumMod val="50000"/>
                  </a:schemeClr>
                </a:solidFill>
              </a:rPr>
              <a:t>Пантенол</a:t>
            </a:r>
            <a:r>
              <a:rPr lang="uk-UA" sz="3400" b="1" dirty="0" smtClean="0">
                <a:solidFill>
                  <a:schemeClr val="accent6">
                    <a:lumMod val="50000"/>
                  </a:schemeClr>
                </a:solidFill>
              </a:rPr>
              <a:t> (піна), якщо похід у літній період</a:t>
            </a:r>
          </a:p>
          <a:p>
            <a:r>
              <a:rPr lang="uk-UA" sz="3400" b="1" dirty="0" smtClean="0">
                <a:solidFill>
                  <a:schemeClr val="accent6">
                    <a:lumMod val="50000"/>
                  </a:schemeClr>
                </a:solidFill>
              </a:rPr>
              <a:t>Сонцезахисний крем</a:t>
            </a:r>
          </a:p>
          <a:p>
            <a:r>
              <a:rPr lang="uk-UA" sz="3400" b="1" dirty="0" smtClean="0">
                <a:solidFill>
                  <a:schemeClr val="accent6">
                    <a:lumMod val="50000"/>
                  </a:schemeClr>
                </a:solidFill>
              </a:rPr>
              <a:t>Репелент</a:t>
            </a:r>
          </a:p>
          <a:p>
            <a:r>
              <a:rPr lang="uk-UA" sz="3400" b="1" dirty="0" smtClean="0">
                <a:solidFill>
                  <a:schemeClr val="accent6">
                    <a:lumMod val="50000"/>
                  </a:schemeClr>
                </a:solidFill>
              </a:rPr>
              <a:t>Дитячий крем</a:t>
            </a:r>
          </a:p>
          <a:p>
            <a:r>
              <a:rPr lang="uk-UA" sz="3400" b="1" dirty="0" smtClean="0">
                <a:solidFill>
                  <a:schemeClr val="accent6">
                    <a:lumMod val="50000"/>
                  </a:schemeClr>
                </a:solidFill>
              </a:rPr>
              <a:t>Таблетки проти закачування</a:t>
            </a:r>
          </a:p>
          <a:p>
            <a:pPr>
              <a:buNone/>
            </a:pP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пвд\рюкзак\аптечка\unnam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2419" y="285728"/>
            <a:ext cx="2641581" cy="24300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5572164" cy="1089804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Важливо!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6929486" cy="5357850"/>
          </a:xfrm>
        </p:spPr>
        <p:txBody>
          <a:bodyPr>
            <a:normAutofit fontScale="85000" lnSpcReduction="20000"/>
          </a:bodyPr>
          <a:lstStyle/>
          <a:p>
            <a:r>
              <a:rPr lang="uk-UA" sz="2800" dirty="0" smtClean="0"/>
              <a:t>У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зимовому поході </a:t>
            </a:r>
            <a:r>
              <a:rPr lang="uk-UA" sz="2800" dirty="0" smtClean="0"/>
              <a:t>варто збільшити кількість</a:t>
            </a:r>
            <a:r>
              <a:rPr lang="uk-UA" sz="2800" u="sng" dirty="0" smtClean="0">
                <a:solidFill>
                  <a:srgbClr val="FF0000"/>
                </a:solidFill>
              </a:rPr>
              <a:t> </a:t>
            </a:r>
            <a:r>
              <a:rPr lang="uk-UA" sz="2800" u="sng" dirty="0" err="1" smtClean="0">
                <a:solidFill>
                  <a:srgbClr val="FF0000"/>
                </a:solidFill>
              </a:rPr>
              <a:t>протипростудних</a:t>
            </a:r>
            <a:r>
              <a:rPr lang="uk-UA" sz="2800" u="sng" dirty="0" smtClean="0">
                <a:solidFill>
                  <a:srgbClr val="FF0000"/>
                </a:solidFill>
              </a:rPr>
              <a:t> </a:t>
            </a:r>
            <a:r>
              <a:rPr lang="uk-UA" sz="2800" dirty="0" smtClean="0"/>
              <a:t>засобів удвічі.</a:t>
            </a:r>
          </a:p>
          <a:p>
            <a:r>
              <a:rPr lang="uk-UA" sz="2800" dirty="0" smtClean="0"/>
              <a:t> У </a:t>
            </a:r>
            <a:r>
              <a:rPr lang="uk-UA" sz="2800" b="1" dirty="0" smtClean="0">
                <a:solidFill>
                  <a:srgbClr val="00B050"/>
                </a:solidFill>
              </a:rPr>
              <a:t>травні-червні </a:t>
            </a:r>
            <a:r>
              <a:rPr lang="uk-UA" sz="2800" dirty="0" smtClean="0"/>
              <a:t>– в період цвітіння дерев та трав – збільшити вдвічі кількість </a:t>
            </a:r>
            <a:r>
              <a:rPr lang="uk-UA" sz="2800" u="sng" dirty="0" err="1" smtClean="0">
                <a:solidFill>
                  <a:srgbClr val="FF0000"/>
                </a:solidFill>
              </a:rPr>
              <a:t>протиалергенних</a:t>
            </a:r>
            <a:r>
              <a:rPr lang="uk-UA" sz="2800" dirty="0" smtClean="0"/>
              <a:t> засобів.</a:t>
            </a:r>
          </a:p>
          <a:p>
            <a:r>
              <a:rPr lang="uk-UA" sz="2800" dirty="0" smtClean="0"/>
              <a:t>Активованого вугілля беріть з запасом, оскільки приймається з урахуванням ваги людини</a:t>
            </a:r>
          </a:p>
          <a:p>
            <a:r>
              <a:rPr lang="uk-UA" sz="2800" dirty="0" smtClean="0"/>
              <a:t>Йод можна використовувати і для знезараження води</a:t>
            </a:r>
          </a:p>
          <a:p>
            <a:r>
              <a:rPr lang="uk-UA" sz="2800" dirty="0" smtClean="0"/>
              <a:t>Для зручності користування напишіть список наявних ліків та їх призначення.</a:t>
            </a:r>
          </a:p>
          <a:p>
            <a:r>
              <a:rPr lang="uk-UA" sz="2800" dirty="0" smtClean="0"/>
              <a:t>Не зайвим буде взяти інструкції, де вказано рекомендації до використання та дози.</a:t>
            </a:r>
          </a:p>
          <a:p>
            <a:r>
              <a:rPr lang="uk-UA" sz="2800" dirty="0" smtClean="0"/>
              <a:t>Перевірте терміни придатності!</a:t>
            </a:r>
          </a:p>
          <a:p>
            <a:endParaRPr lang="uk-UA" sz="2800" dirty="0" smtClean="0"/>
          </a:p>
          <a:p>
            <a:endParaRPr lang="uk-UA" sz="28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Рекомендовані статті для комплектації аптечки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hlinkClick r:id="rId2"/>
              </a:rPr>
              <a:t>https://toprope.com.ua/blog/uk/aptechka-v-pohid</a:t>
            </a:r>
            <a:r>
              <a:rPr lang="ru-RU" dirty="0" smtClean="0">
                <a:hlinkClick r:id="rId2"/>
              </a:rPr>
              <a:t>/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https://pohod-v-gory.com/%D0%B0%D0%BF%D1%82%D0%B5%D1%87%D0%BA%D0%B0-%D0%B2-%D0%BF%D0%BE%D1%85%D0%BE%D0%B4%D0%B5</a:t>
            </a:r>
            <a:r>
              <a:rPr lang="en-US" dirty="0" smtClean="0">
                <a:hlinkClick r:id="rId3"/>
              </a:rPr>
              <a:t>/</a:t>
            </a:r>
            <a:endParaRPr lang="uk-UA" dirty="0" smtClean="0"/>
          </a:p>
          <a:p>
            <a:r>
              <a:rPr lang="en-US" dirty="0" smtClean="0">
                <a:hlinkClick r:id="rId4"/>
              </a:rPr>
              <a:t>http://go-hiking.ru/equipment/aptechka-v-pohod</a:t>
            </a:r>
            <a:r>
              <a:rPr lang="en-US" dirty="0" smtClean="0">
                <a:hlinkClick r:id="rId4"/>
              </a:rPr>
              <a:t>/</a:t>
            </a:r>
            <a:endParaRPr lang="uk-UA" dirty="0" smtClean="0"/>
          </a:p>
          <a:p>
            <a:r>
              <a:rPr lang="en-US" dirty="0" smtClean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pattayatrip.ru/samostoyatelnomu-puteshestvenniku/kakie-lekarstva-vzyat-v-otpusk-aptechka-turista</a:t>
            </a:r>
            <a:endParaRPr lang="uk-UA" dirty="0" smtClean="0"/>
          </a:p>
          <a:p>
            <a:r>
              <a:rPr lang="en-US" dirty="0" smtClean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astv.ru/club/blog/proturizm/JfmciB2NIE2Rz8K_l2Re4g</a:t>
            </a:r>
            <a:endParaRPr lang="uk-UA" dirty="0" smtClean="0"/>
          </a:p>
          <a:p>
            <a:r>
              <a:rPr lang="en-US" dirty="0" smtClean="0">
                <a:hlinkClick r:id="rId7"/>
              </a:rPr>
              <a:t>https://pohod-lifehack.ru/pohodnaya-aptechka/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C:\Users\User\Desktop\пвд\рюкзак\аптечка\unnamed (22).jpg"/>
          <p:cNvPicPr>
            <a:picLocks noChangeAspect="1" noChangeArrowheads="1"/>
          </p:cNvPicPr>
          <p:nvPr/>
        </p:nvPicPr>
        <p:blipFill>
          <a:blip r:embed="rId2"/>
          <a:srcRect l="1530" b="15595"/>
          <a:stretch>
            <a:fillRect/>
          </a:stretch>
        </p:blipFill>
        <p:spPr bwMode="auto">
          <a:xfrm>
            <a:off x="1714480" y="3357562"/>
            <a:ext cx="6113649" cy="35004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001056" cy="71438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Що треба врахувати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4143404"/>
          </a:xfrm>
        </p:spPr>
        <p:txBody>
          <a:bodyPr>
            <a:normAutofit/>
          </a:bodyPr>
          <a:lstStyle/>
          <a:p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Важливо! Інструктор повинен знати призначення ліків, дозування, а також їх сумісність. 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Наперед дізнатися про хронічні захворювання та алергічні реакції учасників походу.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Ліки пакуються у зручний, водонепроникний кейс з багатьма відділеннями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Блістери таблеток можна додатково проклеїти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скотчем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Перелік ліків підібрано, переважно,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для літніх чи міжсезонних походів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75490"/>
          </a:xfrm>
        </p:spPr>
        <p:txBody>
          <a:bodyPr/>
          <a:lstStyle/>
          <a:p>
            <a:r>
              <a:rPr lang="uk-UA" dirty="0" smtClean="0"/>
              <a:t>Склад аптечки туриста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5614998" cy="4786346"/>
          </a:xfrm>
          <a:solidFill>
            <a:schemeClr val="accent5">
              <a:lumMod val="75000"/>
            </a:schemeClr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dirty="0" smtClean="0"/>
              <a:t>При комплектуванні аптечки слід врахувати усі  можливі ситуації та підібрати ліки:</a:t>
            </a:r>
          </a:p>
          <a:p>
            <a:r>
              <a:rPr lang="uk-UA" dirty="0" smtClean="0"/>
              <a:t>Знеболюючі таблетки та гелі</a:t>
            </a:r>
          </a:p>
          <a:p>
            <a:r>
              <a:rPr lang="uk-UA" dirty="0" smtClean="0"/>
              <a:t>Перев’язочний матеріал </a:t>
            </a:r>
          </a:p>
          <a:p>
            <a:r>
              <a:rPr lang="uk-UA" dirty="0" smtClean="0"/>
              <a:t>Антисептики та </a:t>
            </a:r>
            <a:r>
              <a:rPr lang="uk-UA" dirty="0" err="1" smtClean="0"/>
              <a:t>ранозаживляючі</a:t>
            </a:r>
            <a:r>
              <a:rPr lang="uk-UA" dirty="0" smtClean="0"/>
              <a:t> мазі</a:t>
            </a:r>
          </a:p>
          <a:p>
            <a:r>
              <a:rPr lang="uk-UA" dirty="0" smtClean="0"/>
              <a:t>Жарознижуючі, </a:t>
            </a:r>
            <a:r>
              <a:rPr lang="uk-UA" dirty="0" err="1" smtClean="0"/>
              <a:t>протипростудні</a:t>
            </a:r>
            <a:r>
              <a:rPr lang="uk-UA" dirty="0" smtClean="0"/>
              <a:t> </a:t>
            </a:r>
          </a:p>
          <a:p>
            <a:r>
              <a:rPr lang="ru-RU" dirty="0" err="1" smtClean="0"/>
              <a:t>Нашатирный</a:t>
            </a:r>
            <a:r>
              <a:rPr lang="ru-RU" dirty="0" smtClean="0"/>
              <a:t> </a:t>
            </a:r>
            <a:r>
              <a:rPr lang="ru-RU" dirty="0" smtClean="0"/>
              <a:t>спирт </a:t>
            </a:r>
            <a:r>
              <a:rPr lang="ru-RU" dirty="0" smtClean="0"/>
              <a:t>(</a:t>
            </a:r>
            <a:r>
              <a:rPr lang="ru-RU" dirty="0" err="1" smtClean="0"/>
              <a:t>можна</a:t>
            </a:r>
            <a:r>
              <a:rPr lang="ru-RU" dirty="0" smtClean="0"/>
              <a:t> ампулу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серветки</a:t>
            </a:r>
            <a:r>
              <a:rPr lang="ru-RU" dirty="0" smtClean="0"/>
              <a:t>) на </a:t>
            </a:r>
            <a:r>
              <a:rPr lang="ru-RU" dirty="0" err="1" smtClean="0"/>
              <a:t>випадок</a:t>
            </a:r>
            <a:r>
              <a:rPr lang="ru-RU" dirty="0" smtClean="0"/>
              <a:t> </a:t>
            </a:r>
            <a:r>
              <a:rPr lang="ru-RU" dirty="0" err="1" smtClean="0"/>
              <a:t>втрати</a:t>
            </a:r>
            <a:r>
              <a:rPr lang="ru-RU" dirty="0" smtClean="0"/>
              <a:t> </a:t>
            </a:r>
            <a:r>
              <a:rPr lang="ru-RU" dirty="0" err="1" smtClean="0"/>
              <a:t>свідомості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 err="1" smtClean="0"/>
              <a:t>Шлунково-кишкові</a:t>
            </a:r>
            <a:r>
              <a:rPr lang="ru-RU" dirty="0" smtClean="0"/>
              <a:t> </a:t>
            </a:r>
          </a:p>
          <a:p>
            <a:r>
              <a:rPr lang="uk-UA" dirty="0" err="1" smtClean="0"/>
              <a:t>Антигістамінні</a:t>
            </a:r>
            <a:r>
              <a:rPr lang="uk-UA" dirty="0" smtClean="0"/>
              <a:t> (</a:t>
            </a:r>
            <a:r>
              <a:rPr lang="uk-UA" dirty="0" err="1" smtClean="0"/>
              <a:t>п</a:t>
            </a:r>
            <a:r>
              <a:rPr lang="uk-UA" dirty="0" err="1" smtClean="0"/>
              <a:t>ротиалергічні</a:t>
            </a:r>
            <a:r>
              <a:rPr lang="uk-UA" dirty="0" smtClean="0"/>
              <a:t>)</a:t>
            </a:r>
          </a:p>
          <a:p>
            <a:r>
              <a:rPr lang="uk-UA" dirty="0" smtClean="0"/>
              <a:t>Серцево-судинні </a:t>
            </a:r>
          </a:p>
          <a:p>
            <a:r>
              <a:rPr lang="uk-UA" dirty="0" smtClean="0"/>
              <a:t>Заспокійливі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0722" name="Picture 2" descr="C:\Users\User\Desktop\пвд\рюкзак\аптечка\unnamed (2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4043" y="3857628"/>
            <a:ext cx="4099957" cy="2714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пвд\рюкзак\аптечка\slide-44.jpg"/>
          <p:cNvPicPr>
            <a:picLocks noChangeAspect="1" noChangeArrowheads="1"/>
          </p:cNvPicPr>
          <p:nvPr/>
        </p:nvPicPr>
        <p:blipFill>
          <a:blip r:embed="rId2"/>
          <a:srcRect l="1144" t="4584" r="432" b="6791"/>
          <a:stretch>
            <a:fillRect/>
          </a:stretch>
        </p:blipFill>
        <p:spPr bwMode="auto">
          <a:xfrm>
            <a:off x="3847735" y="3357562"/>
            <a:ext cx="4766639" cy="32147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5286412" cy="71435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Знеболюючі ліки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14356"/>
            <a:ext cx="5286412" cy="5715040"/>
          </a:xfrm>
        </p:spPr>
        <p:txBody>
          <a:bodyPr>
            <a:normAutofit fontScale="40000" lnSpcReduction="20000"/>
          </a:bodyPr>
          <a:lstStyle/>
          <a:p>
            <a:r>
              <a:rPr lang="ru-RU" sz="4000" b="1" dirty="0" err="1" smtClean="0">
                <a:solidFill>
                  <a:schemeClr val="bg1"/>
                </a:solidFill>
              </a:rPr>
              <a:t>Знеболюючі</a:t>
            </a:r>
            <a:r>
              <a:rPr lang="ru-RU" sz="4000" b="1" dirty="0" smtClean="0">
                <a:solidFill>
                  <a:schemeClr val="bg1"/>
                </a:solidFill>
              </a:rPr>
              <a:t> таблетки: </a:t>
            </a:r>
            <a:r>
              <a:rPr lang="ru-RU" sz="4000" b="1" dirty="0" err="1" smtClean="0">
                <a:solidFill>
                  <a:schemeClr val="bg1"/>
                </a:solidFill>
              </a:rPr>
              <a:t>легкі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і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більш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сильні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4000" dirty="0" err="1" smtClean="0">
                <a:solidFill>
                  <a:schemeClr val="bg1"/>
                </a:solidFill>
              </a:rPr>
              <a:t>Кетанов</a:t>
            </a:r>
            <a:endParaRPr lang="ru-RU" sz="4000" dirty="0" smtClean="0">
              <a:solidFill>
                <a:schemeClr val="bg1"/>
              </a:solidFill>
            </a:endParaRPr>
          </a:p>
          <a:p>
            <a:r>
              <a:rPr lang="ru-RU" sz="4000" dirty="0" err="1" smtClean="0">
                <a:solidFill>
                  <a:schemeClr val="bg1"/>
                </a:solidFill>
              </a:rPr>
              <a:t>Німесіл</a:t>
            </a:r>
            <a:endParaRPr lang="ru-RU" sz="4000" dirty="0" smtClean="0">
              <a:solidFill>
                <a:schemeClr val="bg1"/>
              </a:solidFill>
            </a:endParaRPr>
          </a:p>
          <a:p>
            <a:r>
              <a:rPr lang="ru-RU" sz="4000" dirty="0" err="1" smtClean="0">
                <a:solidFill>
                  <a:schemeClr val="bg1"/>
                </a:solidFill>
              </a:rPr>
              <a:t>Ібупрофен</a:t>
            </a:r>
            <a:endParaRPr lang="ru-RU" sz="4000" dirty="0" smtClean="0">
              <a:solidFill>
                <a:schemeClr val="bg1"/>
              </a:solidFill>
            </a:endParaRPr>
          </a:p>
          <a:p>
            <a:r>
              <a:rPr lang="uk-UA" sz="4000" dirty="0" err="1" smtClean="0">
                <a:solidFill>
                  <a:schemeClr val="bg1"/>
                </a:solidFill>
              </a:rPr>
              <a:t>Темпалгін</a:t>
            </a:r>
            <a:r>
              <a:rPr lang="uk-UA" sz="4000" dirty="0" smtClean="0">
                <a:solidFill>
                  <a:schemeClr val="bg1"/>
                </a:solidFill>
              </a:rPr>
              <a:t> </a:t>
            </a:r>
            <a:endParaRPr lang="ru-RU" sz="4000" dirty="0" smtClean="0">
              <a:solidFill>
                <a:schemeClr val="bg1"/>
              </a:solidFill>
            </a:endParaRPr>
          </a:p>
          <a:p>
            <a:r>
              <a:rPr lang="ru-RU" sz="4000" dirty="0" err="1" smtClean="0">
                <a:solidFill>
                  <a:schemeClr val="bg1"/>
                </a:solidFill>
              </a:rPr>
              <a:t>Аспірин</a:t>
            </a:r>
            <a:endParaRPr lang="ru-RU" sz="4000" dirty="0" smtClean="0">
              <a:solidFill>
                <a:schemeClr val="bg1"/>
              </a:solidFill>
            </a:endParaRPr>
          </a:p>
          <a:p>
            <a:r>
              <a:rPr lang="ru-RU" sz="4000" dirty="0" err="1" smtClean="0">
                <a:solidFill>
                  <a:schemeClr val="bg1"/>
                </a:solidFill>
              </a:rPr>
              <a:t>Анальгін</a:t>
            </a:r>
            <a:endParaRPr lang="ru-RU" sz="4000" dirty="0" smtClean="0">
              <a:solidFill>
                <a:schemeClr val="bg1"/>
              </a:solidFill>
            </a:endParaRPr>
          </a:p>
          <a:p>
            <a:r>
              <a:rPr lang="uk-UA" sz="4000" dirty="0" err="1" smtClean="0">
                <a:solidFill>
                  <a:schemeClr val="bg1"/>
                </a:solidFill>
              </a:rPr>
              <a:t>Цитрамон</a:t>
            </a:r>
            <a:r>
              <a:rPr lang="uk-UA" sz="4000" dirty="0" smtClean="0">
                <a:solidFill>
                  <a:schemeClr val="bg1"/>
                </a:solidFill>
              </a:rPr>
              <a:t> </a:t>
            </a:r>
          </a:p>
          <a:p>
            <a:r>
              <a:rPr lang="uk-UA" sz="4000" dirty="0" err="1" smtClean="0">
                <a:solidFill>
                  <a:schemeClr val="bg1"/>
                </a:solidFill>
              </a:rPr>
              <a:t>Німід</a:t>
            </a:r>
            <a:endParaRPr lang="uk-UA" sz="4000" dirty="0" smtClean="0">
              <a:solidFill>
                <a:schemeClr val="bg1"/>
              </a:solidFill>
            </a:endParaRPr>
          </a:p>
          <a:p>
            <a:r>
              <a:rPr lang="uk-UA" sz="4000" dirty="0" err="1" smtClean="0">
                <a:solidFill>
                  <a:schemeClr val="bg1"/>
                </a:solidFill>
              </a:rPr>
              <a:t>Спазмалгон</a:t>
            </a:r>
            <a:r>
              <a:rPr lang="uk-UA" sz="4000" dirty="0" smtClean="0">
                <a:solidFill>
                  <a:schemeClr val="bg1"/>
                </a:solidFill>
              </a:rPr>
              <a:t> </a:t>
            </a:r>
            <a:endParaRPr lang="ru-RU" sz="4000" dirty="0" smtClean="0">
              <a:solidFill>
                <a:schemeClr val="bg1"/>
              </a:solidFill>
            </a:endParaRPr>
          </a:p>
          <a:p>
            <a:endParaRPr lang="ru-RU" sz="4000" dirty="0" smtClean="0">
              <a:solidFill>
                <a:schemeClr val="bg1"/>
              </a:solidFill>
            </a:endParaRPr>
          </a:p>
          <a:p>
            <a:r>
              <a:rPr lang="ru-RU" sz="4000" b="1" dirty="0" err="1" smtClean="0">
                <a:solidFill>
                  <a:schemeClr val="bg1"/>
                </a:solidFill>
              </a:rPr>
              <a:t>Знеболюючі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гелі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dirty="0" smtClean="0">
                <a:solidFill>
                  <a:schemeClr val="bg1"/>
                </a:solidFill>
              </a:rPr>
              <a:t>(</a:t>
            </a:r>
            <a:r>
              <a:rPr lang="ru-RU" sz="4000" dirty="0" smtClean="0">
                <a:solidFill>
                  <a:schemeClr val="bg1"/>
                </a:solidFill>
              </a:rPr>
              <a:t>при болях </a:t>
            </a:r>
            <a:r>
              <a:rPr lang="ru-RU" sz="4000" dirty="0" smtClean="0">
                <a:solidFill>
                  <a:schemeClr val="bg1"/>
                </a:solidFill>
              </a:rPr>
              <a:t>у </a:t>
            </a:r>
            <a:r>
              <a:rPr lang="ru-RU" sz="4000" dirty="0" err="1" smtClean="0">
                <a:solidFill>
                  <a:schemeClr val="bg1"/>
                </a:solidFill>
              </a:rPr>
              <a:t>м’язах</a:t>
            </a:r>
            <a:r>
              <a:rPr lang="ru-RU" sz="4000" dirty="0" smtClean="0">
                <a:solidFill>
                  <a:schemeClr val="bg1"/>
                </a:solidFill>
              </a:rPr>
              <a:t>)</a:t>
            </a:r>
            <a:endParaRPr lang="ru-RU" sz="4000" b="1" dirty="0" smtClean="0">
              <a:solidFill>
                <a:schemeClr val="bg1"/>
              </a:solidFill>
            </a:endParaRPr>
          </a:p>
          <a:p>
            <a:r>
              <a:rPr lang="ru-RU" sz="4000" dirty="0" err="1" smtClean="0">
                <a:solidFill>
                  <a:schemeClr val="bg1"/>
                </a:solidFill>
              </a:rPr>
              <a:t>Диклофенак</a:t>
            </a:r>
            <a:r>
              <a:rPr lang="ru-RU" sz="4000" dirty="0" smtClean="0">
                <a:solidFill>
                  <a:schemeClr val="bg1"/>
                </a:solidFill>
              </a:rPr>
              <a:t> гель, </a:t>
            </a:r>
            <a:r>
              <a:rPr lang="ru-RU" sz="4000" dirty="0" err="1" smtClean="0">
                <a:solidFill>
                  <a:schemeClr val="bg1"/>
                </a:solidFill>
              </a:rPr>
              <a:t>деклак</a:t>
            </a:r>
            <a:r>
              <a:rPr lang="ru-RU" sz="4000" dirty="0" smtClean="0">
                <a:solidFill>
                  <a:schemeClr val="bg1"/>
                </a:solidFill>
              </a:rPr>
              <a:t>, </a:t>
            </a:r>
            <a:r>
              <a:rPr lang="ru-RU" sz="4000" dirty="0" err="1" smtClean="0">
                <a:solidFill>
                  <a:schemeClr val="bg1"/>
                </a:solidFill>
              </a:rPr>
              <a:t>кетарол</a:t>
            </a:r>
            <a:r>
              <a:rPr lang="ru-RU" sz="4000" dirty="0" smtClean="0">
                <a:solidFill>
                  <a:schemeClr val="bg1"/>
                </a:solidFill>
              </a:rPr>
              <a:t>, </a:t>
            </a:r>
            <a:r>
              <a:rPr lang="ru-RU" sz="4000" dirty="0" err="1" smtClean="0">
                <a:solidFill>
                  <a:schemeClr val="bg1"/>
                </a:solidFill>
              </a:rPr>
              <a:t>вольтарен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чи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будь-який</a:t>
            </a:r>
            <a:r>
              <a:rPr lang="ru-RU" sz="4000" dirty="0" smtClean="0">
                <a:solidFill>
                  <a:schemeClr val="bg1"/>
                </a:solidFill>
              </a:rPr>
              <a:t> аналог</a:t>
            </a:r>
          </a:p>
          <a:p>
            <a:endParaRPr lang="ru-RU" sz="4000" dirty="0" smtClean="0">
              <a:solidFill>
                <a:schemeClr val="bg1"/>
              </a:solidFill>
            </a:endParaRPr>
          </a:p>
          <a:p>
            <a:r>
              <a:rPr lang="ru-RU" sz="4000" b="1" dirty="0" err="1" smtClean="0">
                <a:solidFill>
                  <a:schemeClr val="bg1"/>
                </a:solidFill>
              </a:rPr>
              <a:t>Ін’єкції</a:t>
            </a:r>
            <a:r>
              <a:rPr lang="ru-RU" sz="4000" b="1" dirty="0" smtClean="0">
                <a:solidFill>
                  <a:schemeClr val="bg1"/>
                </a:solidFill>
              </a:rPr>
              <a:t> (як </a:t>
            </a:r>
            <a:r>
              <a:rPr lang="ru-RU" sz="4000" b="1" dirty="0" err="1" smtClean="0">
                <a:solidFill>
                  <a:schemeClr val="bg1"/>
                </a:solidFill>
              </a:rPr>
              <a:t>невідкладні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знеболюючі</a:t>
            </a:r>
            <a:r>
              <a:rPr lang="ru-RU" sz="4000" b="1" dirty="0" smtClean="0">
                <a:solidFill>
                  <a:schemeClr val="bg1"/>
                </a:solidFill>
              </a:rPr>
              <a:t>)</a:t>
            </a:r>
          </a:p>
          <a:p>
            <a:r>
              <a:rPr lang="ru-RU" sz="4000" dirty="0" err="1" smtClean="0">
                <a:solidFill>
                  <a:schemeClr val="bg1"/>
                </a:solidFill>
              </a:rPr>
              <a:t>Дескаметазон</a:t>
            </a:r>
            <a:endParaRPr lang="ru-RU" sz="4000" dirty="0" smtClean="0">
              <a:solidFill>
                <a:schemeClr val="bg1"/>
              </a:solidFill>
            </a:endParaRPr>
          </a:p>
          <a:p>
            <a:r>
              <a:rPr lang="ru-RU" sz="4000" dirty="0" err="1" smtClean="0">
                <a:solidFill>
                  <a:schemeClr val="bg1"/>
                </a:solidFill>
              </a:rPr>
              <a:t>Диклофенак</a:t>
            </a:r>
            <a:r>
              <a:rPr lang="ru-RU" sz="4000" dirty="0" smtClean="0">
                <a:solidFill>
                  <a:schemeClr val="bg1"/>
                </a:solidFill>
              </a:rPr>
              <a:t> / </a:t>
            </a:r>
            <a:r>
              <a:rPr lang="ru-RU" sz="4000" dirty="0" err="1" smtClean="0">
                <a:solidFill>
                  <a:schemeClr val="bg1"/>
                </a:solidFill>
              </a:rPr>
              <a:t>вольтарен</a:t>
            </a:r>
            <a:endParaRPr lang="ru-RU" sz="4000" dirty="0" smtClean="0">
              <a:solidFill>
                <a:schemeClr val="bg1"/>
              </a:solidFill>
            </a:endParaRPr>
          </a:p>
          <a:p>
            <a:r>
              <a:rPr lang="ru-RU" sz="4000" dirty="0" err="1" smtClean="0">
                <a:solidFill>
                  <a:schemeClr val="bg1"/>
                </a:solidFill>
              </a:rPr>
              <a:t>Кетанов</a:t>
            </a:r>
            <a:endParaRPr lang="ru-RU" sz="4000" dirty="0" smtClean="0">
              <a:solidFill>
                <a:schemeClr val="bg1"/>
              </a:solidFill>
            </a:endParaRPr>
          </a:p>
          <a:p>
            <a:r>
              <a:rPr lang="uk-UA" sz="4000" dirty="0" err="1" smtClean="0">
                <a:solidFill>
                  <a:schemeClr val="bg1"/>
                </a:solidFill>
              </a:rPr>
              <a:t>Лікокаїн</a:t>
            </a:r>
            <a:r>
              <a:rPr lang="uk-UA" sz="4000" dirty="0" smtClean="0">
                <a:solidFill>
                  <a:schemeClr val="bg1"/>
                </a:solidFill>
              </a:rPr>
              <a:t> чи новокаїн</a:t>
            </a:r>
          </a:p>
          <a:p>
            <a:r>
              <a:rPr lang="uk-UA" sz="4000" dirty="0" err="1" smtClean="0">
                <a:solidFill>
                  <a:schemeClr val="bg1"/>
                </a:solidFill>
              </a:rPr>
              <a:t>Спрей-заморозка</a:t>
            </a:r>
            <a:r>
              <a:rPr lang="uk-UA" sz="4000" dirty="0" smtClean="0">
                <a:solidFill>
                  <a:schemeClr val="bg1"/>
                </a:solidFill>
              </a:rPr>
              <a:t> (для гірських походів)</a:t>
            </a:r>
            <a:endParaRPr lang="ru-RU" sz="4000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5123" name="Picture 3" descr="C:\Users\User\Desktop\пвд\рюкзак\аптечка\DG02HeZcadAtvD1VIXYk.w5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428736"/>
            <a:ext cx="1571636" cy="1571636"/>
          </a:xfrm>
          <a:prstGeom prst="rect">
            <a:avLst/>
          </a:prstGeom>
          <a:noFill/>
        </p:spPr>
      </p:pic>
      <p:pic>
        <p:nvPicPr>
          <p:cNvPr id="5125" name="Picture 5" descr="C:\Users\User\Desktop\пвд\рюкзак\аптечка\resize.jf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642918"/>
            <a:ext cx="4267200" cy="2695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C:\Users\User\Desktop\пвд\рюкзак\аптечка\aptechka-v-pohod-770x4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3074" y="3786190"/>
            <a:ext cx="3600926" cy="2071702"/>
          </a:xfrm>
          <a:prstGeom prst="rect">
            <a:avLst/>
          </a:prstGeom>
          <a:noFill/>
        </p:spPr>
      </p:pic>
      <p:pic>
        <p:nvPicPr>
          <p:cNvPr id="9222" name="Picture 6" descr="C:\Users\User\Desktop\пвд\рюкзак\аптечка\images (1).jf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4357694"/>
            <a:ext cx="3435234" cy="22859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7115196" cy="85725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Перев’язочний матеріал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6143668" cy="5357850"/>
          </a:xfrm>
        </p:spPr>
        <p:txBody>
          <a:bodyPr>
            <a:normAutofit fontScale="47500" lnSpcReduction="20000"/>
          </a:bodyPr>
          <a:lstStyle/>
          <a:p>
            <a:r>
              <a:rPr lang="ru-RU" sz="4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Бинт </a:t>
            </a:r>
            <a:r>
              <a:rPr lang="ru-RU" sz="42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еластичний</a:t>
            </a:r>
            <a:r>
              <a:rPr lang="ru-RU" sz="4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Еластичний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бинт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використовується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профілактики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травм, а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фіксації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м’язів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суглобів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кінцівок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взагалі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4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Бинт </a:t>
            </a:r>
            <a:r>
              <a:rPr lang="ru-RU" sz="42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нестерильний</a:t>
            </a:r>
            <a:r>
              <a:rPr lang="ru-RU" sz="4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Мінімум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один на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людину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4200" b="1" dirty="0" err="1" smtClean="0">
                <a:latin typeface="Times New Roman" pitchFamily="18" charset="0"/>
                <a:cs typeface="Times New Roman" pitchFamily="18" charset="0"/>
              </a:rPr>
              <a:t>Краще</a:t>
            </a: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4200" b="1" dirty="0" err="1" smtClean="0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. Оптимально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купувати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неширокий бинт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середньої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довжини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яким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буде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зручно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користуватися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 10 см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м.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рекомендувати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індивідуальну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аптечку.</a:t>
            </a:r>
          </a:p>
          <a:p>
            <a:r>
              <a:rPr lang="ru-RU" sz="42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Пластир</a:t>
            </a:r>
            <a:r>
              <a:rPr lang="ru-RU" sz="4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4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рулончику </a:t>
            </a:r>
            <a:r>
              <a:rPr lang="ru-RU" sz="4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Ним </a:t>
            </a:r>
            <a:r>
              <a:rPr lang="ru-RU" sz="4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4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закріпити</a:t>
            </a:r>
            <a:r>
              <a:rPr lang="ru-RU" sz="4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пов’язку</a:t>
            </a:r>
            <a:r>
              <a:rPr lang="ru-RU" sz="4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бинт, </a:t>
            </a:r>
            <a:r>
              <a:rPr lang="ru-RU" sz="4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додатково</a:t>
            </a:r>
            <a:r>
              <a:rPr lang="ru-RU" sz="4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закріпити</a:t>
            </a:r>
            <a:r>
              <a:rPr lang="ru-RU" sz="4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бактерицидні</a:t>
            </a:r>
            <a:r>
              <a:rPr lang="ru-RU" sz="4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пластирки</a:t>
            </a:r>
            <a:r>
              <a:rPr lang="ru-RU" sz="4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4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використовувати</a:t>
            </a:r>
            <a:r>
              <a:rPr lang="ru-RU" sz="4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4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безлічі</a:t>
            </a:r>
            <a:r>
              <a:rPr lang="ru-RU" sz="4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4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ситуацій</a:t>
            </a:r>
            <a:r>
              <a:rPr lang="ru-RU" sz="4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травмами</a:t>
            </a:r>
            <a:r>
              <a:rPr lang="ru-RU" sz="4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sz="4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Пластир бактерицидний</a:t>
            </a:r>
            <a:r>
              <a:rPr lang="uk-UA" sz="4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різних форм та розмірів</a:t>
            </a:r>
          </a:p>
          <a:p>
            <a:r>
              <a:rPr lang="uk-UA" sz="4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Серветки спиртові</a:t>
            </a:r>
            <a:r>
              <a:rPr lang="uk-UA" sz="4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4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обробки  шкіри перед </a:t>
            </a:r>
            <a:r>
              <a:rPr lang="uk-UA" sz="4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пластирем</a:t>
            </a:r>
            <a:endParaRPr lang="uk-UA" sz="4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4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Вата, ватні диски, ватні палички</a:t>
            </a:r>
          </a:p>
          <a:p>
            <a:r>
              <a:rPr lang="uk-UA" sz="4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Медичні рукавички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Open Sans"/>
            </a:endParaRPr>
          </a:p>
          <a:p>
            <a:endParaRPr lang="ru-RU" b="1" dirty="0" smtClean="0">
              <a:latin typeface="Open Sans"/>
            </a:endParaRPr>
          </a:p>
          <a:p>
            <a:endParaRPr lang="ru-RU" dirty="0" smtClean="0">
              <a:latin typeface="Open Sans"/>
            </a:endParaRPr>
          </a:p>
          <a:p>
            <a:endParaRPr lang="ru-RU" dirty="0" smtClean="0"/>
          </a:p>
        </p:txBody>
      </p:sp>
      <p:pic>
        <p:nvPicPr>
          <p:cNvPr id="9223" name="Picture 7" descr="C:\Users\User\Desktop\пвд\рюкзак\аптечка\unnamed (20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928670"/>
            <a:ext cx="1928826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https://rebenokvsporte.ru/wp-content/uploads/2019/06/Antisetiki-dlya-aptechki-sportsmena.jpg"/>
          <p:cNvPicPr>
            <a:picLocks noChangeAspect="1" noChangeArrowheads="1"/>
          </p:cNvPicPr>
          <p:nvPr/>
        </p:nvPicPr>
        <p:blipFill>
          <a:blip r:embed="rId2"/>
          <a:srcRect l="10685" t="17999" r="14315" b="2000"/>
          <a:stretch>
            <a:fillRect/>
          </a:stretch>
        </p:blipFill>
        <p:spPr bwMode="auto">
          <a:xfrm>
            <a:off x="4422428" y="3500438"/>
            <a:ext cx="4721572" cy="33575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18366"/>
          </a:xfrm>
        </p:spPr>
        <p:txBody>
          <a:bodyPr/>
          <a:lstStyle/>
          <a:p>
            <a:r>
              <a:rPr lang="uk-UA" dirty="0" smtClean="0"/>
              <a:t>А</a:t>
            </a:r>
            <a:r>
              <a:rPr lang="uk-UA" dirty="0" smtClean="0"/>
              <a:t>нтисептики. Обробка ран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6115064" cy="3500462"/>
          </a:xfrm>
        </p:spPr>
        <p:txBody>
          <a:bodyPr>
            <a:normAutofit fontScale="92500" lnSpcReduction="20000"/>
          </a:bodyPr>
          <a:lstStyle/>
          <a:p>
            <a:r>
              <a:rPr lang="uk-UA" b="1" dirty="0" err="1" smtClean="0">
                <a:solidFill>
                  <a:schemeClr val="bg1"/>
                </a:solidFill>
              </a:rPr>
              <a:t>Перекись</a:t>
            </a:r>
            <a:r>
              <a:rPr lang="uk-UA" b="1" dirty="0" smtClean="0">
                <a:solidFill>
                  <a:schemeClr val="bg1"/>
                </a:solidFill>
              </a:rPr>
              <a:t> водню. </a:t>
            </a:r>
            <a:r>
              <a:rPr lang="uk-UA" dirty="0" smtClean="0">
                <a:solidFill>
                  <a:schemeClr val="bg1"/>
                </a:solidFill>
              </a:rPr>
              <a:t>Для промивання ран. Не має антисептичної дії</a:t>
            </a:r>
          </a:p>
          <a:p>
            <a:r>
              <a:rPr lang="uk-UA" b="1" dirty="0" err="1" smtClean="0">
                <a:solidFill>
                  <a:schemeClr val="bg1"/>
                </a:solidFill>
              </a:rPr>
              <a:t>Хлоргекседин</a:t>
            </a:r>
            <a:r>
              <a:rPr lang="uk-UA" b="1" dirty="0" smtClean="0">
                <a:solidFill>
                  <a:schemeClr val="bg1"/>
                </a:solidFill>
              </a:rPr>
              <a:t> чи </a:t>
            </a:r>
            <a:r>
              <a:rPr lang="uk-UA" b="1" dirty="0" err="1" smtClean="0">
                <a:solidFill>
                  <a:schemeClr val="bg1"/>
                </a:solidFill>
              </a:rPr>
              <a:t>Мірамістин</a:t>
            </a:r>
            <a:r>
              <a:rPr lang="uk-UA" b="1" dirty="0" smtClean="0">
                <a:solidFill>
                  <a:schemeClr val="bg1"/>
                </a:solidFill>
              </a:rPr>
              <a:t> </a:t>
            </a:r>
            <a:r>
              <a:rPr lang="uk-UA" dirty="0" smtClean="0">
                <a:solidFill>
                  <a:schemeClr val="bg1"/>
                </a:solidFill>
              </a:rPr>
              <a:t>Антисептик, безбарвний і не обпікає тканини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Йод</a:t>
            </a:r>
            <a:r>
              <a:rPr lang="uk-UA" dirty="0" smtClean="0">
                <a:solidFill>
                  <a:schemeClr val="bg1"/>
                </a:solidFill>
              </a:rPr>
              <a:t>. Для обробки країв рани. Випускається у формі маркера.</a:t>
            </a:r>
          </a:p>
          <a:p>
            <a:endParaRPr lang="ru-RU" dirty="0"/>
          </a:p>
        </p:txBody>
      </p:sp>
      <p:pic>
        <p:nvPicPr>
          <p:cNvPr id="10242" name="Picture 2" descr="C:\Users\User\Desktop\пвд\рюкзак\аптечка\images (2).jf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48438" y="1000108"/>
            <a:ext cx="2214578" cy="2214578"/>
          </a:xfrm>
          <a:prstGeom prst="rect">
            <a:avLst/>
          </a:prstGeom>
          <a:noFill/>
        </p:spPr>
      </p:pic>
      <p:pic>
        <p:nvPicPr>
          <p:cNvPr id="10243" name="Picture 3" descr="C:\Users\User\Desktop\пвд\рюкзак\аптечка\iod_i_zelenka-768x5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4857760"/>
            <a:ext cx="3000360" cy="200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232680"/>
          </a:xfrm>
        </p:spPr>
        <p:txBody>
          <a:bodyPr>
            <a:normAutofit fontScale="90000"/>
          </a:bodyPr>
          <a:lstStyle/>
          <a:p>
            <a:r>
              <a:rPr lang="uk-UA" sz="2700" dirty="0" smtClean="0"/>
              <a:t>Варто прислухатися до сучасних порад і не використовувати йод і зеленку для обробки ран</a:t>
            </a:r>
            <a:endParaRPr lang="ru-RU" sz="2700" dirty="0"/>
          </a:p>
        </p:txBody>
      </p:sp>
      <p:pic>
        <p:nvPicPr>
          <p:cNvPr id="25602" name="Picture 2" descr="C:\Users\User\Desktop\пвд\рюкзак\аптечка\c42779b85e188a4c112e9b0f21abf3b3.jpg"/>
          <p:cNvPicPr>
            <a:picLocks noChangeAspect="1" noChangeArrowheads="1"/>
          </p:cNvPicPr>
          <p:nvPr/>
        </p:nvPicPr>
        <p:blipFill>
          <a:blip r:embed="rId2"/>
          <a:srcRect l="1979" t="12135" r="1926" b="8203"/>
          <a:stretch>
            <a:fillRect/>
          </a:stretch>
        </p:blipFill>
        <p:spPr bwMode="auto">
          <a:xfrm>
            <a:off x="1142976" y="1179630"/>
            <a:ext cx="6715172" cy="5566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3" name="Picture 9" descr="C:\Users\User\Desktop\пвд\рюкзак\аптечка\add.ua-chauvin-ankerpharm-(germanija)-pantenol-sprej-130-g-12.jpg"/>
          <p:cNvPicPr>
            <a:picLocks noChangeAspect="1" noChangeArrowheads="1"/>
          </p:cNvPicPr>
          <p:nvPr/>
        </p:nvPicPr>
        <p:blipFill>
          <a:blip r:embed="rId3"/>
          <a:srcRect l="15433" t="166" r="15566" b="2333"/>
          <a:stretch>
            <a:fillRect/>
          </a:stretch>
        </p:blipFill>
        <p:spPr bwMode="auto">
          <a:xfrm>
            <a:off x="5072066" y="1071546"/>
            <a:ext cx="1769464" cy="2500330"/>
          </a:xfrm>
          <a:prstGeom prst="rect">
            <a:avLst/>
          </a:prstGeom>
          <a:noFill/>
        </p:spPr>
      </p:pic>
      <p:pic>
        <p:nvPicPr>
          <p:cNvPr id="26629" name="Picture 5" descr="C:\Users\User\Desktop\пвд\рюкзак\аптечка\dekspantenol-e_5ab8e415ade50.jpg"/>
          <p:cNvPicPr>
            <a:picLocks noChangeAspect="1" noChangeArrowheads="1"/>
          </p:cNvPicPr>
          <p:nvPr/>
        </p:nvPicPr>
        <p:blipFill>
          <a:blip r:embed="rId4"/>
          <a:srcRect l="16927" t="12228" r="16666" b="20516"/>
          <a:stretch>
            <a:fillRect/>
          </a:stretch>
        </p:blipFill>
        <p:spPr bwMode="auto">
          <a:xfrm>
            <a:off x="6572264" y="3500438"/>
            <a:ext cx="2357454" cy="152541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401080" cy="804052"/>
          </a:xfrm>
        </p:spPr>
        <p:txBody>
          <a:bodyPr>
            <a:normAutofit fontScale="90000"/>
          </a:bodyPr>
          <a:lstStyle/>
          <a:p>
            <a:r>
              <a:rPr lang="uk-UA" dirty="0" err="1" smtClean="0"/>
              <a:t>Ранозаживляючі</a:t>
            </a:r>
            <a:r>
              <a:rPr lang="uk-UA" dirty="0" smtClean="0"/>
              <a:t> креми та мазі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28670"/>
            <a:ext cx="5286412" cy="3000396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П</a:t>
            </a:r>
            <a:r>
              <a:rPr lang="uk-UA" dirty="0" smtClean="0">
                <a:solidFill>
                  <a:srgbClr val="FFFF00"/>
                </a:solidFill>
              </a:rPr>
              <a:t>роти сонячних та термічних опіків </a:t>
            </a:r>
            <a:r>
              <a:rPr lang="uk-UA" dirty="0" smtClean="0">
                <a:solidFill>
                  <a:schemeClr val="bg1"/>
                </a:solidFill>
              </a:rPr>
              <a:t>– </a:t>
            </a:r>
            <a:r>
              <a:rPr lang="uk-UA" dirty="0" err="1" smtClean="0">
                <a:solidFill>
                  <a:schemeClr val="bg1"/>
                </a:solidFill>
              </a:rPr>
              <a:t>Пантенол</a:t>
            </a:r>
            <a:endParaRPr lang="uk-UA" dirty="0" smtClean="0">
              <a:solidFill>
                <a:schemeClr val="bg1"/>
              </a:solidFill>
            </a:endParaRPr>
          </a:p>
          <a:p>
            <a:r>
              <a:rPr lang="uk-UA" dirty="0" smtClean="0">
                <a:solidFill>
                  <a:srgbClr val="FFFF00"/>
                </a:solidFill>
              </a:rPr>
              <a:t>Для обробки подряпин, </a:t>
            </a:r>
            <a:r>
              <a:rPr lang="uk-UA" dirty="0" err="1" smtClean="0">
                <a:solidFill>
                  <a:srgbClr val="FFFF00"/>
                </a:solidFill>
              </a:rPr>
              <a:t>потертостей</a:t>
            </a:r>
            <a:r>
              <a:rPr lang="uk-UA" dirty="0" smtClean="0">
                <a:solidFill>
                  <a:srgbClr val="FFFF00"/>
                </a:solidFill>
              </a:rPr>
              <a:t>, укусів комах </a:t>
            </a:r>
            <a:r>
              <a:rPr lang="uk-UA" dirty="0" smtClean="0">
                <a:solidFill>
                  <a:schemeClr val="bg1"/>
                </a:solidFill>
              </a:rPr>
              <a:t>– </a:t>
            </a:r>
            <a:r>
              <a:rPr lang="uk-UA" dirty="0" err="1" smtClean="0">
                <a:solidFill>
                  <a:schemeClr val="bg1"/>
                </a:solidFill>
              </a:rPr>
              <a:t>П</a:t>
            </a:r>
            <a:r>
              <a:rPr lang="uk-UA" dirty="0" err="1" smtClean="0">
                <a:solidFill>
                  <a:schemeClr val="bg1"/>
                </a:solidFill>
              </a:rPr>
              <a:t>антестин</a:t>
            </a:r>
            <a:r>
              <a:rPr lang="uk-UA" dirty="0" smtClean="0">
                <a:solidFill>
                  <a:schemeClr val="bg1"/>
                </a:solidFill>
              </a:rPr>
              <a:t>,</a:t>
            </a:r>
            <a:r>
              <a:rPr lang="uk-UA" dirty="0" err="1" smtClean="0">
                <a:solidFill>
                  <a:schemeClr val="bg1"/>
                </a:solidFill>
              </a:rPr>
              <a:t>Бепантен</a:t>
            </a:r>
            <a:r>
              <a:rPr lang="uk-UA" dirty="0" smtClean="0">
                <a:solidFill>
                  <a:schemeClr val="bg1"/>
                </a:solidFill>
              </a:rPr>
              <a:t>, </a:t>
            </a:r>
            <a:r>
              <a:rPr lang="uk-UA" dirty="0" err="1" smtClean="0">
                <a:solidFill>
                  <a:schemeClr val="bg1"/>
                </a:solidFill>
              </a:rPr>
              <a:t>Боро</a:t>
            </a:r>
            <a:r>
              <a:rPr lang="uk-UA" dirty="0" smtClean="0">
                <a:solidFill>
                  <a:schemeClr val="bg1"/>
                </a:solidFill>
              </a:rPr>
              <a:t> Плюс, </a:t>
            </a:r>
            <a:r>
              <a:rPr lang="uk-UA" dirty="0" err="1" smtClean="0">
                <a:solidFill>
                  <a:schemeClr val="bg1"/>
                </a:solidFill>
              </a:rPr>
              <a:t>Спасатель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smtClean="0">
                <a:solidFill>
                  <a:schemeClr val="bg1"/>
                </a:solidFill>
              </a:rPr>
              <a:t>та ін.</a:t>
            </a:r>
          </a:p>
          <a:p>
            <a:r>
              <a:rPr lang="uk-UA" dirty="0" smtClean="0">
                <a:solidFill>
                  <a:srgbClr val="FFFF00"/>
                </a:solidFill>
              </a:rPr>
              <a:t>Проти </a:t>
            </a:r>
            <a:r>
              <a:rPr lang="uk-UA" dirty="0" err="1" smtClean="0">
                <a:solidFill>
                  <a:srgbClr val="FFFF00"/>
                </a:solidFill>
              </a:rPr>
              <a:t>набрячків</a:t>
            </a:r>
            <a:r>
              <a:rPr lang="uk-UA" dirty="0" smtClean="0">
                <a:solidFill>
                  <a:srgbClr val="FFFF00"/>
                </a:solidFill>
              </a:rPr>
              <a:t> та синяків </a:t>
            </a:r>
            <a:r>
              <a:rPr lang="uk-UA" dirty="0" smtClean="0">
                <a:solidFill>
                  <a:schemeClr val="bg1"/>
                </a:solidFill>
              </a:rPr>
              <a:t>– </a:t>
            </a:r>
            <a:r>
              <a:rPr lang="uk-UA" dirty="0" err="1" smtClean="0">
                <a:solidFill>
                  <a:schemeClr val="bg1"/>
                </a:solidFill>
              </a:rPr>
              <a:t>Гепарінова</a:t>
            </a:r>
            <a:r>
              <a:rPr lang="uk-UA" dirty="0" smtClean="0">
                <a:solidFill>
                  <a:schemeClr val="bg1"/>
                </a:solidFill>
              </a:rPr>
              <a:t> мазь, </a:t>
            </a:r>
            <a:r>
              <a:rPr lang="uk-UA" dirty="0" err="1" smtClean="0">
                <a:solidFill>
                  <a:schemeClr val="bg1"/>
                </a:solidFill>
              </a:rPr>
              <a:t>Траумель</a:t>
            </a:r>
            <a:r>
              <a:rPr lang="uk-UA" dirty="0" smtClean="0">
                <a:solidFill>
                  <a:schemeClr val="bg1"/>
                </a:solidFill>
              </a:rPr>
              <a:t>, </a:t>
            </a:r>
            <a:r>
              <a:rPr lang="uk-UA" dirty="0" err="1" smtClean="0">
                <a:solidFill>
                  <a:schemeClr val="bg1"/>
                </a:solidFill>
              </a:rPr>
              <a:t>Долгіт</a:t>
            </a:r>
            <a:r>
              <a:rPr lang="uk-UA" dirty="0" smtClean="0">
                <a:solidFill>
                  <a:schemeClr val="bg1"/>
                </a:solidFill>
              </a:rPr>
              <a:t>, </a:t>
            </a:r>
            <a:r>
              <a:rPr lang="uk-UA" dirty="0" err="1" smtClean="0">
                <a:solidFill>
                  <a:schemeClr val="bg1"/>
                </a:solidFill>
              </a:rPr>
              <a:t>Арнігель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6626" name="Picture 2" descr="C:\Users\User\Desktop\пвд\рюкзак\аптечка\9a5bdeb1b4392e14ab7e0eb98a68cddb.jpg"/>
          <p:cNvPicPr>
            <a:picLocks noChangeAspect="1" noChangeArrowheads="1"/>
          </p:cNvPicPr>
          <p:nvPr/>
        </p:nvPicPr>
        <p:blipFill>
          <a:blip r:embed="rId5">
            <a:lum bright="-10000" contrast="10000"/>
          </a:blip>
          <a:srcRect/>
          <a:stretch>
            <a:fillRect/>
          </a:stretch>
        </p:blipFill>
        <p:spPr bwMode="auto">
          <a:xfrm>
            <a:off x="5286380" y="4929198"/>
            <a:ext cx="3429024" cy="1714512"/>
          </a:xfrm>
          <a:prstGeom prst="rect">
            <a:avLst/>
          </a:prstGeom>
          <a:noFill/>
        </p:spPr>
      </p:pic>
      <p:pic>
        <p:nvPicPr>
          <p:cNvPr id="26628" name="Picture 4" descr="C:\Users\User\Desktop\пвд\рюкзак\аптечка\107794506_large_009.jf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4929198"/>
            <a:ext cx="2166921" cy="1625191"/>
          </a:xfrm>
          <a:prstGeom prst="rect">
            <a:avLst/>
          </a:prstGeom>
          <a:noFill/>
        </p:spPr>
      </p:pic>
      <p:pic>
        <p:nvPicPr>
          <p:cNvPr id="26630" name="Picture 6" descr="C:\Users\User\Desktop\пвд\рюкзак\аптечка\spasatel_250.jpg"/>
          <p:cNvPicPr>
            <a:picLocks noChangeAspect="1" noChangeArrowheads="1"/>
          </p:cNvPicPr>
          <p:nvPr/>
        </p:nvPicPr>
        <p:blipFill>
          <a:blip r:embed="rId7"/>
          <a:srcRect l="9533" t="23349" r="3466" b="17180"/>
          <a:stretch>
            <a:fillRect/>
          </a:stretch>
        </p:blipFill>
        <p:spPr bwMode="auto">
          <a:xfrm>
            <a:off x="1500166" y="3857628"/>
            <a:ext cx="2071702" cy="1285884"/>
          </a:xfrm>
          <a:prstGeom prst="rect">
            <a:avLst/>
          </a:prstGeom>
          <a:noFill/>
        </p:spPr>
      </p:pic>
      <p:pic>
        <p:nvPicPr>
          <p:cNvPr id="26631" name="Picture 7" descr="C:\Users\User\Desktop\пвд\рюкзак\аптечка\unnamed (23).jpg"/>
          <p:cNvPicPr>
            <a:picLocks noChangeAspect="1" noChangeArrowheads="1"/>
          </p:cNvPicPr>
          <p:nvPr/>
        </p:nvPicPr>
        <p:blipFill>
          <a:blip r:embed="rId8"/>
          <a:srcRect l="10938" t="14743" r="9960" b="16469"/>
          <a:stretch>
            <a:fillRect/>
          </a:stretch>
        </p:blipFill>
        <p:spPr bwMode="auto">
          <a:xfrm>
            <a:off x="7072298" y="928670"/>
            <a:ext cx="2071702" cy="1189310"/>
          </a:xfrm>
          <a:prstGeom prst="rect">
            <a:avLst/>
          </a:prstGeom>
          <a:noFill/>
        </p:spPr>
      </p:pic>
      <p:pic>
        <p:nvPicPr>
          <p:cNvPr id="26632" name="Picture 8" descr="C:\Users\User\Desktop\пвд\рюкзак\аптечка\deshevoe-lechenie.jpg"/>
          <p:cNvPicPr>
            <a:picLocks noChangeAspect="1" noChangeArrowheads="1"/>
          </p:cNvPicPr>
          <p:nvPr/>
        </p:nvPicPr>
        <p:blipFill>
          <a:blip r:embed="rId9"/>
          <a:srcRect l="6087" t="9098" r="5647" b="7844"/>
          <a:stretch>
            <a:fillRect/>
          </a:stretch>
        </p:blipFill>
        <p:spPr bwMode="auto">
          <a:xfrm>
            <a:off x="6929422" y="2143116"/>
            <a:ext cx="2214578" cy="1221836"/>
          </a:xfrm>
          <a:prstGeom prst="rect">
            <a:avLst/>
          </a:prstGeom>
          <a:noFill/>
        </p:spPr>
      </p:pic>
      <p:pic>
        <p:nvPicPr>
          <p:cNvPr id="26634" name="Picture 10" descr="C:\Users\User\Desktop\пвд\рюкзак\аптечка\4588-9510752-4.jpg"/>
          <p:cNvPicPr>
            <a:picLocks noChangeAspect="1" noChangeArrowheads="1"/>
          </p:cNvPicPr>
          <p:nvPr/>
        </p:nvPicPr>
        <p:blipFill>
          <a:blip r:embed="rId10"/>
          <a:srcRect l="14666" t="4333" r="15690" b="1380"/>
          <a:stretch>
            <a:fillRect/>
          </a:stretch>
        </p:blipFill>
        <p:spPr bwMode="auto">
          <a:xfrm>
            <a:off x="3643306" y="3643314"/>
            <a:ext cx="2357454" cy="1595815"/>
          </a:xfrm>
          <a:prstGeom prst="rect">
            <a:avLst/>
          </a:prstGeom>
          <a:noFill/>
        </p:spPr>
      </p:pic>
      <p:pic>
        <p:nvPicPr>
          <p:cNvPr id="26635" name="Picture 11" descr="C:\Users\User\Desktop\пвд\рюкзак\аптечка\4588-5195680-dolgit_20.jpg"/>
          <p:cNvPicPr>
            <a:picLocks noChangeAspect="1" noChangeArrowheads="1"/>
          </p:cNvPicPr>
          <p:nvPr/>
        </p:nvPicPr>
        <p:blipFill>
          <a:blip r:embed="rId11"/>
          <a:srcRect l="11190" t="11810" r="12738" b="8904"/>
          <a:stretch>
            <a:fillRect/>
          </a:stretch>
        </p:blipFill>
        <p:spPr bwMode="auto">
          <a:xfrm>
            <a:off x="2643174" y="5286388"/>
            <a:ext cx="2571768" cy="13402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пвд\рюкзак\аптечка\garachkapanizhalnyya-preparaty.jpg"/>
          <p:cNvPicPr>
            <a:picLocks noChangeAspect="1" noChangeArrowheads="1"/>
          </p:cNvPicPr>
          <p:nvPr/>
        </p:nvPicPr>
        <p:blipFill>
          <a:blip r:embed="rId2"/>
          <a:srcRect l="6696" t="1563"/>
          <a:stretch>
            <a:fillRect/>
          </a:stretch>
        </p:blipFill>
        <p:spPr bwMode="auto">
          <a:xfrm>
            <a:off x="285720" y="4214818"/>
            <a:ext cx="2982708" cy="2247734"/>
          </a:xfrm>
          <a:prstGeom prst="rect">
            <a:avLst/>
          </a:prstGeom>
          <a:noFill/>
        </p:spPr>
      </p:pic>
      <p:pic>
        <p:nvPicPr>
          <p:cNvPr id="6149" name="Picture 5" descr="C:\Users\User\Desktop\пвд\рюкзак\аптечка\sredstva-dlya-gorl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785794"/>
            <a:ext cx="4562919" cy="2395532"/>
          </a:xfrm>
          <a:prstGeom prst="rect">
            <a:avLst/>
          </a:prstGeom>
          <a:noFill/>
        </p:spPr>
      </p:pic>
      <p:pic>
        <p:nvPicPr>
          <p:cNvPr id="6147" name="Picture 3" descr="C:\Users\User\Desktop\пвд\рюкзак\аптечка\ирина-купченко.jpg"/>
          <p:cNvPicPr>
            <a:picLocks noChangeAspect="1" noChangeArrowheads="1"/>
          </p:cNvPicPr>
          <p:nvPr/>
        </p:nvPicPr>
        <p:blipFill>
          <a:blip r:embed="rId4"/>
          <a:srcRect l="9855" t="4831" r="217"/>
          <a:stretch>
            <a:fillRect/>
          </a:stretch>
        </p:blipFill>
        <p:spPr bwMode="auto">
          <a:xfrm>
            <a:off x="3571868" y="3714752"/>
            <a:ext cx="5294397" cy="285749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6215074" cy="4786322"/>
          </a:xfrm>
        </p:spPr>
        <p:txBody>
          <a:bodyPr>
            <a:normAutofit fontScale="32500" lnSpcReduction="20000"/>
          </a:bodyPr>
          <a:lstStyle/>
          <a:p>
            <a:r>
              <a:rPr lang="ru-RU" sz="7000" b="1" dirty="0" err="1" smtClean="0">
                <a:solidFill>
                  <a:srgbClr val="FFC000"/>
                </a:solidFill>
              </a:rPr>
              <a:t>Жарознижуючі</a:t>
            </a:r>
            <a:r>
              <a:rPr lang="ru-RU" sz="7000" b="1" dirty="0" smtClean="0">
                <a:solidFill>
                  <a:srgbClr val="FFC000"/>
                </a:solidFill>
              </a:rPr>
              <a:t> , </a:t>
            </a:r>
            <a:r>
              <a:rPr lang="ru-RU" sz="7000" b="1" dirty="0" err="1" smtClean="0">
                <a:solidFill>
                  <a:srgbClr val="FFC000"/>
                </a:solidFill>
              </a:rPr>
              <a:t>протипростудні</a:t>
            </a:r>
            <a:endParaRPr lang="ru-RU" sz="7000" b="1" dirty="0" smtClean="0">
              <a:solidFill>
                <a:srgbClr val="FFC000"/>
              </a:solidFill>
            </a:endParaRPr>
          </a:p>
          <a:p>
            <a:endParaRPr lang="ru-RU" dirty="0" smtClean="0"/>
          </a:p>
          <a:p>
            <a:r>
              <a:rPr lang="ru-RU" sz="55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Парацетамол</a:t>
            </a:r>
          </a:p>
          <a:p>
            <a:r>
              <a:rPr lang="ru-RU" sz="55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Фармацетрон</a:t>
            </a:r>
            <a:r>
              <a:rPr lang="ru-RU" sz="55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55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Фервекс</a:t>
            </a:r>
            <a:r>
              <a:rPr lang="ru-RU" sz="55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55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Колдрекс</a:t>
            </a:r>
            <a:r>
              <a:rPr lang="ru-RU" sz="55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55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чи</a:t>
            </a:r>
            <a:r>
              <a:rPr lang="ru-RU" sz="55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аналоги </a:t>
            </a:r>
            <a:r>
              <a:rPr lang="ru-RU" sz="55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розчинних</a:t>
            </a:r>
            <a:r>
              <a:rPr lang="ru-RU" sz="55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55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гарячих</a:t>
            </a:r>
            <a:r>
              <a:rPr lang="ru-RU" sz="55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55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напоїв</a:t>
            </a:r>
            <a:endParaRPr lang="ru-RU" sz="55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ru-RU" sz="55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Жарознижуюючі</a:t>
            </a:r>
            <a:r>
              <a:rPr lang="ru-RU" sz="55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55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сиропи</a:t>
            </a:r>
            <a:r>
              <a:rPr lang="ru-RU" sz="55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, </a:t>
            </a:r>
            <a:r>
              <a:rPr lang="ru-RU" sz="55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якщо</a:t>
            </a:r>
            <a:r>
              <a:rPr lang="ru-RU" sz="55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55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є</a:t>
            </a:r>
            <a:r>
              <a:rPr lang="ru-RU" sz="55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55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діти</a:t>
            </a:r>
            <a:r>
              <a:rPr lang="ru-RU" sz="55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– </a:t>
            </a:r>
            <a:r>
              <a:rPr lang="ru-RU" sz="55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Ібуфен</a:t>
            </a:r>
            <a:r>
              <a:rPr lang="ru-RU" sz="55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55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Нурофен</a:t>
            </a:r>
            <a:r>
              <a:rPr lang="ru-RU" sz="55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Панадол</a:t>
            </a:r>
            <a:endParaRPr lang="ru-RU" sz="55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ru-RU" sz="55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Норфлоксацин</a:t>
            </a:r>
            <a:r>
              <a:rPr lang="ru-RU" sz="55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55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</a:t>
            </a:r>
            <a:r>
              <a:rPr lang="ru-RU" sz="55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вухо</a:t>
            </a:r>
            <a:r>
              <a:rPr lang="ru-RU" sz="55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/око</a:t>
            </a:r>
            <a:r>
              <a:rPr lang="ru-RU" sz="55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</a:p>
          <a:p>
            <a:r>
              <a:rPr lang="ru-RU" sz="5500" u="sng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Льодяники</a:t>
            </a:r>
            <a:r>
              <a:rPr lang="ru-RU" sz="5500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5500" u="sng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і</a:t>
            </a:r>
            <a:r>
              <a:rPr lang="ru-RU" sz="5500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5500" u="sng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спреї</a:t>
            </a:r>
            <a:r>
              <a:rPr lang="ru-RU" sz="5500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для горла </a:t>
            </a:r>
            <a:r>
              <a:rPr lang="ru-RU" sz="5500" u="sng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і</a:t>
            </a:r>
            <a:r>
              <a:rPr lang="ru-RU" sz="5500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5500" u="sng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проти</a:t>
            </a:r>
            <a:r>
              <a:rPr lang="ru-RU" sz="5500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кашлю </a:t>
            </a:r>
            <a:r>
              <a:rPr lang="ru-RU" sz="55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– </a:t>
            </a:r>
            <a:r>
              <a:rPr lang="ru-RU" sz="55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Стрепсилс</a:t>
            </a:r>
            <a:r>
              <a:rPr lang="ru-RU" sz="55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Доктор Мом, Мукалтин</a:t>
            </a:r>
          </a:p>
          <a:p>
            <a:r>
              <a:rPr lang="uk-UA" sz="55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Засоби від  нежиті </a:t>
            </a:r>
            <a:endParaRPr lang="ru-RU" sz="55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ru-RU" sz="55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ru-RU" sz="55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Антибіотики</a:t>
            </a:r>
            <a:r>
              <a:rPr lang="ru-RU" sz="55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– </a:t>
            </a:r>
            <a:r>
              <a:rPr lang="ru-RU" sz="55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їх</a:t>
            </a:r>
            <a:r>
              <a:rPr lang="ru-RU" sz="55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55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застосування</a:t>
            </a:r>
            <a:r>
              <a:rPr lang="ru-RU" sz="55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у </a:t>
            </a:r>
            <a:r>
              <a:rPr lang="ru-RU" sz="55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крайньому</a:t>
            </a:r>
            <a:r>
              <a:rPr lang="ru-RU" sz="55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55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випадку</a:t>
            </a:r>
            <a:r>
              <a:rPr lang="ru-RU" sz="55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!</a:t>
            </a:r>
            <a:endParaRPr lang="ru-RU" sz="55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ru-RU" sz="55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Широкого </a:t>
            </a:r>
            <a:r>
              <a:rPr lang="ru-RU" sz="55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спектру </a:t>
            </a:r>
            <a:r>
              <a:rPr lang="ru-RU" sz="55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дії</a:t>
            </a:r>
            <a:r>
              <a:rPr lang="ru-RU" sz="55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- </a:t>
            </a:r>
            <a:r>
              <a:rPr lang="ru-RU" sz="55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Оспамокс</a:t>
            </a:r>
            <a:r>
              <a:rPr lang="ru-RU" sz="55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55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чи</a:t>
            </a:r>
            <a:r>
              <a:rPr lang="ru-RU" sz="55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55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аналоги</a:t>
            </a:r>
          </a:p>
          <a:p>
            <a:endParaRPr lang="ru-RU" sz="55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3290</TotalTime>
  <Words>927</Words>
  <Application>Microsoft Office PowerPoint</Application>
  <PresentationFormat>Экран (4:3)</PresentationFormat>
  <Paragraphs>180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Яркая</vt:lpstr>
      <vt:lpstr>Аптечка у поході</vt:lpstr>
      <vt:lpstr>Що треба врахувати</vt:lpstr>
      <vt:lpstr>Склад аптечки туриста</vt:lpstr>
      <vt:lpstr>Знеболюючі ліки</vt:lpstr>
      <vt:lpstr>Перев’язочний матеріал</vt:lpstr>
      <vt:lpstr>Антисептики. Обробка ран</vt:lpstr>
      <vt:lpstr>Варто прислухатися до сучасних порад і не використовувати йод і зеленку для обробки ран</vt:lpstr>
      <vt:lpstr>Ранозаживляючі креми та мазі</vt:lpstr>
      <vt:lpstr>Слайд 9</vt:lpstr>
      <vt:lpstr>                   Кишково-шлункові ліки                    </vt:lpstr>
      <vt:lpstr>Серцево-судинні ліки</vt:lpstr>
      <vt:lpstr>Антигістамінні ліки</vt:lpstr>
      <vt:lpstr>Що буде не зайвим</vt:lpstr>
      <vt:lpstr>Варіант комплектації аптечки</vt:lpstr>
      <vt:lpstr>Дорогі ліки можна замінити українськими  аналогами </vt:lpstr>
      <vt:lpstr>Слайд 16</vt:lpstr>
      <vt:lpstr>Індивідуальна аптечка</vt:lpstr>
      <vt:lpstr>Важливо! </vt:lpstr>
      <vt:lpstr>Рекомендовані статті для комплектації аптечки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162</cp:revision>
  <dcterms:created xsi:type="dcterms:W3CDTF">2020-04-24T16:33:24Z</dcterms:created>
  <dcterms:modified xsi:type="dcterms:W3CDTF">2020-04-26T23:24:04Z</dcterms:modified>
</cp:coreProperties>
</file>