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81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P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7T08:53:40.625" idx="1">
    <p:pos x="43" y="1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37D0-5F6C-475E-9A18-6FCC05EB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98E2-74CD-4A98-86A6-8A700673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B3D5-4B26-4221-BFB1-06F5B7EDE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BC64-B89B-4611-ADEA-414503676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45F2-EF68-4107-9590-DF2C13D17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7CE9-B569-41EF-9CE2-5E0CD3682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12BA-05E5-4BEF-8F5D-30C6AAAD2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3949-549C-4555-A0F4-2702BCD7C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3931-1D97-4B74-8544-7492872B7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DD11-C9A8-45C1-B0EB-D4AD8308D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10CF-1A4E-46E4-AA33-3B6ED69E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8150-BEA7-4768-B280-107129408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CE8E-A79D-4159-AE2C-547FBFAC2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9F61-C667-4E47-A583-1E857E5E2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62A1-065D-49F0-A3E3-81B30F279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9A5EAB1-E429-4542-A904-27A9BC993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2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5" r:id="rId12"/>
    <p:sldLayoutId id="2147484028" r:id="rId13"/>
    <p:sldLayoutId id="2147484030" r:id="rId14"/>
    <p:sldLayoutId id="2147484022" r:id="rId15"/>
  </p:sldLayoutIdLst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85800"/>
            <a:ext cx="70104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6000" b="1" i="1" dirty="0">
                <a:solidFill>
                  <a:srgbClr val="FF0000"/>
                </a:solidFill>
                <a:latin typeface="Monotype Corsiva" pitchFamily="66" charset="0"/>
              </a:rPr>
              <a:t>Декоративно</a:t>
            </a:r>
            <a:r>
              <a:rPr lang="en-US" sz="6000" b="1" i="1" dirty="0">
                <a:solidFill>
                  <a:srgbClr val="FF0000"/>
                </a:solidFill>
                <a:latin typeface="Monotype Corsiva" pitchFamily="66" charset="0"/>
              </a:rPr>
              <a:t> -</a:t>
            </a:r>
            <a:r>
              <a:rPr lang="uk-UA" sz="6000" b="1" i="1" dirty="0">
                <a:solidFill>
                  <a:srgbClr val="FF0000"/>
                </a:solidFill>
                <a:latin typeface="Monotype Corsiva" pitchFamily="66" charset="0"/>
              </a:rPr>
              <a:t>ужиткове </a:t>
            </a:r>
            <a:endParaRPr lang="en-US" sz="60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6000" b="1" i="1" dirty="0">
                <a:solidFill>
                  <a:srgbClr val="FF0000"/>
                </a:solidFill>
                <a:latin typeface="Monotype Corsiva" pitchFamily="66" charset="0"/>
              </a:rPr>
              <a:t>мистецтво  Українського     </a:t>
            </a:r>
            <a:r>
              <a:rPr lang="en-US" sz="6000" b="1" i="1" dirty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uk-UA" sz="6000" b="1" i="1" dirty="0">
                <a:solidFill>
                  <a:srgbClr val="FF0000"/>
                </a:solidFill>
                <a:latin typeface="Monotype Corsiva" pitchFamily="66" charset="0"/>
              </a:rPr>
              <a:t>народу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Витинанка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8229600" cy="1447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Витинанка – художнє оформлення стін хати візерунком, вирізаним з кольорового паперу або тканини. Найпопулярнішим зображенням був «вазон».</a:t>
            </a:r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970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1398" t="1743" r="3587" b="44312"/>
          <a:stretch>
            <a:fillRect/>
          </a:stretch>
        </p:blipFill>
        <p:spPr>
          <a:xfrm>
            <a:off x="1447800" y="2209800"/>
            <a:ext cx="3138488" cy="4648200"/>
          </a:xfrm>
          <a:noFill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 l="3387" t="580" r="40437" b="44522"/>
          <a:stretch>
            <a:fillRect/>
          </a:stretch>
        </p:blipFill>
        <p:spPr bwMode="auto">
          <a:xfrm>
            <a:off x="5181600" y="2133600"/>
            <a:ext cx="33797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Ткацтво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685800"/>
            <a:ext cx="8229600" cy="1981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Ткацтво – сукупність виробничих процесів виготовлення тканини на ткацькому верстаті шляхом переплетення ниток. Нитки використовують із льону, конопель, вовни. З тканини виготовляють серветки, одяг, килими, рушники та ін.</a:t>
            </a:r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17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110" t="9521"/>
          <a:stretch>
            <a:fillRect/>
          </a:stretch>
        </p:blipFill>
        <p:spPr>
          <a:xfrm>
            <a:off x="1600200" y="2613025"/>
            <a:ext cx="6019800" cy="4244975"/>
          </a:xfr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Вишивка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1524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Вишивка – прикрашання одягу та побутових предметів із тканини, на яких вишивається певний орнамент. Техніки вишивки різноманітні – хрестиком, гладдю, ажурна, мережна. Розділяють білу та багатокольорову вишивку</a:t>
            </a:r>
            <a:r>
              <a:rPr lang="uk-UA" sz="2400" dirty="0" smtClean="0"/>
              <a:t>.</a:t>
            </a:r>
            <a:endParaRPr lang="ru-RU" sz="2400" dirty="0" smtClean="0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/>
          <a:srcRect l="1323" t="4221" r="49380" b="23407"/>
          <a:stretch>
            <a:fillRect/>
          </a:stretch>
        </p:blipFill>
        <p:spPr bwMode="auto">
          <a:xfrm>
            <a:off x="838200" y="20574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smtClean="0">
                <a:solidFill>
                  <a:srgbClr val="FF3300"/>
                </a:solidFill>
              </a:rPr>
              <a:t>Вишивка</a:t>
            </a:r>
            <a:endParaRPr lang="ru-RU" i="1" smtClean="0">
              <a:solidFill>
                <a:srgbClr val="FF3300"/>
              </a:solidFill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 r="5354"/>
          <a:stretch>
            <a:fillRect/>
          </a:stretch>
        </p:blipFill>
        <p:spPr bwMode="auto">
          <a:xfrm>
            <a:off x="0" y="685800"/>
            <a:ext cx="236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 l="4617" r="3189"/>
          <a:stretch>
            <a:fillRect/>
          </a:stretch>
        </p:blipFill>
        <p:spPr bwMode="auto">
          <a:xfrm>
            <a:off x="6781800" y="893763"/>
            <a:ext cx="236220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/>
          <a:srcRect t="50453" r="67218" b="15160"/>
          <a:stretch>
            <a:fillRect/>
          </a:stretch>
        </p:blipFill>
        <p:spPr bwMode="auto">
          <a:xfrm>
            <a:off x="2667000" y="2133600"/>
            <a:ext cx="38862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Писанкарство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8991600" cy="1371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Писанкарство – прикрашання візерунками та орнаментом яєць. Орнамент може бути геометричним, рослинним чи тваринним. Найпоширенішою технікою розпису є воскова, хоча часто застосовують </a:t>
            </a:r>
            <a:r>
              <a:rPr lang="uk-UA" sz="2400" dirty="0" err="1" smtClean="0">
                <a:solidFill>
                  <a:schemeClr val="tx2">
                    <a:lumMod val="10000"/>
                  </a:schemeClr>
                </a:solidFill>
              </a:rPr>
              <a:t>дряпанку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 і </a:t>
            </a:r>
            <a:r>
              <a:rPr lang="uk-UA" sz="2400" dirty="0" err="1" smtClean="0">
                <a:solidFill>
                  <a:schemeClr val="tx2">
                    <a:lumMod val="10000"/>
                  </a:schemeClr>
                </a:solidFill>
              </a:rPr>
              <a:t>шкрябанку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/>
          <a:srcRect l="66051" t="2638" r="4253" b="75487"/>
          <a:stretch>
            <a:fillRect/>
          </a:stretch>
        </p:blipFill>
        <p:spPr bwMode="auto">
          <a:xfrm>
            <a:off x="609600" y="4706938"/>
            <a:ext cx="32766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 t="2834" r="67039" b="69633"/>
          <a:stretch>
            <a:fillRect/>
          </a:stretch>
        </p:blipFill>
        <p:spPr bwMode="auto">
          <a:xfrm>
            <a:off x="5334000" y="4610100"/>
            <a:ext cx="3429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/>
          <a:srcRect t="34770" r="67039" b="36655"/>
          <a:stretch>
            <a:fillRect/>
          </a:stretch>
        </p:blipFill>
        <p:spPr bwMode="auto">
          <a:xfrm>
            <a:off x="609600" y="2133600"/>
            <a:ext cx="3276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"/>
          <a:srcRect l="66051" t="30763" b="42674"/>
          <a:stretch>
            <a:fillRect/>
          </a:stretch>
        </p:blipFill>
        <p:spPr bwMode="auto">
          <a:xfrm>
            <a:off x="5334000" y="2133600"/>
            <a:ext cx="33972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Інші види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Ковальство – найдавніше мистецтво в Україні. Ковалі, як чарівники, перетворюють метал на ті чи інші речі. Це мережані візерунки на решітках храмів, загорожах парканів і садів, віконних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гратах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. Усі ці вироби створені на основі вмінь, які століттями передавалися, як правило, в одному роду.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Гравюра (з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фр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. «вирізати») – відбиток з основи, на якій попередньо вирізають або прошкрябують зображення. Залежно від матеріалу гравюра поділяється: ксилографія – на дереві, офорт – металі, – ліногравюра – лінолеумі.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Флористика – техніка створення композиції з природних матеріалів.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610600" cy="5943600"/>
          </a:xfrm>
          <a:noFill/>
        </p:spPr>
      </p:pic>
    </p:spTree>
  </p:cSld>
  <p:clrMapOvr>
    <a:masterClrMapping/>
  </p:clrMapOvr>
  <p:transition spd="med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+mn-lt"/>
              </a:rPr>
              <a:t>Дякую за увагу </a:t>
            </a:r>
            <a:endParaRPr lang="uk-UA" sz="9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990600"/>
            <a:ext cx="4041775" cy="75088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 noChangeAspect="1"/>
          </p:cNvGrpSpPr>
          <p:nvPr/>
        </p:nvGrpSpPr>
        <p:grpSpPr bwMode="auto">
          <a:xfrm>
            <a:off x="304800" y="304800"/>
            <a:ext cx="8534400" cy="6172200"/>
            <a:chOff x="2305" y="1524"/>
            <a:chExt cx="7202" cy="4975"/>
          </a:xfrm>
        </p:grpSpPr>
        <p:sp>
          <p:nvSpPr>
            <p:cNvPr id="11267" name="AutoShape 7"/>
            <p:cNvSpPr>
              <a:spLocks noChangeAspect="1" noChangeArrowheads="1"/>
            </p:cNvSpPr>
            <p:nvPr/>
          </p:nvSpPr>
          <p:spPr bwMode="auto">
            <a:xfrm>
              <a:off x="2305" y="1524"/>
              <a:ext cx="7202" cy="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Rectangle 8"/>
            <p:cNvSpPr>
              <a:spLocks noChangeArrowheads="1"/>
            </p:cNvSpPr>
            <p:nvPr/>
          </p:nvSpPr>
          <p:spPr bwMode="auto">
            <a:xfrm>
              <a:off x="5027" y="3095"/>
              <a:ext cx="2107" cy="17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uk-UA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Декоративно-ужиткове мистецтво – створення і оздоблення художніх виробів, що мають практичне призначення у побуті</a:t>
              </a:r>
              <a:endPara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69" name="Rectangle 9"/>
            <p:cNvSpPr>
              <a:spLocks noChangeArrowheads="1"/>
            </p:cNvSpPr>
            <p:nvPr/>
          </p:nvSpPr>
          <p:spPr bwMode="auto">
            <a:xfrm>
              <a:off x="7749" y="2702"/>
              <a:ext cx="1758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</a:rPr>
                <a:t>Витинанка</a:t>
              </a:r>
              <a:endPara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0" name="Rectangle 10"/>
            <p:cNvSpPr>
              <a:spLocks noChangeArrowheads="1"/>
            </p:cNvSpPr>
            <p:nvPr/>
          </p:nvSpPr>
          <p:spPr bwMode="auto">
            <a:xfrm>
              <a:off x="2305" y="4797"/>
              <a:ext cx="1758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Гончарство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2305" y="2702"/>
              <a:ext cx="1758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Писанкарство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2" name="Rectangle 12"/>
            <p:cNvSpPr>
              <a:spLocks noChangeArrowheads="1"/>
            </p:cNvSpPr>
            <p:nvPr/>
          </p:nvSpPr>
          <p:spPr bwMode="auto">
            <a:xfrm>
              <a:off x="7749" y="4404"/>
              <a:ext cx="1756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Флористика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3" name="Rectangle 13"/>
            <p:cNvSpPr>
              <a:spLocks noChangeArrowheads="1"/>
            </p:cNvSpPr>
            <p:nvPr/>
          </p:nvSpPr>
          <p:spPr bwMode="auto">
            <a:xfrm>
              <a:off x="7749" y="3881"/>
              <a:ext cx="1756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Батик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4" name="Rectangle 14"/>
            <p:cNvSpPr>
              <a:spLocks noChangeArrowheads="1"/>
            </p:cNvSpPr>
            <p:nvPr/>
          </p:nvSpPr>
          <p:spPr bwMode="auto">
            <a:xfrm>
              <a:off x="7749" y="3226"/>
              <a:ext cx="1756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Гравіювання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5" name="Rectangle 15"/>
            <p:cNvSpPr>
              <a:spLocks noChangeArrowheads="1"/>
            </p:cNvSpPr>
            <p:nvPr/>
          </p:nvSpPr>
          <p:spPr bwMode="auto">
            <a:xfrm>
              <a:off x="2305" y="3358"/>
              <a:ext cx="1758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Лозоплетіння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6" name="Rectangle 16"/>
            <p:cNvSpPr>
              <a:spLocks noChangeArrowheads="1"/>
            </p:cNvSpPr>
            <p:nvPr/>
          </p:nvSpPr>
          <p:spPr bwMode="auto">
            <a:xfrm>
              <a:off x="2305" y="4011"/>
              <a:ext cx="1758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b="1" dirty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</a:rPr>
                <a:t>Т</a:t>
              </a: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кацтво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7" name="Rectangle 17"/>
            <p:cNvSpPr>
              <a:spLocks noChangeArrowheads="1"/>
            </p:cNvSpPr>
            <p:nvPr/>
          </p:nvSpPr>
          <p:spPr bwMode="auto">
            <a:xfrm>
              <a:off x="2920" y="5844"/>
              <a:ext cx="1758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Кераміка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8" name="Rectangle 18"/>
            <p:cNvSpPr>
              <a:spLocks noChangeArrowheads="1"/>
            </p:cNvSpPr>
            <p:nvPr/>
          </p:nvSpPr>
          <p:spPr bwMode="auto">
            <a:xfrm>
              <a:off x="5033" y="1821"/>
              <a:ext cx="1756" cy="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Кування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79" name="Rectangle 19"/>
            <p:cNvSpPr>
              <a:spLocks noChangeArrowheads="1"/>
            </p:cNvSpPr>
            <p:nvPr/>
          </p:nvSpPr>
          <p:spPr bwMode="auto">
            <a:xfrm>
              <a:off x="5116" y="5844"/>
              <a:ext cx="1759" cy="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Декоративний розпис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80" name="Rectangle 20"/>
            <p:cNvSpPr>
              <a:spLocks noChangeArrowheads="1"/>
            </p:cNvSpPr>
            <p:nvPr/>
          </p:nvSpPr>
          <p:spPr bwMode="auto">
            <a:xfrm>
              <a:off x="7222" y="5844"/>
              <a:ext cx="1759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Художнє литво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81" name="Rectangle 21"/>
            <p:cNvSpPr>
              <a:spLocks noChangeArrowheads="1"/>
            </p:cNvSpPr>
            <p:nvPr/>
          </p:nvSpPr>
          <p:spPr bwMode="auto">
            <a:xfrm>
              <a:off x="7222" y="1786"/>
              <a:ext cx="1846" cy="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Художнє різьблення</a:t>
              </a:r>
              <a:endPara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82" name="Rectangle 22"/>
            <p:cNvSpPr>
              <a:spLocks noChangeArrowheads="1"/>
            </p:cNvSpPr>
            <p:nvPr/>
          </p:nvSpPr>
          <p:spPr bwMode="auto">
            <a:xfrm>
              <a:off x="2935" y="1821"/>
              <a:ext cx="1755" cy="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Вишивка</a:t>
              </a:r>
              <a:endPara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83" name="Rectangle 23"/>
            <p:cNvSpPr>
              <a:spLocks noChangeArrowheads="1"/>
            </p:cNvSpPr>
            <p:nvPr/>
          </p:nvSpPr>
          <p:spPr bwMode="auto">
            <a:xfrm>
              <a:off x="7749" y="5059"/>
              <a:ext cx="1756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</a:rPr>
                <a:t>Карбування</a:t>
              </a:r>
              <a:endPara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11284" name="Line 24"/>
            <p:cNvSpPr>
              <a:spLocks noChangeShapeType="1"/>
            </p:cNvSpPr>
            <p:nvPr/>
          </p:nvSpPr>
          <p:spPr bwMode="auto">
            <a:xfrm flipH="1" flipV="1">
              <a:off x="4061" y="2964"/>
              <a:ext cx="966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25"/>
            <p:cNvSpPr>
              <a:spLocks noChangeShapeType="1"/>
            </p:cNvSpPr>
            <p:nvPr/>
          </p:nvSpPr>
          <p:spPr bwMode="auto">
            <a:xfrm flipH="1">
              <a:off x="4061" y="3619"/>
              <a:ext cx="9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26"/>
            <p:cNvSpPr>
              <a:spLocks noChangeShapeType="1"/>
            </p:cNvSpPr>
            <p:nvPr/>
          </p:nvSpPr>
          <p:spPr bwMode="auto">
            <a:xfrm flipH="1">
              <a:off x="4061" y="3881"/>
              <a:ext cx="966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27"/>
            <p:cNvSpPr>
              <a:spLocks noChangeShapeType="1"/>
            </p:cNvSpPr>
            <p:nvPr/>
          </p:nvSpPr>
          <p:spPr bwMode="auto">
            <a:xfrm flipV="1">
              <a:off x="7135" y="2964"/>
              <a:ext cx="614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28"/>
            <p:cNvSpPr>
              <a:spLocks noChangeShapeType="1"/>
            </p:cNvSpPr>
            <p:nvPr/>
          </p:nvSpPr>
          <p:spPr bwMode="auto">
            <a:xfrm flipV="1">
              <a:off x="7135" y="3357"/>
              <a:ext cx="614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29"/>
            <p:cNvSpPr>
              <a:spLocks noChangeShapeType="1"/>
            </p:cNvSpPr>
            <p:nvPr/>
          </p:nvSpPr>
          <p:spPr bwMode="auto">
            <a:xfrm>
              <a:off x="7135" y="4142"/>
              <a:ext cx="6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30"/>
            <p:cNvSpPr>
              <a:spLocks noChangeShapeType="1"/>
            </p:cNvSpPr>
            <p:nvPr/>
          </p:nvSpPr>
          <p:spPr bwMode="auto">
            <a:xfrm>
              <a:off x="7135" y="4404"/>
              <a:ext cx="614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Line 31"/>
            <p:cNvSpPr>
              <a:spLocks noChangeShapeType="1"/>
            </p:cNvSpPr>
            <p:nvPr/>
          </p:nvSpPr>
          <p:spPr bwMode="auto">
            <a:xfrm flipH="1">
              <a:off x="4061" y="4404"/>
              <a:ext cx="966" cy="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2" name="Line 32"/>
            <p:cNvSpPr>
              <a:spLocks noChangeShapeType="1"/>
            </p:cNvSpPr>
            <p:nvPr/>
          </p:nvSpPr>
          <p:spPr bwMode="auto">
            <a:xfrm flipH="1">
              <a:off x="3798" y="4797"/>
              <a:ext cx="1756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33"/>
            <p:cNvSpPr>
              <a:spLocks noChangeShapeType="1"/>
            </p:cNvSpPr>
            <p:nvPr/>
          </p:nvSpPr>
          <p:spPr bwMode="auto">
            <a:xfrm>
              <a:off x="5993" y="4797"/>
              <a:ext cx="0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34"/>
            <p:cNvSpPr>
              <a:spLocks noChangeShapeType="1"/>
            </p:cNvSpPr>
            <p:nvPr/>
          </p:nvSpPr>
          <p:spPr bwMode="auto">
            <a:xfrm>
              <a:off x="6783" y="4797"/>
              <a:ext cx="966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Line 35"/>
            <p:cNvSpPr>
              <a:spLocks noChangeShapeType="1"/>
            </p:cNvSpPr>
            <p:nvPr/>
          </p:nvSpPr>
          <p:spPr bwMode="auto">
            <a:xfrm>
              <a:off x="6432" y="4797"/>
              <a:ext cx="1317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36"/>
            <p:cNvSpPr>
              <a:spLocks noChangeShapeType="1"/>
            </p:cNvSpPr>
            <p:nvPr/>
          </p:nvSpPr>
          <p:spPr bwMode="auto">
            <a:xfrm flipH="1" flipV="1">
              <a:off x="3798" y="2179"/>
              <a:ext cx="1668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37"/>
            <p:cNvSpPr>
              <a:spLocks noChangeShapeType="1"/>
            </p:cNvSpPr>
            <p:nvPr/>
          </p:nvSpPr>
          <p:spPr bwMode="auto">
            <a:xfrm flipV="1">
              <a:off x="5993" y="2179"/>
              <a:ext cx="0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38"/>
            <p:cNvSpPr>
              <a:spLocks noChangeShapeType="1"/>
            </p:cNvSpPr>
            <p:nvPr/>
          </p:nvSpPr>
          <p:spPr bwMode="auto">
            <a:xfrm flipV="1">
              <a:off x="6608" y="2179"/>
              <a:ext cx="1493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Гончарство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</a:rPr>
              <a:t>Гончарство – виготовлення з опаленої глини різноманітних виробів, зокрема посуду, кахлів, іграшок. Глина є дуже м’яким та еластичним матеріалом під час роботи і достатньо міцним після випалювання. Це мистецтво нараховує близько 8 тис. років.</a:t>
            </a: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5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5343" r="44263" b="11539"/>
          <a:stretch>
            <a:fillRect/>
          </a:stretch>
        </p:blipFill>
        <p:spPr>
          <a:xfrm>
            <a:off x="4572000" y="762000"/>
            <a:ext cx="4217988" cy="5715000"/>
          </a:xfr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dirty="0" smtClean="0">
                <a:solidFill>
                  <a:schemeClr val="accent1">
                    <a:lumMod val="50000"/>
                  </a:schemeClr>
                </a:solidFill>
              </a:rPr>
              <a:t>Художнє литво</a:t>
            </a:r>
            <a:endParaRPr lang="ru-RU" sz="4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229600" cy="12954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Художнє литво – виготовлення різноманітних виробів із скла. Майстрів цієї справи називали </a:t>
            </a:r>
            <a:r>
              <a:rPr lang="uk-UA" dirty="0" err="1" smtClean="0">
                <a:solidFill>
                  <a:schemeClr val="tx2">
                    <a:lumMod val="10000"/>
                  </a:schemeClr>
                </a:solidFill>
              </a:rPr>
              <a:t>“гутниками”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2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9567" t="3273" r="11746" b="2463"/>
          <a:stretch>
            <a:fillRect/>
          </a:stretch>
        </p:blipFill>
        <p:spPr>
          <a:xfrm>
            <a:off x="304800" y="2017713"/>
            <a:ext cx="4953000" cy="4327525"/>
          </a:xfrm>
          <a:noFill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 l="3348"/>
          <a:stretch>
            <a:fillRect/>
          </a:stretch>
        </p:blipFill>
        <p:spPr bwMode="auto">
          <a:xfrm>
            <a:off x="5562600" y="2057400"/>
            <a:ext cx="33131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774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Художнє різьблення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29600" cy="1981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dirty="0" smtClean="0">
                <a:solidFill>
                  <a:schemeClr val="tx2">
                    <a:lumMod val="10000"/>
                  </a:schemeClr>
                </a:solidFill>
              </a:rPr>
              <a:t>Художнє різьблення – прикрашання дерев’яних побутових речей шляхом різьблення чи випилювання на них певних узорів, надання їм певних форм (напр. ручка ложки у формі голови звіра). «Канавки», які утворюються на предметах могли заповнюватися фарбою.</a:t>
            </a: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/>
          <a:srcRect t="21504"/>
          <a:stretch>
            <a:fillRect/>
          </a:stretch>
        </p:blipFill>
        <p:spPr bwMode="auto">
          <a:xfrm>
            <a:off x="228600" y="2971800"/>
            <a:ext cx="3994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/>
          <a:srcRect l="3491" t="4411" r="2011" b="6882"/>
          <a:stretch>
            <a:fillRect/>
          </a:stretch>
        </p:blipFill>
        <p:spPr bwMode="auto">
          <a:xfrm>
            <a:off x="4343400" y="2667000"/>
            <a:ext cx="46482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dirty="0" smtClean="0">
                <a:solidFill>
                  <a:schemeClr val="accent1">
                    <a:lumMod val="50000"/>
                  </a:schemeClr>
                </a:solidFill>
              </a:rPr>
              <a:t>Лозоплетіння</a:t>
            </a:r>
            <a:endParaRPr lang="ru-RU" sz="4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8229600" cy="9144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Лозоплетіння – виготовлення з лози кошиків, стільців та інших меблів і предметів побуту.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-136"/>
          <a:stretch>
            <a:fillRect/>
          </a:stretch>
        </p:blipFill>
        <p:spPr>
          <a:xfrm>
            <a:off x="533400" y="1676400"/>
            <a:ext cx="3886200" cy="2586038"/>
          </a:xfr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 r="69435" b="40700"/>
          <a:stretch>
            <a:fillRect/>
          </a:stretch>
        </p:blipFill>
        <p:spPr bwMode="auto">
          <a:xfrm>
            <a:off x="4876800" y="2590800"/>
            <a:ext cx="40322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19600"/>
            <a:ext cx="3810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Декоративний розпис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Декоративний розпис – давній український розпис дерев’яних побутових предметів: скринь, мисок, ложок, мисників, саней, упряжі, іграшок. Декоративний розпис бере початок із розпису стін дерев’яних церков в часи Київської Русі.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Частиною декоративного розпису є розпис стін мазанки, печі, візерунки на вікнах.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smtClean="0">
                <a:solidFill>
                  <a:srgbClr val="FF3300"/>
                </a:solidFill>
              </a:rPr>
              <a:t>Декоративний розпис</a:t>
            </a:r>
            <a:endParaRPr lang="ru-RU" i="1" smtClean="0">
              <a:solidFill>
                <a:srgbClr val="FF3300"/>
              </a:solidFill>
            </a:endParaRP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/>
          <a:srcRect t="7442" r="51791" b="32726"/>
          <a:stretch>
            <a:fillRect/>
          </a:stretch>
        </p:blipFill>
        <p:spPr bwMode="auto">
          <a:xfrm>
            <a:off x="990600" y="750888"/>
            <a:ext cx="73914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smtClean="0">
                <a:solidFill>
                  <a:srgbClr val="FF3300"/>
                </a:solidFill>
              </a:rPr>
              <a:t>Декоративний розпис</a:t>
            </a:r>
            <a:endParaRPr lang="ru-RU" sz="4000" i="1" smtClean="0">
              <a:solidFill>
                <a:srgbClr val="FF3300"/>
              </a:solidFill>
            </a:endParaRP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308" t="8582" r="749" b="38382"/>
          <a:stretch>
            <a:fillRect/>
          </a:stretch>
        </p:blipFill>
        <p:spPr>
          <a:xfrm>
            <a:off x="228600" y="838200"/>
            <a:ext cx="8763000" cy="5700713"/>
          </a:xfr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572</TotalTime>
  <Words>448</Words>
  <Application>Microsoft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Слайд 1</vt:lpstr>
      <vt:lpstr>Слайд 2</vt:lpstr>
      <vt:lpstr>Гончарство</vt:lpstr>
      <vt:lpstr>Художнє литво</vt:lpstr>
      <vt:lpstr>Художнє різьблення</vt:lpstr>
      <vt:lpstr>Лозоплетіння</vt:lpstr>
      <vt:lpstr>Декоративний розпис</vt:lpstr>
      <vt:lpstr>Декоративний розпис</vt:lpstr>
      <vt:lpstr>Декоративний розпис</vt:lpstr>
      <vt:lpstr>Витинанка</vt:lpstr>
      <vt:lpstr>Ткацтво</vt:lpstr>
      <vt:lpstr>Вишивка</vt:lpstr>
      <vt:lpstr>Вишивка</vt:lpstr>
      <vt:lpstr>Писанкарство</vt:lpstr>
      <vt:lpstr>Інші види</vt:lpstr>
      <vt:lpstr>Слайд 16</vt:lpstr>
      <vt:lpstr>Слайд 17</vt:lpstr>
      <vt:lpstr>Дякую за увагу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AMD</cp:lastModifiedBy>
  <cp:revision>37</cp:revision>
  <cp:lastPrinted>1601-01-01T00:00:00Z</cp:lastPrinted>
  <dcterms:created xsi:type="dcterms:W3CDTF">1601-01-01T00:00:00Z</dcterms:created>
  <dcterms:modified xsi:type="dcterms:W3CDTF">2020-04-17T15:58:24Z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