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9" r:id="rId9"/>
    <p:sldId id="262" r:id="rId10"/>
    <p:sldId id="263" r:id="rId11"/>
    <p:sldId id="272" r:id="rId12"/>
    <p:sldId id="273" r:id="rId13"/>
    <p:sldId id="274" r:id="rId14"/>
    <p:sldId id="275" r:id="rId15"/>
    <p:sldId id="264" r:id="rId16"/>
    <p:sldId id="265" r:id="rId17"/>
    <p:sldId id="266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1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4FC2C-B588-4CE5-A06D-3D570B060DA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54747-EF51-405E-93E2-21BEADDAA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82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4747-EF51-405E-93E2-21BEADDAAD8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54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79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19015"/>
            <a:ext cx="7772400" cy="1470025"/>
          </a:xfrm>
        </p:spPr>
        <p:txBody>
          <a:bodyPr/>
          <a:lstStyle/>
          <a:p>
            <a:pPr marL="342900" lvl="0" indent="449580">
              <a:spcBef>
                <a:spcPct val="20000"/>
              </a:spcBef>
              <a:spcAft>
                <a:spcPts val="0"/>
              </a:spcAft>
            </a:pPr>
            <a:r>
              <a:rPr lang="uk-UA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Кімнатні </a:t>
            </a:r>
            <a:r>
              <a:rPr lang="uk-UA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рослини. </a:t>
            </a:r>
            <a:r>
              <a:rPr lang="uk-UA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uk-UA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uk-UA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Як </a:t>
            </a:r>
            <a:r>
              <a:rPr lang="uk-UA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доглядати за кімнатними рослинами</a:t>
            </a:r>
            <a:r>
              <a:rPr lang="uk-UA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br>
              <a:rPr lang="uk-UA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3600" b="1" i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7056784" cy="1752600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Столяр О.В.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0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7028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СКАРГИ КВІТІВ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9" descr="698977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53199"/>
            <a:ext cx="1512168" cy="1345573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548" y="3645024"/>
            <a:ext cx="2269384" cy="2900556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27584" y="1898974"/>
            <a:ext cx="7344816" cy="1818058"/>
          </a:xfrm>
          <a:prstGeom prst="wedgeRoundRectCallout">
            <a:avLst>
              <a:gd name="adj1" fmla="val -8962"/>
              <a:gd name="adj2" fmla="val 100221"/>
              <a:gd name="adj3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Я – крокус. </a:t>
            </a:r>
            <a:r>
              <a:rPr lang="uk-UA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Стою на підвіконні постійно і сонце обпалює мої тендітні листочки.</a:t>
            </a:r>
            <a:endParaRPr lang="ru-RU" sz="28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6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7028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СКАРГИ КВІТІВ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9" descr="698977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53199"/>
            <a:ext cx="1512168" cy="1345573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9563"/>
            <a:ext cx="2808312" cy="210623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27584" y="1898974"/>
            <a:ext cx="7344816" cy="1818058"/>
          </a:xfrm>
          <a:prstGeom prst="wedgeRoundRectCallout">
            <a:avLst>
              <a:gd name="adj1" fmla="val -8962"/>
              <a:gd name="adj2" fmla="val 100221"/>
              <a:gd name="adj3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Я – </a:t>
            </a:r>
            <a:r>
              <a:rPr lang="ru-RU" sz="36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пародія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Стою на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балконі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взимку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мені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дуже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холодно.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6441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7028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СКАРГИ КВІТІВ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9" descr="698977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53199"/>
            <a:ext cx="1512168" cy="1345573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27584" y="1898974"/>
            <a:ext cx="7344816" cy="1818058"/>
          </a:xfrm>
          <a:prstGeom prst="wedgeRoundRectCallout">
            <a:avLst>
              <a:gd name="adj1" fmla="val -8962"/>
              <a:gd name="adj2" fmla="val 100221"/>
              <a:gd name="adj3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Я – </a:t>
            </a:r>
            <a:r>
              <a:rPr lang="ru-RU" sz="36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фіалка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 –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чистулька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чепурулька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а мене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постійно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тримають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пильній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кімнаті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3073755" cy="256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03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7028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СКАРГИ КВІТІВ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9" descr="698977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53199"/>
            <a:ext cx="1512168" cy="1345573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655" y="4149080"/>
            <a:ext cx="2751593" cy="2065979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27584" y="1898974"/>
            <a:ext cx="7344816" cy="1818058"/>
          </a:xfrm>
          <a:prstGeom prst="wedgeRoundRectCallout">
            <a:avLst>
              <a:gd name="adj1" fmla="val -8962"/>
              <a:gd name="adj2" fmla="val 100221"/>
              <a:gd name="adj3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Я – </a:t>
            </a:r>
            <a:r>
              <a:rPr lang="ru-RU" sz="36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алоє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Мені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дуже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тісно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моїм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кореням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вже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нікуди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рости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07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7028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СКАРГИ КВІТІВ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9" descr="698977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53199"/>
            <a:ext cx="1512168" cy="1345573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548" y="3933056"/>
            <a:ext cx="2930700" cy="2481325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27584" y="1898974"/>
            <a:ext cx="7344816" cy="1818058"/>
          </a:xfrm>
          <a:prstGeom prst="wedgeRoundRectCallout">
            <a:avLst>
              <a:gd name="adj1" fmla="val -8962"/>
              <a:gd name="adj2" fmla="val 100221"/>
              <a:gd name="adj3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Я – герань. 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Мене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ніхто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не поливав уже 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півроку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Я гину.</a:t>
            </a:r>
          </a:p>
        </p:txBody>
      </p:sp>
    </p:spTree>
    <p:extLst>
      <p:ext uri="{BB962C8B-B14F-4D97-AF65-F5344CB8AC3E}">
        <p14:creationId xmlns:p14="http://schemas.microsoft.com/office/powerpoint/2010/main" xmlns="" val="31611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472608"/>
          </a:xfrm>
          <a:solidFill>
            <a:schemeClr val="bg1">
              <a:alpha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-Ви</a:t>
            </a:r>
            <a:r>
              <a:rPr lang="uk-UA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можете сказати, чому ж на планеті </a:t>
            </a:r>
            <a:r>
              <a:rPr lang="uk-UA" b="1" i="1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Сумвар</a:t>
            </a:r>
            <a:r>
              <a:rPr lang="uk-UA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почали гинути кімнатні рослини</a:t>
            </a:r>
            <a:r>
              <a:rPr lang="uk-UA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uk-UA" b="1" i="1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Чи</a:t>
            </a:r>
            <a:r>
              <a:rPr lang="uk-UA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збіглись наші передбачення щодо причин загибелі рослин?</a:t>
            </a:r>
            <a:endParaRPr lang="ru-RU" sz="2400" b="1" i="1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-Які</a:t>
            </a:r>
            <a:r>
              <a:rPr lang="uk-UA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саме?</a:t>
            </a:r>
            <a:endParaRPr lang="ru-RU" sz="2400" b="1" i="1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-А що було новим?</a:t>
            </a:r>
            <a:endParaRPr lang="ru-RU" sz="2400" b="1" i="1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-Яку</a:t>
            </a:r>
            <a:r>
              <a:rPr lang="uk-UA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пораду ви могли б дати жителям планети</a:t>
            </a:r>
            <a:r>
              <a:rPr lang="uk-UA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6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0322" y="1334378"/>
            <a:ext cx="784011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ам</a:t>
            </a:r>
            <a:r>
              <a:rPr kumimoji="0" lang="uk-UA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’ятка</a:t>
            </a: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«Правила догляду за кімнатними рослинами»</a:t>
            </a:r>
            <a:endParaRPr kumimoji="0" lang="uk-UA" alt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0" algn="ctr" eaLnBrk="0" hangingPunct="0"/>
            <a:r>
              <a:rPr lang="ru-RU" alt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з’єднати</a:t>
            </a:r>
            <a:r>
              <a:rPr lang="ru-RU" alt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та </a:t>
            </a:r>
            <a:r>
              <a:rPr lang="ru-RU" alt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alt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176" y="5504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2942942"/>
            <a:ext cx="40324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 доглядай</a:t>
            </a:r>
          </a:p>
          <a:p>
            <a:pPr algn="r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Звільнюй</a:t>
            </a:r>
          </a:p>
          <a:p>
            <a:pPr algn="r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Поливай</a:t>
            </a:r>
          </a:p>
          <a:p>
            <a:pPr algn="r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Підживлюй та розпушуй</a:t>
            </a:r>
          </a:p>
          <a:p>
            <a:pPr algn="r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Пересаджуй</a:t>
            </a:r>
          </a:p>
          <a:p>
            <a:pPr algn="r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Очищуй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942942"/>
            <a:ext cx="43049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latin typeface="Sylfaen"/>
                <a:cs typeface="Times New Roman" panose="02020603050405020304" pitchFamily="18" charset="0"/>
              </a:rPr>
              <a:t>ґ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рунт.</a:t>
            </a:r>
          </a:p>
          <a:p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більші вазони.</a:t>
            </a:r>
          </a:p>
          <a:p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 від пилу.</a:t>
            </a:r>
          </a:p>
          <a:p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кімнатними рослинами.</a:t>
            </a:r>
          </a:p>
          <a:p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сухого листя.</a:t>
            </a:r>
          </a:p>
          <a:p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потреби.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95936" y="3212976"/>
            <a:ext cx="828008" cy="17241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95936" y="3784977"/>
            <a:ext cx="82800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32024" y="4365104"/>
            <a:ext cx="791920" cy="1582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067944" y="3284984"/>
            <a:ext cx="720000" cy="16521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995936" y="3784977"/>
            <a:ext cx="82800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995936" y="4327068"/>
            <a:ext cx="828008" cy="1690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15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Що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ви дізналися на сьогоднішньому уроці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Тепер я знаю… 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Тепер я буду… 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8613671"/>
              </p:ext>
            </p:extLst>
          </p:nvPr>
        </p:nvGraphicFramePr>
        <p:xfrm>
          <a:off x="1043608" y="1863428"/>
          <a:ext cx="6264696" cy="2829078"/>
        </p:xfrm>
        <a:graphic>
          <a:graphicData uri="http://schemas.openxmlformats.org/drawingml/2006/table">
            <a:tbl>
              <a:tblPr firstRow="1" firstCol="1" bandRow="1"/>
              <a:tblGrid>
                <a:gridCol w="2139991"/>
                <a:gridCol w="1798889"/>
                <a:gridCol w="2325816"/>
              </a:tblGrid>
              <a:tr h="8886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2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Знаємо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2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Хочемо дізнатися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2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Дізналися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3176" y="548680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5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77072"/>
            <a:ext cx="7627199" cy="1143000"/>
          </a:xfrm>
        </p:spPr>
        <p:txBody>
          <a:bodyPr>
            <a:noAutofit/>
          </a:bodyPr>
          <a:lstStyle/>
          <a:p>
            <a:r>
              <a:rPr lang="uk-UA" sz="1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Молодці!</a:t>
            </a:r>
            <a:endParaRPr lang="ru-RU" sz="1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4" descr="hulajznaczek001zh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176" y="1268760"/>
            <a:ext cx="52720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90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stSnd>
            <p:snd r:embed="rId4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лнце 7"/>
          <p:cNvSpPr/>
          <p:nvPr/>
        </p:nvSpPr>
        <p:spPr>
          <a:xfrm>
            <a:off x="2195736" y="2708920"/>
            <a:ext cx="4392488" cy="1944216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КІМНАТНІ</a:t>
            </a:r>
            <a:r>
              <a:rPr lang="uk-UA" sz="2000" b="1" dirty="0" smtClean="0"/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48680"/>
            <a:ext cx="835292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Асоціативний кущ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Кімнатні рослини»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83868" y="1929408"/>
            <a:ext cx="201622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99791" y="4941168"/>
            <a:ext cx="201622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12160" y="2480320"/>
            <a:ext cx="201622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40423" y="4510236"/>
            <a:ext cx="201622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42686" y="3452428"/>
            <a:ext cx="201622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29917" y="4483968"/>
            <a:ext cx="201622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211" y="3452428"/>
            <a:ext cx="201622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5576" y="2277988"/>
            <a:ext cx="201622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5896633"/>
              </p:ext>
            </p:extLst>
          </p:nvPr>
        </p:nvGraphicFramePr>
        <p:xfrm>
          <a:off x="1043608" y="1844824"/>
          <a:ext cx="6264696" cy="3243961"/>
        </p:xfrm>
        <a:graphic>
          <a:graphicData uri="http://schemas.openxmlformats.org/drawingml/2006/table">
            <a:tbl>
              <a:tblPr firstRow="1" firstCol="1" bandRow="1"/>
              <a:tblGrid>
                <a:gridCol w="2139991"/>
                <a:gridCol w="1798889"/>
                <a:gridCol w="2325816"/>
              </a:tblGrid>
              <a:tr h="248285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2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Знаємо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2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Хочемо дізнатися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2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Дізналися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3176" y="548680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МОЗКОВА АТАКА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139136" cy="4525963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1. Кімнатні рослини називають «дивовижними рослинами».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2. Кімнатні рослини – «прибульці».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3. Кімнатні рослини – це ті, які ростуть на клумбі.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4. Кімнатні рослини не мають лікувальних властивостей.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5. Кімнатні рослини приносять користь.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6. Усі кімнатні рослини потребують однакового догляду.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96336" y="1412776"/>
            <a:ext cx="1440160" cy="4525963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514350">
              <a:lnSpc>
                <a:spcPct val="115000"/>
              </a:lnSpc>
              <a:buFont typeface="+mj-lt"/>
              <a:buAutoNum type="arabicPeriod"/>
            </a:pPr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</a:t>
            </a:r>
            <a:endParaRPr lang="uk-UA" sz="3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57250" indent="-514350">
              <a:lnSpc>
                <a:spcPct val="115000"/>
              </a:lnSpc>
              <a:buFont typeface="+mj-lt"/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</a:t>
            </a:r>
          </a:p>
          <a:p>
            <a:pPr marL="857250" indent="-514350">
              <a:lnSpc>
                <a:spcPct val="115000"/>
              </a:lnSpc>
              <a:buFont typeface="+mj-lt"/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</a:p>
          <a:p>
            <a:pPr marL="857250" indent="-514350">
              <a:lnSpc>
                <a:spcPct val="115000"/>
              </a:lnSpc>
              <a:buFont typeface="+mj-lt"/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</a:p>
          <a:p>
            <a:pPr marL="857250" indent="-514350">
              <a:lnSpc>
                <a:spcPct val="115000"/>
              </a:lnSpc>
              <a:buFont typeface="+mj-lt"/>
              <a:buAutoNum type="arabicPeriod"/>
            </a:pPr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</a:t>
            </a:r>
            <a:endParaRPr lang="uk-UA" sz="3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57250" indent="-514350">
              <a:lnSpc>
                <a:spcPct val="115000"/>
              </a:lnSpc>
              <a:buFont typeface="+mj-lt"/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endParaRPr lang="uk-UA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176" y="332656"/>
            <a:ext cx="461689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З ПОЗНАЧКАМИ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7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super-princess-peach-rosalina-animation-5af19a2bbc6a01.2037393015257830837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5544616" cy="3696410"/>
          </a:xfrm>
        </p:spPr>
      </p:pic>
      <p:sp>
        <p:nvSpPr>
          <p:cNvPr id="5" name="TextBox 4"/>
          <p:cNvSpPr txBox="1"/>
          <p:nvPr/>
        </p:nvSpPr>
        <p:spPr>
          <a:xfrm>
            <a:off x="619944" y="701080"/>
            <a:ext cx="835292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«Дивовижні рослини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multiashki-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3051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6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701008"/>
          </a:xfrm>
          <a:solidFill>
            <a:schemeClr val="bg1">
              <a:alpha val="5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1. Прочитати інформацію про родину рослин: Батьківщину рослин даної родини в тексті виділити червоним маркером; зовнішні ознаки – жовтим маркером; умови необхідні рослинам – зеленим маркером</a:t>
            </a:r>
            <a:r>
              <a:rPr lang="uk-UA" b="1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b="1" dirty="0"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176" y="5504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ГРУПАХ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612776"/>
          </a:xfrm>
          <a:solidFill>
            <a:schemeClr val="bg1">
              <a:alpha val="5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uk-UA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Розшифрувати анаграми – 3 назви кімнатних рослин даної родини</a:t>
            </a:r>
            <a:r>
              <a:rPr lang="uk-UA" b="1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b="1" dirty="0"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176" y="5504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ГРУПАХ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4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989040"/>
          </a:xfrm>
          <a:solidFill>
            <a:schemeClr val="bg1">
              <a:alpha val="50000"/>
            </a:schemeClr>
          </a:solidFill>
          <a:ln>
            <a:solidFill>
              <a:srgbClr val="92D050"/>
            </a:solidFill>
          </a:ln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uk-UA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Коротко представити класові родину кімнатних рослин, відповівши на запитання:</a:t>
            </a:r>
            <a:endParaRPr lang="ru-RU" sz="2400" b="1" dirty="0"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Звідки прибули ці рослини?</a:t>
            </a:r>
            <a:endParaRPr lang="ru-RU" sz="2400" b="1" dirty="0"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Які кімнатні рослини належать до цієї родини?</a:t>
            </a:r>
            <a:endParaRPr lang="ru-RU" sz="2400" b="1" dirty="0"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За якими зовнішніми ознаками можна відрізнити цю родину від інших?</a:t>
            </a:r>
            <a:endParaRPr lang="ru-RU" sz="2400" b="1" dirty="0"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Які необхідні умови потрібно забезпечити кімнатним рослинам?</a:t>
            </a:r>
            <a:endParaRPr lang="ru-RU" sz="2400" b="1" dirty="0"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176" y="550421"/>
            <a:ext cx="46168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ГРУПАХ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8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1429" y="2154237"/>
            <a:ext cx="18049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0" y="548680"/>
            <a:ext cx="7236296" cy="5688632"/>
          </a:xfrm>
          <a:prstGeom prst="verticalScroll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Шановні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жителі</a:t>
            </a:r>
            <a:r>
              <a:rPr lang="ru-RU" sz="32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планети</a:t>
            </a:r>
            <a:r>
              <a:rPr lang="ru-RU" sz="32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Земля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!</a:t>
            </a:r>
            <a:endParaRPr lang="ru-RU" sz="3600" b="1" i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Просимо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вашої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допомоги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У наших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домівках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стоять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горщики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з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рослинами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 але ми не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знаємо</a:t>
            </a: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що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за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рослини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і як за ними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доглядати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Вони почали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гинути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… Нам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їх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шкода,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адже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вони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дуже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гарні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Допоможіть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нам, будь ласка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76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лоси птахі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голоси птахів</Template>
  <TotalTime>154</TotalTime>
  <Words>445</Words>
  <Application>Microsoft Office PowerPoint</Application>
  <PresentationFormat>Экран (4:3)</PresentationFormat>
  <Paragraphs>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голоси птахів</vt:lpstr>
      <vt:lpstr>Кімнатні рослини.  Як доглядати за кімнатними рослинами?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Молодці!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Zoja</dc:creator>
  <cp:lastModifiedBy>RePack by SPecialiST</cp:lastModifiedBy>
  <cp:revision>18</cp:revision>
  <dcterms:created xsi:type="dcterms:W3CDTF">2019-02-28T16:47:58Z</dcterms:created>
  <dcterms:modified xsi:type="dcterms:W3CDTF">2020-04-28T08:11:44Z</dcterms:modified>
</cp:coreProperties>
</file>