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69" r:id="rId3"/>
    <p:sldId id="270" r:id="rId4"/>
    <p:sldId id="272" r:id="rId5"/>
    <p:sldId id="273" r:id="rId6"/>
    <p:sldId id="297" r:id="rId7"/>
    <p:sldId id="274" r:id="rId8"/>
    <p:sldId id="275" r:id="rId9"/>
    <p:sldId id="276" r:id="rId10"/>
    <p:sldId id="277" r:id="rId11"/>
    <p:sldId id="284" r:id="rId12"/>
    <p:sldId id="278" r:id="rId13"/>
    <p:sldId id="283" r:id="rId14"/>
    <p:sldId id="279" r:id="rId15"/>
    <p:sldId id="285" r:id="rId16"/>
    <p:sldId id="280" r:id="rId17"/>
    <p:sldId id="281" r:id="rId18"/>
    <p:sldId id="29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94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HPIM4977.JPG"/>
          <p:cNvPicPr>
            <a:picLocks noChangeAspect="1" noChangeArrowheads="1"/>
          </p:cNvPicPr>
          <p:nvPr/>
        </p:nvPicPr>
        <p:blipFill>
          <a:blip r:embed="rId2"/>
          <a:srcRect l="14504" t="26718"/>
          <a:stretch>
            <a:fillRect/>
          </a:stretch>
        </p:blipFill>
        <p:spPr bwMode="auto">
          <a:xfrm>
            <a:off x="16992600" y="17754600"/>
            <a:ext cx="85344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1752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Вплив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фітонцидних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кімнатних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 в школ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22530" name="Picture 2" descr="Картинки по запросу дизайн с комнатными растениями"/>
          <p:cNvPicPr>
            <a:picLocks noChangeAspect="1" noChangeArrowheads="1"/>
          </p:cNvPicPr>
          <p:nvPr/>
        </p:nvPicPr>
        <p:blipFill>
          <a:blip r:embed="rId3"/>
          <a:srcRect b="15402"/>
          <a:stretch>
            <a:fillRect/>
          </a:stretch>
        </p:blipFill>
        <p:spPr bwMode="auto">
          <a:xfrm>
            <a:off x="304800" y="304800"/>
            <a:ext cx="8526946" cy="61722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1" name="TextBox 10"/>
          <p:cNvSpPr txBox="1"/>
          <p:nvPr/>
        </p:nvSpPr>
        <p:spPr>
          <a:xfrm>
            <a:off x="3857620" y="492919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uk-UA" dirty="0" smtClean="0">
                <a:solidFill>
                  <a:srgbClr val="FFFF00"/>
                </a:solidFill>
              </a:rPr>
              <a:t>Члени гуртка </a:t>
            </a:r>
            <a:r>
              <a:rPr lang="uk-UA" dirty="0" err="1" smtClean="0">
                <a:solidFill>
                  <a:srgbClr val="FFFF00"/>
                </a:solidFill>
              </a:rPr>
              <a:t>“Людина</a:t>
            </a:r>
            <a:r>
              <a:rPr lang="uk-UA" dirty="0" smtClean="0">
                <a:solidFill>
                  <a:srgbClr val="FFFF00"/>
                </a:solidFill>
              </a:rPr>
              <a:t> і </a:t>
            </a:r>
            <a:r>
              <a:rPr lang="uk-UA" dirty="0" err="1" smtClean="0">
                <a:solidFill>
                  <a:srgbClr val="FFFF00"/>
                </a:solidFill>
              </a:rPr>
              <a:t>довкілля”</a:t>
            </a:r>
            <a:endParaRPr lang="uk-UA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uk-UA" smtClean="0">
                <a:solidFill>
                  <a:srgbClr val="FFFF00"/>
                </a:solidFill>
              </a:rPr>
              <a:t>Керівник </a:t>
            </a:r>
            <a:r>
              <a:rPr lang="uk-UA" dirty="0" smtClean="0">
                <a:solidFill>
                  <a:srgbClr val="FFFF00"/>
                </a:solidFill>
              </a:rPr>
              <a:t>гуртків ПНВО :</a:t>
            </a:r>
            <a:r>
              <a:rPr lang="uk-UA" dirty="0" err="1" smtClean="0">
                <a:solidFill>
                  <a:srgbClr val="FFFF00"/>
                </a:solidFill>
              </a:rPr>
              <a:t>Гільфанова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Н.А.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3500438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dirty="0" err="1" smtClean="0">
                <a:solidFill>
                  <a:srgbClr val="FFFF00"/>
                </a:solidFill>
              </a:rPr>
              <a:t>Вплив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фітонцидних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властивостей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ru-RU" sz="4000" dirty="0" err="1" smtClean="0">
                <a:solidFill>
                  <a:srgbClr val="FFFF00"/>
                </a:solidFill>
              </a:rPr>
              <a:t>кімнатних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рослин</a:t>
            </a:r>
            <a:r>
              <a:rPr lang="ru-RU" sz="4000" dirty="0" smtClean="0">
                <a:solidFill>
                  <a:srgbClr val="FFFF00"/>
                </a:solidFill>
              </a:rPr>
              <a:t> на </a:t>
            </a:r>
            <a:r>
              <a:rPr lang="ru-RU" sz="4000" dirty="0" err="1" smtClean="0">
                <a:solidFill>
                  <a:srgbClr val="FFFF00"/>
                </a:solidFill>
              </a:rPr>
              <a:t>повітря</a:t>
            </a:r>
            <a:r>
              <a:rPr lang="ru-RU" sz="4000" dirty="0" smtClean="0">
                <a:solidFill>
                  <a:srgbClr val="FFFF00"/>
                </a:solidFill>
              </a:rPr>
              <a:t> . 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214291"/>
            <a:ext cx="5486400" cy="268131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Аспарагус </a:t>
            </a:r>
            <a:r>
              <a:rPr lang="ru-RU" b="1" dirty="0" err="1" smtClean="0"/>
              <a:t>зменшує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   </a:t>
            </a:r>
            <a:r>
              <a:rPr lang="ru-RU" b="1" dirty="0" err="1" smtClean="0"/>
              <a:t>шкідливих</a:t>
            </a:r>
            <a:r>
              <a:rPr lang="ru-RU" b="1" dirty="0" smtClean="0"/>
              <a:t> </a:t>
            </a:r>
            <a:r>
              <a:rPr lang="ru-RU" b="1" dirty="0" err="1" smtClean="0"/>
              <a:t>мікроорганізмів</a:t>
            </a:r>
            <a:r>
              <a:rPr lang="ru-RU" b="1" dirty="0" smtClean="0"/>
              <a:t> в два рази.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Картинки по запросу кымнатны рослин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55758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429000"/>
            <a:ext cx="4557714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Красулла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толстянка</a:t>
            </a:r>
            <a:r>
              <a:rPr lang="ru-RU" sz="3200" b="1" dirty="0" smtClean="0"/>
              <a:t>) - </a:t>
            </a:r>
            <a:r>
              <a:rPr lang="ru-RU" sz="3200" b="1" dirty="0" err="1" smtClean="0"/>
              <a:t>майже</a:t>
            </a:r>
            <a:r>
              <a:rPr lang="ru-RU" sz="3200" b="1" dirty="0" smtClean="0"/>
              <a:t> в три рази </a:t>
            </a:r>
            <a:r>
              <a:rPr lang="ru-RU" sz="3200" b="1" dirty="0" err="1" smtClean="0"/>
              <a:t>зменшує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кількість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шкідливих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мікроорганізмів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57496"/>
            <a:ext cx="4154170" cy="366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685800"/>
            <a:ext cx="878687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Особливим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протимікробним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ефектом</a:t>
            </a:r>
            <a:r>
              <a:rPr lang="ru-RU" sz="3200" dirty="0" smtClean="0"/>
              <a:t> </a:t>
            </a:r>
            <a:r>
              <a:rPr lang="ru-RU" sz="3200" dirty="0" err="1" smtClean="0"/>
              <a:t>володіють</a:t>
            </a:r>
            <a:r>
              <a:rPr lang="ru-RU" sz="3200" dirty="0" smtClean="0"/>
              <a:t> 1-фікус, 2-білопятниста </a:t>
            </a:r>
            <a:r>
              <a:rPr lang="ru-RU" sz="3200" dirty="0" err="1" smtClean="0"/>
              <a:t>бегонія</a:t>
            </a:r>
            <a:r>
              <a:rPr lang="ru-RU" sz="3200" dirty="0" smtClean="0"/>
              <a:t>, 3- </a:t>
            </a:r>
            <a:r>
              <a:rPr lang="ru-RU" sz="3200" dirty="0" err="1" smtClean="0"/>
              <a:t>аглаонема</a:t>
            </a:r>
            <a:r>
              <a:rPr lang="ru-RU" sz="3200" dirty="0" smtClean="0"/>
              <a:t> скромна</a:t>
            </a: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2"/>
          <a:srcRect l="9677" r="9677" b="16039"/>
          <a:stretch>
            <a:fillRect/>
          </a:stretch>
        </p:blipFill>
        <p:spPr bwMode="auto">
          <a:xfrm>
            <a:off x="228600" y="22098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0"/>
            <a:ext cx="24777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elo.guru/wp-content/uploads/2016/01/Begoniya_3_Makulata_Pyatnistaya_foto_www.domflowers.ucoz_.ru_400x351-2-400x35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2898140" cy="37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6096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1                                                         2                                                          3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Добрими</a:t>
            </a:r>
            <a:r>
              <a:rPr lang="ru-RU" dirty="0" smtClean="0"/>
              <a:t> </a:t>
            </a:r>
            <a:r>
              <a:rPr lang="ru-RU" dirty="0" err="1" smtClean="0"/>
              <a:t>фітонцидними</a:t>
            </a:r>
            <a:r>
              <a:rPr lang="ru-RU" dirty="0" smtClean="0"/>
              <a:t>  </a:t>
            </a:r>
            <a:r>
              <a:rPr lang="ru-RU" dirty="0" err="1" smtClean="0"/>
              <a:t>квітами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: 1- монстера, 2-молочай, 3-циперус</a:t>
            </a:r>
            <a:endParaRPr lang="ru-RU" dirty="0"/>
          </a:p>
        </p:txBody>
      </p:sp>
      <p:pic>
        <p:nvPicPr>
          <p:cNvPr id="4" name="Рисунок 3" descr="Картинки по запросу кымнатны рослин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ымнатны рослини фото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048000" y="2209800"/>
            <a:ext cx="3048000" cy="33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6248400" y="22098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1                                                    2                                                3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герань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4191000" cy="50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500718" cy="588475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Герань - </a:t>
            </a:r>
            <a:r>
              <a:rPr lang="ru-RU" dirty="0" err="1" smtClean="0"/>
              <a:t>магічна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символом затишку. </a:t>
            </a:r>
          </a:p>
          <a:p>
            <a:pPr algn="ctr">
              <a:buNone/>
            </a:pPr>
            <a:r>
              <a:rPr lang="ru-RU" dirty="0" smtClean="0"/>
              <a:t>Герань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прикрашає</a:t>
            </a:r>
            <a:r>
              <a:rPr lang="ru-RU" dirty="0" smtClean="0"/>
              <a:t> </a:t>
            </a:r>
            <a:r>
              <a:rPr lang="ru-RU" dirty="0" err="1" smtClean="0"/>
              <a:t>житлове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освіжає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позбавляє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мікробів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вогкості</a:t>
            </a:r>
            <a:r>
              <a:rPr lang="ru-RU" dirty="0" smtClean="0"/>
              <a:t>, прекрасно </a:t>
            </a:r>
            <a:r>
              <a:rPr lang="ru-RU" dirty="0" err="1" smtClean="0"/>
              <a:t>відлякує</a:t>
            </a:r>
            <a:r>
              <a:rPr lang="ru-RU" dirty="0" smtClean="0"/>
              <a:t> мух. Але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квітку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ліжка</a:t>
            </a:r>
            <a:r>
              <a:rPr lang="ru-RU" dirty="0" smtClean="0"/>
              <a:t> не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26670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Драцену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карликову</a:t>
            </a:r>
            <a:r>
              <a:rPr lang="ru-RU" dirty="0" smtClean="0"/>
              <a:t> </a:t>
            </a:r>
            <a:r>
              <a:rPr lang="ru-RU" dirty="0" err="1" smtClean="0"/>
              <a:t>фінікову</a:t>
            </a:r>
            <a:r>
              <a:rPr lang="ru-RU" dirty="0" smtClean="0"/>
              <a:t> пальму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комп'ютером</a:t>
            </a:r>
            <a:r>
              <a:rPr lang="ru-RU" dirty="0" smtClean="0"/>
              <a:t>, так як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поглинають</a:t>
            </a:r>
            <a:r>
              <a:rPr lang="ru-RU" dirty="0" smtClean="0"/>
              <a:t> ксилол,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моніторами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кактуси</a:t>
            </a:r>
            <a:r>
              <a:rPr lang="ru-RU" dirty="0" smtClean="0"/>
              <a:t>, так як вони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поглинати</a:t>
            </a:r>
            <a:r>
              <a:rPr lang="ru-RU" dirty="0" smtClean="0"/>
              <a:t>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</a:p>
        </p:txBody>
      </p:sp>
      <p:pic>
        <p:nvPicPr>
          <p:cNvPr id="29700" name="Picture 4" descr="Картинки по запросу кымнатны рослин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3308683" cy="3352800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драцена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"/>
            <a:ext cx="22964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малюнок комп'ютер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1000"/>
            <a:ext cx="27038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актуси фото"/>
          <p:cNvPicPr/>
          <p:nvPr/>
        </p:nvPicPr>
        <p:blipFill>
          <a:blip r:embed="rId5" cstate="print"/>
          <a:srcRect b="18941"/>
          <a:stretch>
            <a:fillRect/>
          </a:stretch>
        </p:blipFill>
        <p:spPr bwMode="auto">
          <a:xfrm>
            <a:off x="2438400" y="2286000"/>
            <a:ext cx="40370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кымнатны рослини фото"/>
          <p:cNvPicPr/>
          <p:nvPr/>
        </p:nvPicPr>
        <p:blipFill>
          <a:blip r:embed="rId2"/>
          <a:srcRect l="47238" b="46005"/>
          <a:stretch>
            <a:fillRect/>
          </a:stretch>
        </p:blipFill>
        <p:spPr bwMode="auto">
          <a:xfrm>
            <a:off x="0" y="11430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609600"/>
            <a:ext cx="4557714" cy="55092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Папороті</a:t>
            </a:r>
            <a:r>
              <a:rPr lang="ru-RU" sz="3200" dirty="0" smtClean="0"/>
              <a:t> прекрасно </a:t>
            </a:r>
            <a:r>
              <a:rPr lang="ru-RU" sz="3200" dirty="0" err="1" smtClean="0"/>
              <a:t>зволожують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повітря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особливо </a:t>
            </a:r>
            <a:r>
              <a:rPr lang="ru-RU" sz="3200" dirty="0" err="1" smtClean="0"/>
              <a:t>важливо</a:t>
            </a:r>
            <a:r>
              <a:rPr lang="ru-RU" sz="3200" dirty="0" smtClean="0"/>
              <a:t> </a:t>
            </a:r>
            <a:r>
              <a:rPr lang="ru-RU" sz="3200" dirty="0" err="1" smtClean="0"/>
              <a:t>взимку</a:t>
            </a:r>
            <a:r>
              <a:rPr lang="ru-RU" sz="3200" dirty="0" smtClean="0"/>
              <a:t>, коли </a:t>
            </a:r>
            <a:r>
              <a:rPr lang="ru-RU" sz="3200" dirty="0" err="1" smtClean="0"/>
              <a:t>працює</a:t>
            </a:r>
            <a:r>
              <a:rPr lang="ru-RU" sz="3200" dirty="0" smtClean="0"/>
              <a:t> </a:t>
            </a:r>
            <a:r>
              <a:rPr lang="ru-RU" sz="3200" dirty="0" err="1" smtClean="0"/>
              <a:t>опалення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Крім</a:t>
            </a:r>
            <a:r>
              <a:rPr lang="ru-RU" sz="3200" dirty="0" smtClean="0"/>
              <a:t> того, </a:t>
            </a:r>
            <a:r>
              <a:rPr lang="ru-RU" sz="3200" dirty="0" err="1" smtClean="0"/>
              <a:t>папороті</a:t>
            </a:r>
            <a:r>
              <a:rPr lang="ru-RU" sz="3200" dirty="0" smtClean="0"/>
              <a:t> </a:t>
            </a:r>
            <a:r>
              <a:rPr lang="ru-RU" sz="3200" dirty="0" err="1" smtClean="0"/>
              <a:t>нейтралізують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формальдегід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виділяється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меблів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килимових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покриттів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857496"/>
            <a:ext cx="5794248" cy="377190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в </a:t>
            </a:r>
            <a:r>
              <a:rPr lang="ru-RU" dirty="0" smtClean="0"/>
              <a:t> </a:t>
            </a:r>
            <a:r>
              <a:rPr lang="ru-RU" dirty="0" err="1" smtClean="0"/>
              <a:t>кімнаті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поповнити</a:t>
            </a:r>
            <a:r>
              <a:rPr lang="ru-RU" dirty="0" smtClean="0"/>
              <a:t> </a:t>
            </a:r>
            <a:r>
              <a:rPr lang="ru-RU" dirty="0" err="1" smtClean="0"/>
              <a:t>сансевієрія</a:t>
            </a:r>
            <a:r>
              <a:rPr lang="ru-RU" dirty="0" smtClean="0"/>
              <a:t> (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щучий </a:t>
            </a:r>
            <a:r>
              <a:rPr lang="ru-RU" dirty="0" err="1" smtClean="0"/>
              <a:t>хвіст</a:t>
            </a:r>
            <a:r>
              <a:rPr lang="ru-RU" dirty="0" smtClean="0"/>
              <a:t>).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кисневої</a:t>
            </a:r>
            <a:r>
              <a:rPr lang="ru-RU" dirty="0" smtClean="0"/>
              <a:t> установкою.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81000"/>
            <a:ext cx="45720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Повітря</a:t>
            </a:r>
            <a:r>
              <a:rPr lang="ru-RU" sz="3200" dirty="0" smtClean="0"/>
              <a:t> в </a:t>
            </a:r>
            <a:r>
              <a:rPr lang="ru-RU" sz="3200" dirty="0" err="1" smtClean="0"/>
              <a:t>кімнаті</a:t>
            </a:r>
            <a:r>
              <a:rPr lang="ru-RU" sz="3200" dirty="0" smtClean="0"/>
              <a:t> </a:t>
            </a:r>
            <a:r>
              <a:rPr lang="ru-RU" sz="3200" dirty="0" err="1" smtClean="0"/>
              <a:t>істотно</a:t>
            </a:r>
            <a:r>
              <a:rPr lang="ru-RU" sz="3200" dirty="0" smtClean="0"/>
              <a:t> очиститься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через три </a:t>
            </a:r>
            <a:r>
              <a:rPr lang="ru-RU" sz="3200" dirty="0" err="1" smtClean="0"/>
              <a:t>тижні</a:t>
            </a:r>
            <a:r>
              <a:rPr lang="ru-RU" sz="3200" dirty="0" smtClean="0"/>
              <a:t>, </a:t>
            </a:r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прикрасити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кімнатним</a:t>
            </a:r>
            <a:r>
              <a:rPr lang="ru-RU" sz="3200" dirty="0" smtClean="0"/>
              <a:t> виноградом (</a:t>
            </a:r>
            <a:r>
              <a:rPr lang="ru-RU" sz="3200" dirty="0" err="1" smtClean="0"/>
              <a:t>цисус</a:t>
            </a:r>
            <a:r>
              <a:rPr lang="ru-RU" sz="3200" dirty="0" smtClean="0"/>
              <a:t>)</a:t>
            </a: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971924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ымнатны рослини фото"/>
          <p:cNvPicPr/>
          <p:nvPr/>
        </p:nvPicPr>
        <p:blipFill>
          <a:blip r:embed="rId3"/>
          <a:srcRect b="6452"/>
          <a:stretch>
            <a:fillRect/>
          </a:stretch>
        </p:blipFill>
        <p:spPr bwMode="auto">
          <a:xfrm>
            <a:off x="5867400" y="2928934"/>
            <a:ext cx="2895600" cy="3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хожее изображение"/>
          <p:cNvPicPr>
            <a:picLocks/>
          </p:cNvPicPr>
          <p:nvPr/>
        </p:nvPicPr>
        <p:blipFill>
          <a:blip r:embed="rId2"/>
          <a:srcRect l="19431" r="37067" b="81480"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600"/>
            <a:ext cx="8572560" cy="6248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1400" dirty="0" err="1" smtClean="0"/>
              <a:t>Рослини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отруйними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листям</a:t>
            </a:r>
            <a:r>
              <a:rPr lang="ru-RU" sz="1400" dirty="0" smtClean="0"/>
              <a:t> - олеандр, </a:t>
            </a:r>
            <a:r>
              <a:rPr lang="ru-RU" sz="1400" dirty="0" err="1" smtClean="0"/>
              <a:t>диффенбахіяПлющ</a:t>
            </a:r>
            <a:r>
              <a:rPr lang="ru-RU" sz="1400" dirty="0" smtClean="0"/>
              <a:t> </a:t>
            </a:r>
            <a:r>
              <a:rPr lang="ru-RU" sz="1400" dirty="0" err="1" smtClean="0"/>
              <a:t>вічнозелений</a:t>
            </a:r>
            <a:r>
              <a:rPr lang="ru-RU" sz="1400" dirty="0" smtClean="0"/>
              <a:t> (</a:t>
            </a:r>
            <a:r>
              <a:rPr lang="ru-RU" sz="1400" dirty="0" err="1" smtClean="0"/>
              <a:t>Зупинка</a:t>
            </a:r>
            <a:r>
              <a:rPr lang="ru-RU" sz="1400" dirty="0" smtClean="0"/>
              <a:t> </a:t>
            </a:r>
            <a:r>
              <a:rPr lang="ru-RU" sz="1400" dirty="0" err="1" smtClean="0"/>
              <a:t>серця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ягоди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листя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Рододендрон </a:t>
            </a:r>
            <a:r>
              <a:rPr lang="ru-RU" sz="1400" dirty="0" err="1" smtClean="0"/>
              <a:t>Сімса</a:t>
            </a:r>
            <a:r>
              <a:rPr lang="ru-RU" sz="1400" dirty="0" smtClean="0"/>
              <a:t> (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Отруйна</a:t>
            </a:r>
            <a:r>
              <a:rPr lang="ru-RU" sz="1400" dirty="0" smtClean="0"/>
              <a:t> вся </a:t>
            </a:r>
            <a:r>
              <a:rPr lang="ru-RU" sz="1400" dirty="0" err="1" smtClean="0"/>
              <a:t>рослина</a:t>
            </a:r>
            <a:r>
              <a:rPr lang="ru-RU" sz="1400" dirty="0" smtClean="0"/>
              <a:t>).</a:t>
            </a:r>
          </a:p>
          <a:p>
            <a:r>
              <a:rPr lang="ru-RU" sz="1400" dirty="0" err="1" smtClean="0"/>
              <a:t>Тріхоцереус</a:t>
            </a:r>
            <a:r>
              <a:rPr lang="ru-RU" sz="1400" dirty="0" smtClean="0"/>
              <a:t> (</a:t>
            </a:r>
            <a:r>
              <a:rPr lang="ru-RU" sz="1400" dirty="0" err="1" smtClean="0"/>
              <a:t>Параліч</a:t>
            </a:r>
            <a:r>
              <a:rPr lang="ru-RU" sz="1400" dirty="0" smtClean="0"/>
              <a:t> ЦНС.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.)</a:t>
            </a:r>
          </a:p>
          <a:p>
            <a:r>
              <a:rPr lang="ru-RU" sz="1400" dirty="0" smtClean="0"/>
              <a:t>Цикламен </a:t>
            </a:r>
            <a:r>
              <a:rPr lang="ru-RU" sz="1400" dirty="0" err="1" smtClean="0"/>
              <a:t>перський</a:t>
            </a:r>
            <a:r>
              <a:rPr lang="ru-RU" sz="1400" dirty="0" smtClean="0"/>
              <a:t> (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насіння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коріння</a:t>
            </a:r>
            <a:r>
              <a:rPr lang="ru-RU" sz="1400" dirty="0" smtClean="0"/>
              <a:t>.)</a:t>
            </a:r>
          </a:p>
          <a:p>
            <a:r>
              <a:rPr lang="ru-RU" sz="1400" dirty="0" err="1" smtClean="0"/>
              <a:t>Диффенбахія</a:t>
            </a:r>
            <a:r>
              <a:rPr lang="ru-RU" sz="1400" dirty="0" smtClean="0"/>
              <a:t> (</a:t>
            </a:r>
            <a:r>
              <a:rPr lang="ru-RU" sz="1400" dirty="0" err="1" smtClean="0"/>
              <a:t>Параліч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небезпечні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насіння</a:t>
            </a:r>
            <a:r>
              <a:rPr lang="ru-RU" sz="1400" dirty="0" smtClean="0"/>
              <a:t>.)</a:t>
            </a:r>
          </a:p>
          <a:p>
            <a:r>
              <a:rPr lang="ru-RU" sz="1400" dirty="0" err="1" smtClean="0"/>
              <a:t>Діоскорея</a:t>
            </a:r>
            <a:r>
              <a:rPr lang="ru-RU" sz="1400" dirty="0" smtClean="0"/>
              <a:t> (</a:t>
            </a:r>
            <a:r>
              <a:rPr lang="ru-RU" sz="1400" dirty="0" err="1" smtClean="0"/>
              <a:t>Зупинка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дихання</a:t>
            </a:r>
            <a:r>
              <a:rPr lang="ru-RU" sz="1400" dirty="0" smtClean="0"/>
              <a:t>, смерть.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.)</a:t>
            </a:r>
          </a:p>
          <a:p>
            <a:r>
              <a:rPr lang="ru-RU" sz="1400" dirty="0" err="1" smtClean="0"/>
              <a:t>Брунфельсія</a:t>
            </a:r>
            <a:r>
              <a:rPr lang="ru-RU" sz="1400" dirty="0" smtClean="0"/>
              <a:t> (</a:t>
            </a:r>
            <a:r>
              <a:rPr lang="ru-RU" sz="1400" dirty="0" err="1" smtClean="0"/>
              <a:t>Зупинка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дихання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особливо </a:t>
            </a:r>
            <a:r>
              <a:rPr lang="ru-RU" sz="1400" dirty="0" err="1" smtClean="0"/>
              <a:t>коріння</a:t>
            </a:r>
            <a:r>
              <a:rPr lang="ru-RU" sz="1400" dirty="0" smtClean="0"/>
              <a:t>.)</a:t>
            </a:r>
          </a:p>
          <a:p>
            <a:r>
              <a:rPr lang="ru-RU" sz="1400" dirty="0" err="1" smtClean="0"/>
              <a:t>Пізньоцвіт</a:t>
            </a:r>
            <a:r>
              <a:rPr lang="ru-RU" sz="1400" dirty="0" smtClean="0"/>
              <a:t> </a:t>
            </a:r>
            <a:r>
              <a:rPr lang="ru-RU" sz="1400" dirty="0" err="1" smtClean="0"/>
              <a:t>осінній</a:t>
            </a:r>
            <a:r>
              <a:rPr lang="ru-RU" sz="1400" dirty="0" smtClean="0"/>
              <a:t> (</a:t>
            </a:r>
            <a:r>
              <a:rPr lang="ru-RU" sz="1400" dirty="0" err="1" smtClean="0"/>
              <a:t>Поразка</a:t>
            </a:r>
            <a:r>
              <a:rPr lang="ru-RU" sz="1400" dirty="0" smtClean="0"/>
              <a:t> ЦНС, </a:t>
            </a:r>
            <a:r>
              <a:rPr lang="ru-RU" sz="1400" dirty="0" err="1" smtClean="0"/>
              <a:t>параліч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Отруйна</a:t>
            </a:r>
            <a:r>
              <a:rPr lang="ru-RU" sz="1400" dirty="0" smtClean="0"/>
              <a:t> вся </a:t>
            </a:r>
            <a:r>
              <a:rPr lang="ru-RU" sz="1400" dirty="0" err="1" smtClean="0"/>
              <a:t>рослина</a:t>
            </a:r>
            <a:r>
              <a:rPr lang="ru-RU" sz="1400" dirty="0" smtClean="0"/>
              <a:t>.)</a:t>
            </a:r>
          </a:p>
          <a:p>
            <a:r>
              <a:rPr lang="ru-RU" sz="1400" dirty="0" err="1" smtClean="0"/>
              <a:t>Аденіум</a:t>
            </a:r>
            <a:r>
              <a:rPr lang="ru-RU" sz="1400" dirty="0" smtClean="0"/>
              <a:t> гладкий (</a:t>
            </a:r>
            <a:r>
              <a:rPr lang="ru-RU" sz="1400" dirty="0" err="1" smtClean="0"/>
              <a:t>Отруєння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використовувалась</a:t>
            </a:r>
            <a:r>
              <a:rPr lang="ru-RU" sz="1400" dirty="0" smtClean="0"/>
              <a:t> як </a:t>
            </a:r>
            <a:r>
              <a:rPr lang="ru-RU" sz="1400" dirty="0" err="1" smtClean="0"/>
              <a:t>отрута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стріл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молочний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сік</a:t>
            </a:r>
            <a:r>
              <a:rPr lang="ru-RU" sz="1400" dirty="0" smtClean="0"/>
              <a:t>.)</a:t>
            </a:r>
          </a:p>
          <a:p>
            <a:r>
              <a:rPr lang="ru-RU" sz="1400" dirty="0" smtClean="0"/>
              <a:t>Гранат (</a:t>
            </a:r>
            <a:r>
              <a:rPr lang="ru-RU" sz="1400" dirty="0" err="1" smtClean="0"/>
              <a:t>Шлункова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кровотеча</a:t>
            </a:r>
            <a:r>
              <a:rPr lang="ru-RU" sz="1400" dirty="0" smtClean="0"/>
              <a:t>, 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, </a:t>
            </a:r>
            <a:r>
              <a:rPr lang="ru-RU" sz="1400" dirty="0" err="1" smtClean="0"/>
              <a:t>колапс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крім</a:t>
            </a:r>
            <a:r>
              <a:rPr lang="ru-RU" sz="1400" dirty="0" smtClean="0"/>
              <a:t> </a:t>
            </a:r>
            <a:r>
              <a:rPr lang="ru-RU" sz="1400" dirty="0" err="1" smtClean="0"/>
              <a:t>плодів</a:t>
            </a:r>
            <a:r>
              <a:rPr lang="ru-RU" sz="1400" dirty="0" smtClean="0"/>
              <a:t>.)</a:t>
            </a:r>
          </a:p>
          <a:p>
            <a:r>
              <a:rPr lang="ru-RU" sz="1400" dirty="0" err="1" smtClean="0"/>
              <a:t>Котіледон</a:t>
            </a:r>
            <a:r>
              <a:rPr lang="ru-RU" sz="1400" dirty="0" smtClean="0"/>
              <a:t> </a:t>
            </a:r>
            <a:r>
              <a:rPr lang="ru-RU" sz="1400" dirty="0" err="1" smtClean="0"/>
              <a:t>округлий</a:t>
            </a:r>
            <a:r>
              <a:rPr lang="ru-RU" sz="1400" dirty="0" smtClean="0"/>
              <a:t> (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, </a:t>
            </a:r>
            <a:r>
              <a:rPr lang="ru-RU" sz="1400" dirty="0" err="1" smtClean="0"/>
              <a:t>параліч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Отруйна</a:t>
            </a:r>
            <a:r>
              <a:rPr lang="ru-RU" sz="1400" dirty="0" smtClean="0"/>
              <a:t> вся </a:t>
            </a:r>
            <a:r>
              <a:rPr lang="ru-RU" sz="1400" dirty="0" err="1" smtClean="0"/>
              <a:t>рослина</a:t>
            </a:r>
            <a:r>
              <a:rPr lang="ru-RU" sz="1400" dirty="0" smtClean="0"/>
              <a:t>,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листя</a:t>
            </a:r>
            <a:r>
              <a:rPr lang="ru-RU" sz="1400" dirty="0" smtClean="0"/>
              <a:t>.)</a:t>
            </a:r>
          </a:p>
          <a:p>
            <a:r>
              <a:rPr lang="ru-RU" sz="1400" dirty="0" smtClean="0"/>
              <a:t>Олеандр </a:t>
            </a:r>
            <a:r>
              <a:rPr lang="ru-RU" sz="1400" dirty="0" err="1" smtClean="0"/>
              <a:t>звичайний</a:t>
            </a:r>
            <a:r>
              <a:rPr lang="ru-RU" sz="1400" dirty="0" smtClean="0"/>
              <a:t> (</a:t>
            </a:r>
            <a:r>
              <a:rPr lang="ru-RU" sz="1400" dirty="0" err="1" smtClean="0"/>
              <a:t>Зупинка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дихання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. В одному листку олеандра </a:t>
            </a:r>
            <a:r>
              <a:rPr lang="ru-RU" sz="1400" dirty="0" err="1" smtClean="0"/>
              <a:t>міститься</a:t>
            </a:r>
            <a:r>
              <a:rPr lang="ru-RU" sz="1400" dirty="0" smtClean="0"/>
              <a:t> смертельна для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доза отрут.)</a:t>
            </a:r>
          </a:p>
          <a:p>
            <a:r>
              <a:rPr lang="ru-RU" sz="1400" dirty="0" err="1" smtClean="0"/>
              <a:t>Пасифлора</a:t>
            </a:r>
            <a:r>
              <a:rPr lang="ru-RU" sz="1400" dirty="0" smtClean="0"/>
              <a:t> </a:t>
            </a:r>
            <a:r>
              <a:rPr lang="ru-RU" sz="1400" dirty="0" err="1" smtClean="0"/>
              <a:t>тілесна</a:t>
            </a:r>
            <a:r>
              <a:rPr lang="ru-RU" sz="1400" dirty="0" smtClean="0"/>
              <a:t> (</a:t>
            </a:r>
            <a:r>
              <a:rPr lang="ru-RU" sz="1400" dirty="0" err="1" smtClean="0"/>
              <a:t>Параліч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Отруйна</a:t>
            </a:r>
            <a:r>
              <a:rPr lang="ru-RU" sz="1400" dirty="0" smtClean="0"/>
              <a:t> вся </a:t>
            </a:r>
            <a:r>
              <a:rPr lang="ru-RU" sz="1400" dirty="0" err="1" smtClean="0"/>
              <a:t>рослина</a:t>
            </a:r>
            <a:r>
              <a:rPr lang="ru-RU" sz="1400" dirty="0" smtClean="0"/>
              <a:t>, </a:t>
            </a:r>
            <a:r>
              <a:rPr lang="ru-RU" sz="1400" dirty="0" err="1" smtClean="0"/>
              <a:t>крім</a:t>
            </a:r>
            <a:r>
              <a:rPr lang="ru-RU" sz="1400" dirty="0" smtClean="0"/>
              <a:t> </a:t>
            </a:r>
            <a:r>
              <a:rPr lang="ru-RU" sz="1400" dirty="0" err="1" smtClean="0"/>
              <a:t>плодів</a:t>
            </a:r>
            <a:r>
              <a:rPr lang="ru-RU" sz="1400" dirty="0" smtClean="0"/>
              <a:t>.)</a:t>
            </a:r>
          </a:p>
          <a:p>
            <a:r>
              <a:rPr lang="ru-RU" sz="1400" dirty="0" err="1" smtClean="0"/>
              <a:t>Пахіподіум</a:t>
            </a:r>
            <a:r>
              <a:rPr lang="ru-RU" sz="1400" dirty="0" smtClean="0"/>
              <a:t> </a:t>
            </a:r>
            <a:r>
              <a:rPr lang="ru-RU" sz="1400" dirty="0" err="1" smtClean="0"/>
              <a:t>Ламера</a:t>
            </a:r>
            <a:r>
              <a:rPr lang="ru-RU" sz="1400" dirty="0" smtClean="0"/>
              <a:t> (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, </a:t>
            </a:r>
            <a:r>
              <a:rPr lang="ru-RU" sz="1400" dirty="0" err="1" smtClean="0"/>
              <a:t>зупинка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дихання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Отруйна</a:t>
            </a:r>
            <a:r>
              <a:rPr lang="ru-RU" sz="1400" dirty="0" smtClean="0"/>
              <a:t> вся </a:t>
            </a:r>
            <a:r>
              <a:rPr lang="ru-RU" sz="1400" dirty="0" err="1" smtClean="0"/>
              <a:t>рослина</a:t>
            </a:r>
            <a:r>
              <a:rPr lang="ru-RU" sz="1400" dirty="0" smtClean="0"/>
              <a:t>).</a:t>
            </a:r>
          </a:p>
          <a:p>
            <a:r>
              <a:rPr lang="ru-RU" sz="1400" dirty="0" err="1" smtClean="0"/>
              <a:t>Амариліс</a:t>
            </a:r>
            <a:r>
              <a:rPr lang="ru-RU" sz="1400" dirty="0" smtClean="0"/>
              <a:t> </a:t>
            </a:r>
            <a:r>
              <a:rPr lang="ru-RU" sz="1400" dirty="0" err="1" smtClean="0"/>
              <a:t>беладона</a:t>
            </a:r>
            <a:r>
              <a:rPr lang="ru-RU" sz="1400" dirty="0" smtClean="0"/>
              <a:t> (</a:t>
            </a:r>
            <a:r>
              <a:rPr lang="ru-RU" sz="1400" dirty="0" err="1" smtClean="0"/>
              <a:t>Використовувалась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отрута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стріл</a:t>
            </a:r>
            <a:r>
              <a:rPr lang="ru-RU" sz="1400" dirty="0" smtClean="0"/>
              <a:t>. Особливо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цибулини</a:t>
            </a:r>
            <a:r>
              <a:rPr lang="ru-RU" sz="1400" dirty="0" smtClean="0"/>
              <a:t>).</a:t>
            </a:r>
          </a:p>
          <a:p>
            <a:r>
              <a:rPr lang="ru-RU" sz="1400" dirty="0" err="1" smtClean="0"/>
              <a:t>Клівія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кіноварна</a:t>
            </a:r>
            <a:r>
              <a:rPr lang="ru-RU" sz="1400" dirty="0" smtClean="0"/>
              <a:t> (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листя</a:t>
            </a:r>
            <a:r>
              <a:rPr lang="ru-RU" sz="1400" dirty="0" smtClean="0"/>
              <a:t>).</a:t>
            </a:r>
          </a:p>
          <a:p>
            <a:r>
              <a:rPr lang="ru-RU" sz="1400" dirty="0" err="1" smtClean="0"/>
              <a:t>Сауроматум</a:t>
            </a:r>
            <a:r>
              <a:rPr lang="ru-RU" sz="1400" dirty="0" smtClean="0"/>
              <a:t> </a:t>
            </a:r>
            <a:r>
              <a:rPr lang="ru-RU" sz="1400" dirty="0" err="1" smtClean="0"/>
              <a:t>жилковатий</a:t>
            </a:r>
            <a:r>
              <a:rPr lang="ru-RU" sz="1400" dirty="0" smtClean="0"/>
              <a:t> (</a:t>
            </a:r>
            <a:r>
              <a:rPr lang="ru-RU" sz="1400" dirty="0" err="1" smtClean="0"/>
              <a:t>Параліч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).</a:t>
            </a:r>
          </a:p>
          <a:p>
            <a:r>
              <a:rPr lang="ru-RU" sz="1400" dirty="0" err="1" smtClean="0"/>
              <a:t>Ятрофа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подагрична</a:t>
            </a:r>
            <a:r>
              <a:rPr lang="ru-RU" sz="1400" dirty="0" smtClean="0"/>
              <a:t> (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.)</a:t>
            </a:r>
          </a:p>
          <a:p>
            <a:r>
              <a:rPr lang="ru-RU" sz="1400" dirty="0" smtClean="0"/>
              <a:t>Бересклет </a:t>
            </a:r>
            <a:r>
              <a:rPr lang="ru-RU" sz="1400" dirty="0" err="1" smtClean="0"/>
              <a:t>японський</a:t>
            </a:r>
            <a:r>
              <a:rPr lang="ru-RU" sz="1400" dirty="0" smtClean="0"/>
              <a:t> (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, </a:t>
            </a:r>
            <a:r>
              <a:rPr lang="ru-RU" sz="1400" dirty="0" err="1" smtClean="0"/>
              <a:t>параліч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).</a:t>
            </a:r>
          </a:p>
          <a:p>
            <a:r>
              <a:rPr lang="ru-RU" sz="1400" dirty="0" err="1" smtClean="0"/>
              <a:t>Аглаонема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мінлива</a:t>
            </a:r>
            <a:r>
              <a:rPr lang="ru-RU" sz="1400" dirty="0" smtClean="0"/>
              <a:t> (</a:t>
            </a:r>
            <a:r>
              <a:rPr lang="ru-RU" sz="1400" dirty="0" err="1" smtClean="0"/>
              <a:t>Поразка</a:t>
            </a:r>
            <a:r>
              <a:rPr lang="ru-RU" sz="1400" dirty="0" smtClean="0"/>
              <a:t> ЦНС. </a:t>
            </a:r>
            <a:r>
              <a:rPr lang="ru-RU" sz="1400" dirty="0" err="1" smtClean="0"/>
              <a:t>Отруйна</a:t>
            </a:r>
            <a:r>
              <a:rPr lang="ru-RU" sz="1400" dirty="0" smtClean="0"/>
              <a:t> вся </a:t>
            </a:r>
            <a:r>
              <a:rPr lang="ru-RU" sz="1400" dirty="0" err="1" smtClean="0"/>
              <a:t>рослина</a:t>
            </a:r>
            <a:r>
              <a:rPr lang="ru-RU" sz="1400" dirty="0" smtClean="0"/>
              <a:t>).</a:t>
            </a:r>
          </a:p>
          <a:p>
            <a:r>
              <a:rPr lang="ru-RU" sz="1400" dirty="0" err="1" smtClean="0"/>
              <a:t>Глоріоза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розкішна</a:t>
            </a:r>
            <a:r>
              <a:rPr lang="ru-RU" sz="1400" dirty="0" smtClean="0"/>
              <a:t> (</a:t>
            </a:r>
            <a:r>
              <a:rPr lang="ru-RU" sz="1400" dirty="0" err="1" smtClean="0"/>
              <a:t>судоми</a:t>
            </a:r>
            <a:r>
              <a:rPr lang="ru-RU" sz="1400" dirty="0" smtClean="0"/>
              <a:t>, </a:t>
            </a:r>
            <a:r>
              <a:rPr lang="ru-RU" sz="1400" dirty="0" err="1" smtClean="0"/>
              <a:t>зупинка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дихання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Отруйний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).</a:t>
            </a:r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 Смертельно небезпечних кімнатних рослин. Будьте здорові"/>
          <p:cNvPicPr>
            <a:picLocks noGrp="1"/>
          </p:cNvPicPr>
          <p:nvPr>
            <p:ph idx="1"/>
          </p:nvPr>
        </p:nvPicPr>
        <p:blipFill>
          <a:blip r:embed="rId2"/>
          <a:srcRect t="8765"/>
          <a:stretch>
            <a:fillRect/>
          </a:stretch>
        </p:blipFill>
        <p:spPr bwMode="auto">
          <a:xfrm>
            <a:off x="304800" y="928670"/>
            <a:ext cx="8305800" cy="57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42968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25 </a:t>
            </a:r>
            <a:r>
              <a:rPr lang="uk-UA" sz="3200" dirty="0" err="1" smtClean="0">
                <a:solidFill>
                  <a:schemeClr val="bg1"/>
                </a:solidFill>
              </a:rPr>
              <a:t>сметельно</a:t>
            </a:r>
            <a:r>
              <a:rPr lang="uk-UA" sz="3200" dirty="0" smtClean="0">
                <a:solidFill>
                  <a:schemeClr val="bg1"/>
                </a:solidFill>
              </a:rPr>
              <a:t> отруйних кімнатних рослин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629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 </a:t>
            </a:r>
          </a:p>
          <a:p>
            <a:pPr algn="ctr">
              <a:buNone/>
            </a:pPr>
            <a:r>
              <a:rPr lang="ru-RU" sz="2400" b="1" dirty="0" smtClean="0"/>
              <a:t>ВИСНОВКИ: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живі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істоти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здатні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впливати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людину</a:t>
            </a:r>
            <a:r>
              <a:rPr lang="ru-RU" sz="2400" b="1" dirty="0" smtClean="0"/>
              <a:t>  та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.</a:t>
            </a:r>
            <a:endParaRPr lang="ru-RU" sz="1800" b="1" dirty="0" smtClean="0"/>
          </a:p>
          <a:p>
            <a:pPr>
              <a:buNone/>
            </a:pPr>
            <a:r>
              <a:rPr lang="ru-RU" sz="2000" dirty="0" smtClean="0"/>
              <a:t> 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житлових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приміщеннях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 - </a:t>
            </a:r>
            <a:r>
              <a:rPr lang="ru-RU" sz="2000" dirty="0" err="1" smtClean="0"/>
              <a:t>покращують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клімат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кімнаті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відфільтровують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> пилу в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 - </a:t>
            </a:r>
            <a:r>
              <a:rPr lang="ru-RU" sz="2000" dirty="0" err="1" smtClean="0"/>
              <a:t>охолоджують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влітку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випаровування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 - </a:t>
            </a:r>
            <a:r>
              <a:rPr lang="ru-RU" sz="2000" dirty="0" err="1" smtClean="0"/>
              <a:t>підвищують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знижують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вуглекислого</a:t>
            </a:r>
            <a:r>
              <a:rPr lang="ru-RU" sz="2000" dirty="0" smtClean="0"/>
              <a:t> газу в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 - </a:t>
            </a:r>
            <a:r>
              <a:rPr lang="ru-RU" sz="2000" dirty="0" err="1" smtClean="0"/>
              <a:t>підвищують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кисню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індикаторами</a:t>
            </a:r>
            <a:r>
              <a:rPr lang="ru-RU" sz="2000" dirty="0" smtClean="0"/>
              <a:t>  </a:t>
            </a:r>
            <a:r>
              <a:rPr lang="ru-RU" sz="2000" dirty="0" err="1" smtClean="0"/>
              <a:t>мікроклімату</a:t>
            </a:r>
            <a:r>
              <a:rPr lang="ru-RU" sz="2000" dirty="0" smtClean="0"/>
              <a:t> в </a:t>
            </a:r>
            <a:r>
              <a:rPr lang="ru-RU" sz="2000" dirty="0" err="1" smtClean="0"/>
              <a:t>житловому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приміщенні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 - </a:t>
            </a:r>
            <a:r>
              <a:rPr lang="ru-RU" sz="2000" dirty="0" err="1" smtClean="0"/>
              <a:t>діють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одночасно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заспокійливо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збудливо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зняттю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покращують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самопочуття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створюють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неповторну</a:t>
            </a:r>
            <a:r>
              <a:rPr lang="ru-RU" sz="2000" dirty="0" smtClean="0"/>
              <a:t> атмосферу в </a:t>
            </a:r>
            <a:r>
              <a:rPr lang="ru-RU" sz="2000" dirty="0" err="1" smtClean="0"/>
              <a:t>приміщенні</a:t>
            </a:r>
            <a:endParaRPr lang="ru-RU" sz="2000" dirty="0" smtClean="0"/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поширювати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знання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корисні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властивості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err="1" smtClean="0"/>
              <a:t>кімнатних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Похожее изображение"/>
          <p:cNvPicPr>
            <a:picLocks/>
          </p:cNvPicPr>
          <p:nvPr/>
        </p:nvPicPr>
        <p:blipFill>
          <a:blip r:embed="rId2"/>
          <a:srcRect l="19431" r="37067" b="81480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Без к</a:t>
            </a:r>
            <a:r>
              <a:rPr lang="uk-UA" dirty="0" err="1" smtClean="0"/>
              <a:t>імнатних</a:t>
            </a:r>
            <a:r>
              <a:rPr lang="uk-UA" dirty="0" smtClean="0"/>
              <a:t> рослин навіть самий красивий дім,сучасна школа, дитячий садочок здається не привабливим не </a:t>
            </a:r>
            <a:r>
              <a:rPr lang="uk-UA" dirty="0" err="1" smtClean="0"/>
              <a:t>ожитим</a:t>
            </a:r>
            <a:endParaRPr lang="ru-RU" dirty="0"/>
          </a:p>
        </p:txBody>
      </p:sp>
      <p:pic>
        <p:nvPicPr>
          <p:cNvPr id="4" name="Рисунок 3" descr="G:\ШКОЛА\IMG_20170926_154013.jpg"/>
          <p:cNvPicPr/>
          <p:nvPr/>
        </p:nvPicPr>
        <p:blipFill>
          <a:blip r:embed="rId3" cstate="print">
            <a:lum bright="30000"/>
          </a:blip>
          <a:srcRect l="19214" r="12801"/>
          <a:stretch>
            <a:fillRect/>
          </a:stretch>
        </p:blipFill>
        <p:spPr bwMode="auto">
          <a:xfrm>
            <a:off x="381000" y="3048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ШКОЛА\IMG_20170926_153226.jpg"/>
          <p:cNvPicPr/>
          <p:nvPr/>
        </p:nvPicPr>
        <p:blipFill>
          <a:blip r:embed="rId4" cstate="print">
            <a:lum bright="20000"/>
          </a:blip>
          <a:srcRect l="14083" r="7670" b="38455"/>
          <a:stretch>
            <a:fillRect/>
          </a:stretch>
        </p:blipFill>
        <p:spPr bwMode="auto">
          <a:xfrm>
            <a:off x="6019800" y="4191000"/>
            <a:ext cx="2743200" cy="236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ШКОЛА\IMG_20170926_152741.jpg"/>
          <p:cNvPicPr/>
          <p:nvPr/>
        </p:nvPicPr>
        <p:blipFill>
          <a:blip r:embed="rId5" cstate="print"/>
          <a:srcRect l="25676" b="13514"/>
          <a:stretch>
            <a:fillRect/>
          </a:stretch>
        </p:blipFill>
        <p:spPr bwMode="auto">
          <a:xfrm>
            <a:off x="4495800" y="4267200"/>
            <a:ext cx="1270000" cy="235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ШКОЛА\IMG_20170926_152729.jpg"/>
          <p:cNvPicPr/>
          <p:nvPr/>
        </p:nvPicPr>
        <p:blipFill>
          <a:blip r:embed="rId6" cstate="print"/>
          <a:srcRect l="15126"/>
          <a:stretch>
            <a:fillRect/>
          </a:stretch>
        </p:blipFill>
        <p:spPr bwMode="auto">
          <a:xfrm>
            <a:off x="2743200" y="4267200"/>
            <a:ext cx="16764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ШКОЛА\IMG_20170926_152425.jpg"/>
          <p:cNvPicPr/>
          <p:nvPr/>
        </p:nvPicPr>
        <p:blipFill>
          <a:blip r:embed="rId7" cstate="print"/>
          <a:srcRect r="10848" b="17700"/>
          <a:stretch>
            <a:fillRect/>
          </a:stretch>
        </p:blipFill>
        <p:spPr bwMode="auto">
          <a:xfrm>
            <a:off x="6705600" y="228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ШКОЛА\IMG_20170926_153251.jpg"/>
          <p:cNvPicPr/>
          <p:nvPr/>
        </p:nvPicPr>
        <p:blipFill>
          <a:blip r:embed="rId8" cstate="print"/>
          <a:srcRect l="8113" b="4199"/>
          <a:stretch>
            <a:fillRect/>
          </a:stretch>
        </p:blipFill>
        <p:spPr bwMode="auto">
          <a:xfrm>
            <a:off x="304800" y="42672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ШКОЛА\IMG_20170926_154120.jpg"/>
          <p:cNvPicPr/>
          <p:nvPr/>
        </p:nvPicPr>
        <p:blipFill>
          <a:blip r:embed="rId9" cstate="print">
            <a:lum bright="10000"/>
          </a:blip>
          <a:srcRect l="12281" b="14881"/>
          <a:stretch>
            <a:fillRect/>
          </a:stretch>
        </p:blipFill>
        <p:spPr bwMode="auto">
          <a:xfrm>
            <a:off x="3124200" y="3048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Похожее изображение"/>
          <p:cNvPicPr>
            <a:picLocks/>
          </p:cNvPicPr>
          <p:nvPr/>
        </p:nvPicPr>
        <p:blipFill>
          <a:blip r:embed="rId2"/>
          <a:srcRect l="19431" r="37067" b="814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2590800"/>
            <a:ext cx="6096000" cy="35353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000" dirty="0" smtClean="0"/>
              <a:t>В </a:t>
            </a:r>
            <a:r>
              <a:rPr lang="ru-RU" sz="2000" dirty="0" err="1" smtClean="0"/>
              <a:t>кожній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кімнатних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 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замислюваль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…  </a:t>
            </a:r>
            <a:r>
              <a:rPr lang="ru-RU" sz="2000" dirty="0" smtClean="0"/>
              <a:t>«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кімнатні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людини</a:t>
            </a:r>
            <a:r>
              <a:rPr lang="en-US" sz="2000" dirty="0" smtClean="0"/>
              <a:t>?</a:t>
            </a:r>
            <a:r>
              <a:rPr lang="uk-UA" sz="2000" dirty="0" smtClean="0"/>
              <a:t>  Якими корисними властивостями вони володіють, які краще кімнатні рослини вирощувати в домашніх  та  класних кімнатах. Яка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кімнатних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раслин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эстетичної</a:t>
            </a:r>
            <a:r>
              <a:rPr lang="ru-RU" sz="2400" dirty="0" smtClean="0"/>
              <a:t>?»</a:t>
            </a:r>
          </a:p>
          <a:p>
            <a:endParaRPr lang="ru-RU" dirty="0"/>
          </a:p>
        </p:txBody>
      </p:sp>
      <p:pic>
        <p:nvPicPr>
          <p:cNvPr id="1026" name="Picture 2" descr="G:\кімнатні рослини\IMG_20170927_112959.jpg"/>
          <p:cNvPicPr>
            <a:picLocks noChangeAspect="1" noChangeArrowheads="1"/>
          </p:cNvPicPr>
          <p:nvPr/>
        </p:nvPicPr>
        <p:blipFill>
          <a:blip r:embed="rId3" cstate="print"/>
          <a:srcRect r="14024"/>
          <a:stretch>
            <a:fillRect/>
          </a:stretch>
        </p:blipFill>
        <p:spPr bwMode="auto">
          <a:xfrm>
            <a:off x="228600" y="228600"/>
            <a:ext cx="3581400" cy="2343150"/>
          </a:xfrm>
          <a:prstGeom prst="rect">
            <a:avLst/>
          </a:prstGeom>
          <a:noFill/>
        </p:spPr>
      </p:pic>
      <p:pic>
        <p:nvPicPr>
          <p:cNvPr id="1027" name="Picture 3" descr="G:\кімнатні рослини\IMG_20170927_113152.jpg"/>
          <p:cNvPicPr>
            <a:picLocks noChangeAspect="1" noChangeArrowheads="1"/>
          </p:cNvPicPr>
          <p:nvPr/>
        </p:nvPicPr>
        <p:blipFill>
          <a:blip r:embed="rId4" cstate="print"/>
          <a:srcRect b="36667"/>
          <a:stretch>
            <a:fillRect/>
          </a:stretch>
        </p:blipFill>
        <p:spPr bwMode="auto">
          <a:xfrm>
            <a:off x="5486400" y="4648200"/>
            <a:ext cx="1962651" cy="2209800"/>
          </a:xfrm>
          <a:prstGeom prst="rect">
            <a:avLst/>
          </a:prstGeom>
          <a:noFill/>
        </p:spPr>
      </p:pic>
      <p:pic>
        <p:nvPicPr>
          <p:cNvPr id="1028" name="Picture 4" descr="G:\кімнатні рослини\IMG_20171004_151855.jpg"/>
          <p:cNvPicPr>
            <a:picLocks noChangeAspect="1" noChangeArrowheads="1"/>
          </p:cNvPicPr>
          <p:nvPr/>
        </p:nvPicPr>
        <p:blipFill>
          <a:blip r:embed="rId5" cstate="print"/>
          <a:srcRect l="6667" r="31667" b="30741"/>
          <a:stretch>
            <a:fillRect/>
          </a:stretch>
        </p:blipFill>
        <p:spPr bwMode="auto">
          <a:xfrm>
            <a:off x="5525519" y="304800"/>
            <a:ext cx="3618481" cy="2286000"/>
          </a:xfrm>
          <a:prstGeom prst="rect">
            <a:avLst/>
          </a:prstGeom>
          <a:noFill/>
        </p:spPr>
      </p:pic>
      <p:pic>
        <p:nvPicPr>
          <p:cNvPr id="1029" name="Picture 5" descr="G:\кімнатні рослини\IMG_20171004_151912.jpg"/>
          <p:cNvPicPr>
            <a:picLocks noChangeAspect="1" noChangeArrowheads="1"/>
          </p:cNvPicPr>
          <p:nvPr/>
        </p:nvPicPr>
        <p:blipFill>
          <a:blip r:embed="rId6" cstate="print"/>
          <a:srcRect l="10494" r="12469" b="48889"/>
          <a:stretch>
            <a:fillRect/>
          </a:stretch>
        </p:blipFill>
        <p:spPr bwMode="auto">
          <a:xfrm>
            <a:off x="3200400" y="0"/>
            <a:ext cx="2286000" cy="2696308"/>
          </a:xfrm>
          <a:prstGeom prst="rect">
            <a:avLst/>
          </a:prstGeom>
          <a:noFill/>
        </p:spPr>
      </p:pic>
      <p:pic>
        <p:nvPicPr>
          <p:cNvPr id="1030" name="Picture 6" descr="G:\кімнатні рослини\IMG_20171004_1519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90800"/>
            <a:ext cx="1905000" cy="3200400"/>
          </a:xfrm>
          <a:prstGeom prst="rect">
            <a:avLst/>
          </a:prstGeom>
          <a:noFill/>
        </p:spPr>
      </p:pic>
      <p:pic>
        <p:nvPicPr>
          <p:cNvPr id="1031" name="Picture 7" descr="G:\кімнатні рослини\Iз.jpg"/>
          <p:cNvPicPr>
            <a:picLocks noChangeAspect="1" noChangeArrowheads="1"/>
          </p:cNvPicPr>
          <p:nvPr/>
        </p:nvPicPr>
        <p:blipFill>
          <a:blip r:embed="rId8" cstate="print"/>
          <a:srcRect l="5000" t="11111" r="10833" b="23333"/>
          <a:stretch>
            <a:fillRect/>
          </a:stretch>
        </p:blipFill>
        <p:spPr bwMode="auto">
          <a:xfrm>
            <a:off x="0" y="4899433"/>
            <a:ext cx="3352800" cy="1958567"/>
          </a:xfrm>
          <a:prstGeom prst="rect">
            <a:avLst/>
          </a:prstGeom>
          <a:noFill/>
        </p:spPr>
      </p:pic>
      <p:pic>
        <p:nvPicPr>
          <p:cNvPr id="1032" name="Picture 8" descr="G:\кімнатні рослини\М.jpg"/>
          <p:cNvPicPr>
            <a:picLocks noChangeAspect="1" noChangeArrowheads="1"/>
          </p:cNvPicPr>
          <p:nvPr/>
        </p:nvPicPr>
        <p:blipFill>
          <a:blip r:embed="rId9" cstate="print"/>
          <a:srcRect t="11111"/>
          <a:stretch>
            <a:fillRect/>
          </a:stretch>
        </p:blipFill>
        <p:spPr bwMode="auto">
          <a:xfrm>
            <a:off x="3317082" y="4947353"/>
            <a:ext cx="1612108" cy="1910647"/>
          </a:xfrm>
          <a:prstGeom prst="rect">
            <a:avLst/>
          </a:prstGeom>
          <a:noFill/>
        </p:spPr>
      </p:pic>
      <p:pic>
        <p:nvPicPr>
          <p:cNvPr id="1034" name="Picture 10" descr="G:\кімнатні рослини\308т.jpg"/>
          <p:cNvPicPr>
            <a:picLocks noChangeAspect="1" noChangeArrowheads="1"/>
          </p:cNvPicPr>
          <p:nvPr/>
        </p:nvPicPr>
        <p:blipFill>
          <a:blip r:embed="rId10" cstate="print"/>
          <a:srcRect l="14110" r="15926" b="24444"/>
          <a:stretch>
            <a:fillRect/>
          </a:stretch>
        </p:blipFill>
        <p:spPr bwMode="auto">
          <a:xfrm>
            <a:off x="7556389" y="4572000"/>
            <a:ext cx="1587611" cy="2286000"/>
          </a:xfrm>
          <a:prstGeom prst="rect">
            <a:avLst/>
          </a:prstGeom>
          <a:noFill/>
        </p:spPr>
      </p:pic>
      <p:pic>
        <p:nvPicPr>
          <p:cNvPr id="1035" name="Picture 11" descr="G:\кімнатні рослини\304.jpg"/>
          <p:cNvPicPr>
            <a:picLocks noChangeAspect="1" noChangeArrowheads="1"/>
          </p:cNvPicPr>
          <p:nvPr/>
        </p:nvPicPr>
        <p:blipFill>
          <a:blip r:embed="rId11">
            <a:lum bright="20000"/>
          </a:blip>
          <a:srcRect l="11667" t="23333" r="58566" b="28889"/>
          <a:stretch>
            <a:fillRect/>
          </a:stretch>
        </p:blipFill>
        <p:spPr bwMode="auto">
          <a:xfrm>
            <a:off x="7696200" y="2667000"/>
            <a:ext cx="1447800" cy="174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хожее изображение"/>
          <p:cNvPicPr>
            <a:picLocks/>
          </p:cNvPicPr>
          <p:nvPr/>
        </p:nvPicPr>
        <p:blipFill>
          <a:blip r:embed="rId2"/>
          <a:srcRect l="19431" r="37067" b="81480"/>
          <a:stretch>
            <a:fillRect/>
          </a:stretch>
        </p:blipFill>
        <p:spPr bwMode="auto">
          <a:xfrm>
            <a:off x="304800" y="1524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0"/>
            <a:ext cx="8701118" cy="6429396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давнину</a:t>
            </a:r>
            <a:r>
              <a:rPr lang="ru-RU" dirty="0" smtClean="0"/>
              <a:t> люди </a:t>
            </a:r>
            <a:r>
              <a:rPr lang="ru-RU" dirty="0" err="1" smtClean="0"/>
              <a:t>помітили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позитивно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в </a:t>
            </a:r>
            <a:r>
              <a:rPr lang="ru-RU" dirty="0" err="1" smtClean="0"/>
              <a:t>приміщеннях</a:t>
            </a:r>
            <a:r>
              <a:rPr lang="ru-RU" dirty="0" smtClean="0"/>
              <a:t>, </a:t>
            </a:r>
            <a:r>
              <a:rPr lang="ru-RU" dirty="0" err="1" smtClean="0"/>
              <a:t>очищаючи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ароматизуючи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дизайнери</a:t>
            </a:r>
            <a:r>
              <a:rPr lang="ru-RU" dirty="0" smtClean="0"/>
              <a:t> </a:t>
            </a:r>
            <a:r>
              <a:rPr lang="ru-RU" dirty="0" err="1" smtClean="0"/>
              <a:t>інтер'єрів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прикраси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для </a:t>
            </a:r>
            <a:r>
              <a:rPr lang="ru-RU" dirty="0" err="1" smtClean="0"/>
              <a:t>оздоровлення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в них. </a:t>
            </a:r>
            <a:r>
              <a:rPr lang="ru-RU" dirty="0" err="1" smtClean="0"/>
              <a:t>Повітря</a:t>
            </a:r>
            <a:r>
              <a:rPr lang="ru-RU" dirty="0" smtClean="0"/>
              <a:t> наших </a:t>
            </a:r>
            <a:r>
              <a:rPr lang="ru-RU" dirty="0" err="1" smtClean="0"/>
              <a:t>кімнат</a:t>
            </a:r>
            <a:r>
              <a:rPr lang="ru-RU" dirty="0" smtClean="0"/>
              <a:t> </a:t>
            </a:r>
            <a:r>
              <a:rPr lang="ru-RU" dirty="0" err="1" smtClean="0"/>
              <a:t>забруднене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меблями</a:t>
            </a:r>
            <a:r>
              <a:rPr lang="ru-RU" dirty="0" smtClean="0"/>
              <a:t>, </a:t>
            </a:r>
            <a:r>
              <a:rPr lang="ru-RU" dirty="0" err="1" smtClean="0"/>
              <a:t>синтетичними</a:t>
            </a:r>
            <a:r>
              <a:rPr lang="ru-RU" dirty="0" smtClean="0"/>
              <a:t> </a:t>
            </a:r>
            <a:r>
              <a:rPr lang="ru-RU" dirty="0" err="1" smtClean="0"/>
              <a:t>будматеріалами</a:t>
            </a:r>
            <a:r>
              <a:rPr lang="ru-RU" dirty="0" smtClean="0"/>
              <a:t>, </a:t>
            </a:r>
            <a:r>
              <a:rPr lang="ru-RU" dirty="0" err="1" smtClean="0"/>
              <a:t>фарбами</a:t>
            </a:r>
            <a:r>
              <a:rPr lang="ru-RU" dirty="0" smtClean="0"/>
              <a:t> та лаками. </a:t>
            </a:r>
          </a:p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1000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хожее изображение"/>
          <p:cNvPicPr>
            <a:picLocks/>
          </p:cNvPicPr>
          <p:nvPr/>
        </p:nvPicPr>
        <p:blipFill>
          <a:blip r:embed="rId2"/>
          <a:srcRect l="19431" r="37067" b="81480"/>
          <a:stretch>
            <a:fillRect/>
          </a:stretch>
        </p:blipFill>
        <p:spPr bwMode="auto">
          <a:xfrm>
            <a:off x="228600" y="228600"/>
            <a:ext cx="8915400" cy="641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324600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/>
              <a:t>Зелені</a:t>
            </a:r>
            <a:r>
              <a:rPr lang="ru-RU" dirty="0" smtClean="0"/>
              <a:t> ж </a:t>
            </a:r>
            <a:r>
              <a:rPr lang="ru-RU" dirty="0" err="1" smtClean="0"/>
              <a:t>рослини</a:t>
            </a:r>
            <a:r>
              <a:rPr lang="ru-RU" dirty="0" smtClean="0"/>
              <a:t> за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існування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придумали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хвороботворних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 - вони </a:t>
            </a:r>
            <a:r>
              <a:rPr lang="ru-RU" dirty="0" err="1" smtClean="0"/>
              <a:t>навчилися</a:t>
            </a:r>
            <a:r>
              <a:rPr lang="ru-RU" dirty="0" smtClean="0"/>
              <a:t> </a:t>
            </a:r>
            <a:r>
              <a:rPr lang="ru-RU" dirty="0" err="1" smtClean="0"/>
              <a:t>виділяти</a:t>
            </a:r>
            <a:r>
              <a:rPr lang="ru-RU" dirty="0" smtClean="0"/>
              <a:t> </a:t>
            </a:r>
            <a:r>
              <a:rPr lang="ru-RU" dirty="0" err="1" smtClean="0"/>
              <a:t>фітонциди</a:t>
            </a:r>
            <a:r>
              <a:rPr lang="ru-RU" dirty="0" smtClean="0"/>
              <a:t> - </a:t>
            </a:r>
            <a:r>
              <a:rPr lang="ru-RU" dirty="0" err="1" smtClean="0"/>
              <a:t>леткі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знищують</a:t>
            </a:r>
            <a:r>
              <a:rPr lang="ru-RU" dirty="0" smtClean="0"/>
              <a:t> </a:t>
            </a:r>
            <a:r>
              <a:rPr lang="ru-RU" dirty="0" err="1" smtClean="0"/>
              <a:t>бактері</a:t>
            </a:r>
            <a:r>
              <a:rPr lang="uk-UA" dirty="0" smtClean="0"/>
              <a:t>ї</a:t>
            </a:r>
            <a:r>
              <a:rPr lang="ru-RU" dirty="0" smtClean="0"/>
              <a:t> і </a:t>
            </a:r>
            <a:r>
              <a:rPr lang="ru-RU" dirty="0" err="1" smtClean="0"/>
              <a:t>віруси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слово «</a:t>
            </a:r>
            <a:r>
              <a:rPr lang="ru-RU" dirty="0" err="1" smtClean="0"/>
              <a:t>фітонциди</a:t>
            </a:r>
            <a:r>
              <a:rPr lang="ru-RU" dirty="0" smtClean="0"/>
              <a:t>» говорить само за себе - «</a:t>
            </a:r>
            <a:r>
              <a:rPr lang="ru-RU" dirty="0" err="1" smtClean="0"/>
              <a:t>фітон</a:t>
            </a:r>
            <a:r>
              <a:rPr lang="ru-RU" dirty="0" smtClean="0"/>
              <a:t>» - </a:t>
            </a:r>
            <a:r>
              <a:rPr lang="ru-RU" dirty="0" err="1" smtClean="0"/>
              <a:t>рослина</a:t>
            </a:r>
            <a:r>
              <a:rPr lang="ru-RU" dirty="0" smtClean="0"/>
              <a:t>, «</a:t>
            </a:r>
            <a:r>
              <a:rPr lang="ru-RU" dirty="0" err="1" smtClean="0"/>
              <a:t>цід</a:t>
            </a:r>
            <a:r>
              <a:rPr lang="ru-RU" dirty="0" smtClean="0"/>
              <a:t>» -</a:t>
            </a:r>
            <a:r>
              <a:rPr lang="ru-RU" dirty="0" err="1" smtClean="0"/>
              <a:t>вбивати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Оточивши себе аурою з таких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захищеною</a:t>
            </a:r>
            <a:r>
              <a:rPr lang="ru-RU" dirty="0" smtClean="0"/>
              <a:t>, </a:t>
            </a:r>
            <a:r>
              <a:rPr lang="ru-RU" dirty="0" err="1" smtClean="0"/>
              <a:t>краще</a:t>
            </a:r>
            <a:r>
              <a:rPr lang="ru-RU" dirty="0" smtClean="0"/>
              <a:t> росте і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хворіє</a:t>
            </a:r>
            <a:r>
              <a:rPr lang="ru-RU" dirty="0" smtClean="0"/>
              <a:t>. </a:t>
            </a:r>
            <a:r>
              <a:rPr lang="ru-RU" dirty="0" err="1" smtClean="0"/>
              <a:t>Фітонциди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в </a:t>
            </a:r>
            <a:r>
              <a:rPr lang="ru-RU" dirty="0" err="1" smtClean="0"/>
              <a:t>незначних</a:t>
            </a:r>
            <a:r>
              <a:rPr lang="ru-RU" dirty="0" smtClean="0"/>
              <a:t> </a:t>
            </a:r>
            <a:r>
              <a:rPr lang="ru-RU" dirty="0" err="1" smtClean="0"/>
              <a:t>концентраціях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очищати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покращувати</a:t>
            </a:r>
            <a:r>
              <a:rPr lang="ru-RU" dirty="0" smtClean="0"/>
              <a:t> </a:t>
            </a:r>
            <a:r>
              <a:rPr lang="ru-RU" dirty="0" err="1" smtClean="0"/>
              <a:t>самопочуття</a:t>
            </a:r>
            <a:r>
              <a:rPr lang="ru-RU" dirty="0" smtClean="0"/>
              <a:t>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5840435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err="1" smtClean="0"/>
              <a:t>Пров</a:t>
            </a:r>
            <a:r>
              <a:rPr lang="uk-UA" sz="1800" dirty="0" err="1" smtClean="0"/>
              <a:t>івши</a:t>
            </a:r>
            <a:r>
              <a:rPr lang="uk-UA" sz="1800" dirty="0" smtClean="0"/>
              <a:t> аналіз </a:t>
            </a:r>
            <a:r>
              <a:rPr lang="uk-UA" sz="1800" dirty="0" err="1" smtClean="0"/>
              <a:t>інвентеризації</a:t>
            </a:r>
            <a:r>
              <a:rPr lang="uk-UA" sz="1800" dirty="0" smtClean="0"/>
              <a:t>  кімнатних рослин школи можна зробити висновок:</a:t>
            </a:r>
          </a:p>
          <a:p>
            <a:r>
              <a:rPr lang="uk-UA" sz="1800" dirty="0" smtClean="0"/>
              <a:t>- в класних кімнатах школи та інших приміщеннях  вирощуються, </a:t>
            </a:r>
            <a:r>
              <a:rPr lang="uk-UA" sz="1800" dirty="0" err="1" smtClean="0"/>
              <a:t>плекаються</a:t>
            </a:r>
            <a:r>
              <a:rPr lang="uk-UA" sz="1800" dirty="0" smtClean="0"/>
              <a:t> 150   горщиків  кімнатних рослин, які охоплюють 22 різновидностей;</a:t>
            </a:r>
          </a:p>
          <a:p>
            <a:pPr fontAlgn="t"/>
            <a:r>
              <a:rPr lang="uk-UA" sz="1800" dirty="0" smtClean="0"/>
              <a:t>-  з них найбільш </a:t>
            </a:r>
            <a:r>
              <a:rPr lang="uk-UA" sz="1800" dirty="0" smtClean="0"/>
              <a:t>корисними є: </a:t>
            </a:r>
            <a:endParaRPr lang="uk-UA" sz="1800" dirty="0" smtClean="0"/>
          </a:p>
          <a:p>
            <a:pPr fontAlgn="t">
              <a:buNone/>
            </a:pPr>
            <a:r>
              <a:rPr lang="uk-UA" sz="1800" b="1" dirty="0" smtClean="0"/>
              <a:t>        Кімнатний виноград-13шт.,</a:t>
            </a:r>
          </a:p>
          <a:p>
            <a:pPr fontAlgn="t">
              <a:buNone/>
            </a:pPr>
            <a:r>
              <a:rPr lang="uk-UA" sz="1800" b="1" dirty="0" smtClean="0"/>
              <a:t>      </a:t>
            </a:r>
            <a:r>
              <a:rPr lang="ru-RU" sz="1800" b="1" dirty="0" smtClean="0"/>
              <a:t> </a:t>
            </a:r>
            <a:r>
              <a:rPr lang="uk-UA" sz="1800" b="1" dirty="0" err="1" smtClean="0"/>
              <a:t>Сансівєрія</a:t>
            </a:r>
            <a:r>
              <a:rPr lang="uk-UA" sz="1800" b="1" dirty="0" smtClean="0"/>
              <a:t> -10шт.,</a:t>
            </a:r>
          </a:p>
          <a:p>
            <a:pPr fontAlgn="t">
              <a:buNone/>
            </a:pPr>
            <a:r>
              <a:rPr lang="uk-UA" sz="1800" b="1" dirty="0" smtClean="0"/>
              <a:t>       </a:t>
            </a:r>
            <a:r>
              <a:rPr lang="ru-RU" sz="1800" b="1" dirty="0" smtClean="0"/>
              <a:t> </a:t>
            </a:r>
            <a:r>
              <a:rPr lang="uk-UA" sz="1800" b="1" dirty="0" err="1" smtClean="0"/>
              <a:t>Хлорофітум</a:t>
            </a:r>
            <a:r>
              <a:rPr lang="ru-RU" sz="1800" b="1" dirty="0" smtClean="0"/>
              <a:t>-</a:t>
            </a:r>
            <a:r>
              <a:rPr lang="uk-UA" sz="1800" b="1" dirty="0" smtClean="0"/>
              <a:t>12шт.,</a:t>
            </a:r>
          </a:p>
          <a:p>
            <a:pPr fontAlgn="t">
              <a:buNone/>
            </a:pPr>
            <a:r>
              <a:rPr lang="uk-UA" sz="1800" b="1" dirty="0" smtClean="0"/>
              <a:t>        Пеларгонія-10шт.</a:t>
            </a:r>
          </a:p>
          <a:p>
            <a:pPr fontAlgn="t">
              <a:buNone/>
            </a:pPr>
            <a:r>
              <a:rPr lang="uk-UA" sz="1800" b="1" dirty="0" smtClean="0">
                <a:solidFill>
                  <a:srgbClr val="FF0000"/>
                </a:solidFill>
              </a:rPr>
              <a:t>Виявлено  отруйні кімнатні рослини:</a:t>
            </a:r>
          </a:p>
          <a:p>
            <a:pPr fontAlgn="t">
              <a:buNone/>
            </a:pPr>
            <a:r>
              <a:rPr lang="uk-UA" sz="1800" dirty="0" smtClean="0">
                <a:solidFill>
                  <a:srgbClr val="FF0000"/>
                </a:solidFill>
              </a:rPr>
              <a:t>      </a:t>
            </a:r>
            <a:r>
              <a:rPr lang="uk-UA" sz="1800" b="1" dirty="0" err="1" smtClean="0">
                <a:solidFill>
                  <a:srgbClr val="FF0000"/>
                </a:solidFill>
              </a:rPr>
              <a:t>Молочай-</a:t>
            </a:r>
            <a:r>
              <a:rPr lang="uk-UA" sz="1800" dirty="0" smtClean="0">
                <a:solidFill>
                  <a:srgbClr val="FF0000"/>
                </a:solidFill>
              </a:rPr>
              <a:t>  </a:t>
            </a:r>
            <a:r>
              <a:rPr lang="uk-UA" sz="1800" dirty="0" smtClean="0"/>
              <a:t>в кількості 6 шт. </a:t>
            </a:r>
            <a:r>
              <a:rPr lang="ru-RU" sz="1800" dirty="0" err="1" smtClean="0">
                <a:solidFill>
                  <a:schemeClr val="dk1"/>
                </a:solidFill>
              </a:rPr>
              <a:t>всі</a:t>
            </a:r>
            <a:r>
              <a:rPr lang="ru-RU" sz="1800" dirty="0" smtClean="0">
                <a:solidFill>
                  <a:schemeClr val="dk1"/>
                </a:solidFill>
              </a:rPr>
              <a:t>  </a:t>
            </a:r>
            <a:r>
              <a:rPr lang="ru-RU" sz="1800" dirty="0" err="1" smtClean="0">
                <a:solidFill>
                  <a:schemeClr val="dk1"/>
                </a:solidFill>
              </a:rPr>
              <a:t>частини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якого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містять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отруйний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сік</a:t>
            </a:r>
            <a:r>
              <a:rPr lang="ru-RU" sz="1800" dirty="0" smtClean="0">
                <a:solidFill>
                  <a:schemeClr val="dk1"/>
                </a:solidFill>
              </a:rPr>
              <a:t>. </a:t>
            </a:r>
            <a:r>
              <a:rPr lang="ru-RU" sz="1800" dirty="0" err="1" smtClean="0">
                <a:solidFill>
                  <a:schemeClr val="dk1"/>
                </a:solidFill>
              </a:rPr>
              <a:t>Потрапляючи</a:t>
            </a:r>
            <a:r>
              <a:rPr lang="ru-RU" sz="1800" dirty="0" smtClean="0">
                <a:solidFill>
                  <a:schemeClr val="dk1"/>
                </a:solidFill>
              </a:rPr>
              <a:t> на </a:t>
            </a:r>
            <a:r>
              <a:rPr lang="ru-RU" sz="1800" dirty="0" err="1" smtClean="0">
                <a:solidFill>
                  <a:schemeClr val="dk1"/>
                </a:solidFill>
              </a:rPr>
              <a:t>шкіру</a:t>
            </a:r>
            <a:r>
              <a:rPr lang="ru-RU" sz="1800" dirty="0" smtClean="0">
                <a:solidFill>
                  <a:schemeClr val="dk1"/>
                </a:solidFill>
              </a:rPr>
              <a:t>, </a:t>
            </a:r>
            <a:r>
              <a:rPr lang="ru-RU" sz="1800" dirty="0" err="1" smtClean="0">
                <a:solidFill>
                  <a:schemeClr val="dk1"/>
                </a:solidFill>
              </a:rPr>
              <a:t>він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викликає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сильне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печіння</a:t>
            </a:r>
            <a:r>
              <a:rPr lang="ru-RU" sz="1800" dirty="0" smtClean="0">
                <a:solidFill>
                  <a:schemeClr val="dk1"/>
                </a:solidFill>
              </a:rPr>
              <a:t>, </a:t>
            </a:r>
            <a:r>
              <a:rPr lang="ru-RU" sz="1800" dirty="0" err="1" smtClean="0">
                <a:solidFill>
                  <a:schemeClr val="dk1"/>
                </a:solidFill>
              </a:rPr>
              <a:t>поява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пухирів</a:t>
            </a:r>
            <a:r>
              <a:rPr lang="ru-RU" sz="1800" dirty="0" smtClean="0">
                <a:solidFill>
                  <a:schemeClr val="dk1"/>
                </a:solidFill>
              </a:rPr>
              <a:t>. При </a:t>
            </a:r>
            <a:r>
              <a:rPr lang="ru-RU" sz="1800" dirty="0" err="1" smtClean="0">
                <a:solidFill>
                  <a:schemeClr val="dk1"/>
                </a:solidFill>
              </a:rPr>
              <a:t>попаданні</a:t>
            </a:r>
            <a:r>
              <a:rPr lang="ru-RU" sz="1800" dirty="0" smtClean="0">
                <a:solidFill>
                  <a:schemeClr val="dk1"/>
                </a:solidFill>
              </a:rPr>
              <a:t> в </a:t>
            </a:r>
            <a:r>
              <a:rPr lang="ru-RU" sz="1800" dirty="0" err="1" smtClean="0">
                <a:solidFill>
                  <a:schemeClr val="dk1"/>
                </a:solidFill>
              </a:rPr>
              <a:t>очі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можлива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навіть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тимчасова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сліпота</a:t>
            </a:r>
            <a:r>
              <a:rPr lang="ru-RU" sz="1800" dirty="0" smtClean="0">
                <a:solidFill>
                  <a:schemeClr val="dk1"/>
                </a:solidFill>
              </a:rPr>
              <a:t>;</a:t>
            </a:r>
          </a:p>
          <a:p>
            <a:pPr fontAlgn="t">
              <a:buNone/>
            </a:pPr>
            <a:r>
              <a:rPr lang="uk-UA" sz="1800" dirty="0" smtClean="0">
                <a:solidFill>
                  <a:srgbClr val="FF0000"/>
                </a:solidFill>
              </a:rPr>
              <a:t>      </a:t>
            </a:r>
            <a:r>
              <a:rPr lang="uk-UA" sz="1800" b="1" dirty="0" err="1" smtClean="0">
                <a:solidFill>
                  <a:srgbClr val="FF0000"/>
                </a:solidFill>
              </a:rPr>
              <a:t>Фікус-</a:t>
            </a:r>
            <a:r>
              <a:rPr lang="uk-UA" sz="1800" dirty="0" smtClean="0">
                <a:solidFill>
                  <a:srgbClr val="FF0000"/>
                </a:solidFill>
              </a:rPr>
              <a:t> </a:t>
            </a:r>
            <a:r>
              <a:rPr lang="uk-UA" sz="1800" dirty="0" smtClean="0">
                <a:solidFill>
                  <a:schemeClr val="dk1"/>
                </a:solidFill>
              </a:rPr>
              <a:t>в кількості 5 шт. </a:t>
            </a:r>
            <a:r>
              <a:rPr lang="ru-RU" sz="1800" dirty="0" smtClean="0">
                <a:solidFill>
                  <a:schemeClr val="dk1"/>
                </a:solidFill>
              </a:rPr>
              <a:t>В </a:t>
            </a:r>
            <a:r>
              <a:rPr lang="ru-RU" sz="1800" dirty="0" err="1" smtClean="0">
                <a:solidFill>
                  <a:schemeClr val="dk1"/>
                </a:solidFill>
              </a:rPr>
              <a:t>його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листі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і</a:t>
            </a:r>
            <a:r>
              <a:rPr lang="ru-RU" sz="1800" dirty="0" smtClean="0">
                <a:solidFill>
                  <a:schemeClr val="dk1"/>
                </a:solidFill>
              </a:rPr>
              <a:t> стеблах </a:t>
            </a:r>
            <a:r>
              <a:rPr lang="ru-RU" sz="1800" dirty="0" err="1" smtClean="0">
                <a:solidFill>
                  <a:schemeClr val="dk1"/>
                </a:solidFill>
              </a:rPr>
              <a:t>міститься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отрута</a:t>
            </a:r>
            <a:r>
              <a:rPr lang="ru-RU" sz="1800" dirty="0" smtClean="0">
                <a:solidFill>
                  <a:schemeClr val="dk1"/>
                </a:solidFill>
              </a:rPr>
              <a:t>. </a:t>
            </a:r>
            <a:r>
              <a:rPr lang="ru-RU" sz="1800" dirty="0" err="1" smtClean="0">
                <a:solidFill>
                  <a:schemeClr val="dk1"/>
                </a:solidFill>
              </a:rPr>
              <a:t>Потрапляючи</a:t>
            </a:r>
            <a:r>
              <a:rPr lang="ru-RU" sz="1800" dirty="0" smtClean="0">
                <a:solidFill>
                  <a:schemeClr val="dk1"/>
                </a:solidFill>
              </a:rPr>
              <a:t> на </a:t>
            </a:r>
            <a:r>
              <a:rPr lang="ru-RU" sz="1800" dirty="0" err="1" smtClean="0">
                <a:solidFill>
                  <a:schemeClr val="dk1"/>
                </a:solidFill>
              </a:rPr>
              <a:t>шкіру</a:t>
            </a:r>
            <a:r>
              <a:rPr lang="ru-RU" sz="1800" dirty="0" smtClean="0">
                <a:solidFill>
                  <a:schemeClr val="dk1"/>
                </a:solidFill>
              </a:rPr>
              <a:t>, </a:t>
            </a:r>
            <a:r>
              <a:rPr lang="ru-RU" sz="1800" dirty="0" err="1" smtClean="0">
                <a:solidFill>
                  <a:schemeClr val="dk1"/>
                </a:solidFill>
              </a:rPr>
              <a:t>він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може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викликати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її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подразнення</a:t>
            </a:r>
            <a:r>
              <a:rPr lang="ru-RU" sz="1800" dirty="0" smtClean="0">
                <a:solidFill>
                  <a:schemeClr val="dk1"/>
                </a:solidFill>
              </a:rPr>
              <a:t> та </a:t>
            </a:r>
            <a:r>
              <a:rPr lang="ru-RU" sz="1800" dirty="0" err="1" smtClean="0">
                <a:solidFill>
                  <a:schemeClr val="dk1"/>
                </a:solidFill>
              </a:rPr>
              <a:t>інші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алергічні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реакції</a:t>
            </a:r>
            <a:r>
              <a:rPr lang="ru-RU" sz="1800" dirty="0" smtClean="0">
                <a:solidFill>
                  <a:schemeClr val="dk1"/>
                </a:solidFill>
              </a:rPr>
              <a:t>;</a:t>
            </a:r>
          </a:p>
          <a:p>
            <a:pPr fontAlgn="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Монстера- </a:t>
            </a:r>
            <a:r>
              <a:rPr lang="ru-RU" sz="1800" dirty="0" smtClean="0">
                <a:solidFill>
                  <a:schemeClr val="dk1"/>
                </a:solidFill>
              </a:rPr>
              <a:t>в </a:t>
            </a:r>
            <a:r>
              <a:rPr lang="ru-RU" sz="1800" dirty="0" err="1" smtClean="0">
                <a:solidFill>
                  <a:schemeClr val="dk1"/>
                </a:solidFill>
              </a:rPr>
              <a:t>кількості</a:t>
            </a:r>
            <a:r>
              <a:rPr lang="ru-RU" sz="1800" dirty="0" smtClean="0">
                <a:solidFill>
                  <a:schemeClr val="dk1"/>
                </a:solidFill>
              </a:rPr>
              <a:t> 5шт. </a:t>
            </a:r>
            <a:r>
              <a:rPr lang="ru-RU" sz="1800" dirty="0" err="1" smtClean="0">
                <a:solidFill>
                  <a:schemeClr val="dk1"/>
                </a:solidFill>
              </a:rPr>
              <a:t>Отруйний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сік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її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листя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дуже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шкідливий</a:t>
            </a:r>
            <a:r>
              <a:rPr lang="ru-RU" sz="1800" dirty="0" smtClean="0">
                <a:solidFill>
                  <a:schemeClr val="dk1"/>
                </a:solidFill>
              </a:rPr>
              <a:t> для очей </a:t>
            </a:r>
            <a:r>
              <a:rPr lang="ru-RU" sz="1800" dirty="0" err="1" smtClean="0">
                <a:solidFill>
                  <a:schemeClr val="dk1"/>
                </a:solidFill>
              </a:rPr>
              <a:t>і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викликає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опік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</a:rPr>
              <a:t>шкіри</a:t>
            </a:r>
            <a:r>
              <a:rPr lang="ru-RU" sz="1800" dirty="0" smtClean="0">
                <a:solidFill>
                  <a:schemeClr val="dk1"/>
                </a:solidFill>
              </a:rPr>
              <a:t>.</a:t>
            </a:r>
          </a:p>
          <a:p>
            <a:pPr fontAlgn="t">
              <a:buNone/>
            </a:pPr>
            <a:r>
              <a:rPr lang="uk-UA" sz="1600" dirty="0" smtClean="0">
                <a:solidFill>
                  <a:srgbClr val="FF0000"/>
                </a:solidFill>
              </a:rPr>
              <a:t> </a:t>
            </a:r>
            <a:r>
              <a:rPr lang="uk-UA" sz="1800" b="1" dirty="0" smtClean="0">
                <a:solidFill>
                  <a:srgbClr val="FF0000"/>
                </a:solidFill>
              </a:rPr>
              <a:t>Рекомендації</a:t>
            </a:r>
            <a:r>
              <a:rPr lang="uk-UA" sz="1800" b="1" dirty="0" smtClean="0">
                <a:solidFill>
                  <a:schemeClr val="dk1"/>
                </a:solidFill>
              </a:rPr>
              <a:t>: </a:t>
            </a:r>
          </a:p>
          <a:p>
            <a:pPr fontAlgn="t">
              <a:buNone/>
            </a:pPr>
            <a:r>
              <a:rPr lang="uk-UA" sz="1800" dirty="0" smtClean="0">
                <a:solidFill>
                  <a:schemeClr val="dk1"/>
                </a:solidFill>
              </a:rPr>
              <a:t>1. Отруйні рослини бажано підняти  на висоту недосяжну для дітей.</a:t>
            </a:r>
          </a:p>
          <a:p>
            <a:pPr fontAlgn="t">
              <a:buNone/>
            </a:pPr>
            <a:r>
              <a:rPr lang="uk-UA" sz="1800" dirty="0" smtClean="0">
                <a:solidFill>
                  <a:schemeClr val="dk1"/>
                </a:solidFill>
              </a:rPr>
              <a:t>2. Поповнити колекцію  корисними кімнатними рослинами.</a:t>
            </a:r>
            <a:endParaRPr lang="ru-RU" sz="1800" dirty="0" smtClean="0"/>
          </a:p>
          <a:p>
            <a:pPr fontAlgn="t">
              <a:buNone/>
            </a:pPr>
            <a:endParaRPr lang="ru-RU" sz="1800" dirty="0" smtClean="0">
              <a:solidFill>
                <a:schemeClr val="dk1"/>
              </a:solidFill>
            </a:endParaRPr>
          </a:p>
          <a:p>
            <a:pPr fontAlgn="t">
              <a:buNone/>
            </a:pPr>
            <a:endParaRPr lang="ru-RU" sz="2400" dirty="0" smtClean="0"/>
          </a:p>
          <a:p>
            <a:pPr fontAlgn="t">
              <a:buNone/>
            </a:pP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малюнок комп'юте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/>
          <a:srcRect t="13800"/>
          <a:stretch>
            <a:fillRect/>
          </a:stretch>
        </p:blipFill>
        <p:spPr bwMode="auto">
          <a:xfrm>
            <a:off x="4381500" y="0"/>
            <a:ext cx="4762500" cy="41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b="1" dirty="0" smtClean="0"/>
              <a:t>ВИКОРИСТОВУЮЧИ ІНТЕРНЕТ </a:t>
            </a:r>
            <a:r>
              <a:rPr lang="ru-RU" b="1" dirty="0"/>
              <a:t> </a:t>
            </a:r>
            <a:r>
              <a:rPr lang="ru-RU" b="1" dirty="0" smtClean="0"/>
              <a:t>МИ ЗІБРАЛИ ІНФОРМАЦІЮ  ПРО КОРИСНІ ВЛАСТИВОСТІ НАШИХ  ЗЕЛЕНИХ  ДРУЗІВ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0042"/>
            <a:ext cx="4357718" cy="5929354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Мирт </a:t>
            </a:r>
            <a:r>
              <a:rPr lang="ru-RU" sz="3600" b="1" dirty="0" err="1" smtClean="0"/>
              <a:t>звичайний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завдяки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виділеним</a:t>
            </a:r>
            <a:r>
              <a:rPr lang="ru-RU" sz="3600" b="1" dirty="0" smtClean="0"/>
              <a:t> фитонцидам </a:t>
            </a:r>
            <a:r>
              <a:rPr lang="ru-RU" sz="3600" b="1" dirty="0" err="1" smtClean="0"/>
              <a:t>знижує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кількість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хвороботворних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мікроорганізмів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удвічі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4" name="Рисунок 3" descr="Картинки по запросу мирт фото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04800" y="304800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14366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err="1" smtClean="0"/>
              <a:t>Хлорофітум</a:t>
            </a:r>
            <a:r>
              <a:rPr lang="ru-RU" sz="3600" dirty="0" smtClean="0"/>
              <a:t> </a:t>
            </a:r>
            <a:r>
              <a:rPr lang="ru-RU" sz="3600" dirty="0" err="1" smtClean="0"/>
              <a:t>чубатий</a:t>
            </a:r>
            <a:r>
              <a:rPr lang="ru-RU" sz="3600" dirty="0" smtClean="0"/>
              <a:t> за 24 </a:t>
            </a:r>
            <a:r>
              <a:rPr lang="ru-RU" sz="3600" dirty="0" err="1" smtClean="0"/>
              <a:t>години</a:t>
            </a:r>
            <a:r>
              <a:rPr lang="ru-RU" sz="3600" dirty="0" smtClean="0"/>
              <a:t> </a:t>
            </a:r>
            <a:r>
              <a:rPr lang="ru-RU" sz="3600" dirty="0" err="1" smtClean="0"/>
              <a:t>очищає</a:t>
            </a:r>
            <a:r>
              <a:rPr lang="ru-RU" sz="3600" dirty="0" smtClean="0"/>
              <a:t> </a:t>
            </a:r>
            <a:r>
              <a:rPr lang="ru-RU" sz="3600" dirty="0" err="1" smtClean="0"/>
              <a:t>повітря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мікробів</a:t>
            </a:r>
            <a:r>
              <a:rPr lang="ru-RU" sz="3600" dirty="0" smtClean="0"/>
              <a:t> на 88%! </a:t>
            </a:r>
            <a:r>
              <a:rPr lang="ru-RU" sz="3600" dirty="0" err="1" smtClean="0"/>
              <a:t>Крім</a:t>
            </a:r>
            <a:r>
              <a:rPr lang="ru-RU" sz="3600" dirty="0" smtClean="0"/>
              <a:t> того, </a:t>
            </a:r>
            <a:r>
              <a:rPr lang="ru-RU" sz="3600" dirty="0" err="1" smtClean="0"/>
              <a:t>ця</a:t>
            </a:r>
            <a:r>
              <a:rPr lang="ru-RU" sz="3600" dirty="0" smtClean="0"/>
              <a:t> </a:t>
            </a:r>
            <a:r>
              <a:rPr lang="ru-RU" sz="3600" dirty="0" err="1" smtClean="0"/>
              <a:t>рослина</a:t>
            </a:r>
            <a:r>
              <a:rPr lang="ru-RU" sz="3600" dirty="0" smtClean="0"/>
              <a:t> </a:t>
            </a:r>
            <a:r>
              <a:rPr lang="ru-RU" sz="3600" dirty="0" err="1" smtClean="0"/>
              <a:t>поглинає</a:t>
            </a:r>
            <a:r>
              <a:rPr lang="ru-RU" sz="3600" dirty="0" smtClean="0"/>
              <a:t> </a:t>
            </a:r>
            <a:r>
              <a:rPr lang="ru-RU" sz="3600" dirty="0" err="1" smtClean="0"/>
              <a:t>багато</a:t>
            </a:r>
            <a:r>
              <a:rPr lang="ru-RU" sz="3600" dirty="0" smtClean="0"/>
              <a:t> </a:t>
            </a:r>
            <a:r>
              <a:rPr lang="ru-RU" sz="3600" dirty="0" err="1" smtClean="0"/>
              <a:t>шкідливих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речовин</a:t>
            </a:r>
            <a:r>
              <a:rPr lang="ru-RU" sz="3600" dirty="0" smtClean="0"/>
              <a:t>, </a:t>
            </a:r>
            <a:r>
              <a:rPr lang="ru-RU" sz="3600" dirty="0" err="1" smtClean="0"/>
              <a:t>очищаючи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повітря</a:t>
            </a:r>
            <a:r>
              <a:rPr lang="ru-RU" sz="3600" dirty="0" smtClean="0"/>
              <a:t> </a:t>
            </a:r>
            <a:r>
              <a:rPr lang="ru-RU" sz="3600" dirty="0" err="1" smtClean="0"/>
              <a:t>краще</a:t>
            </a:r>
            <a:r>
              <a:rPr lang="ru-RU" sz="3600" dirty="0" smtClean="0"/>
              <a:t>, </a:t>
            </a:r>
            <a:r>
              <a:rPr lang="ru-RU" sz="3600" dirty="0" err="1" smtClean="0"/>
              <a:t>ніж</a:t>
            </a:r>
            <a:r>
              <a:rPr lang="ru-RU" sz="3600" dirty="0" smtClean="0"/>
              <a:t> </a:t>
            </a:r>
            <a:r>
              <a:rPr lang="ru-RU" sz="3600" dirty="0" err="1" smtClean="0"/>
              <a:t>багато</a:t>
            </a:r>
            <a:r>
              <a:rPr lang="ru-RU" sz="3600" dirty="0" smtClean="0"/>
              <a:t> </a:t>
            </a:r>
            <a:r>
              <a:rPr lang="ru-RU" sz="3600" dirty="0" err="1" smtClean="0"/>
              <a:t>очищувачі</a:t>
            </a:r>
            <a:r>
              <a:rPr lang="ru-RU" sz="3600" dirty="0" smtClean="0"/>
              <a:t> </a:t>
            </a:r>
            <a:r>
              <a:rPr lang="ru-RU" sz="3600" dirty="0" err="1" smtClean="0"/>
              <a:t>повітря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Картинки по запросу кымнатны рослин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352800"/>
            <a:ext cx="4377690" cy="31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936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81</cp:revision>
  <dcterms:created xsi:type="dcterms:W3CDTF">2015-06-18T17:20:39Z</dcterms:created>
  <dcterms:modified xsi:type="dcterms:W3CDTF">2020-04-29T12:23:32Z</dcterms:modified>
</cp:coreProperties>
</file>