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9" r:id="rId3"/>
    <p:sldId id="301" r:id="rId4"/>
    <p:sldId id="257" r:id="rId5"/>
    <p:sldId id="262" r:id="rId6"/>
    <p:sldId id="265" r:id="rId7"/>
    <p:sldId id="268" r:id="rId8"/>
    <p:sldId id="267" r:id="rId9"/>
    <p:sldId id="291" r:id="rId10"/>
    <p:sldId id="292" r:id="rId11"/>
    <p:sldId id="271" r:id="rId12"/>
    <p:sldId id="266" r:id="rId13"/>
    <p:sldId id="269" r:id="rId14"/>
    <p:sldId id="290" r:id="rId15"/>
    <p:sldId id="270" r:id="rId16"/>
    <p:sldId id="272" r:id="rId17"/>
    <p:sldId id="273" r:id="rId18"/>
    <p:sldId id="276" r:id="rId19"/>
    <p:sldId id="277" r:id="rId20"/>
    <p:sldId id="278" r:id="rId21"/>
    <p:sldId id="280" r:id="rId22"/>
    <p:sldId id="287" r:id="rId23"/>
    <p:sldId id="288" r:id="rId24"/>
    <p:sldId id="279" r:id="rId25"/>
    <p:sldId id="283" r:id="rId26"/>
    <p:sldId id="300" r:id="rId27"/>
    <p:sldId id="293" r:id="rId28"/>
    <p:sldId id="295" r:id="rId29"/>
    <p:sldId id="296" r:id="rId30"/>
    <p:sldId id="304" r:id="rId31"/>
    <p:sldId id="302" r:id="rId32"/>
    <p:sldId id="297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FB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1E200-958A-4239-B95A-5EF13F926FFF}" type="doc">
      <dgm:prSet loTypeId="urn:microsoft.com/office/officeart/2005/8/layout/radial1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ACD4008-584E-46C6-9F9C-CD605E5A5337}">
      <dgm:prSet phldrT="[Текст]"/>
      <dgm:spPr/>
      <dgm:t>
        <a:bodyPr/>
        <a:lstStyle/>
        <a:p>
          <a:r>
            <a:rPr lang="uk-UA" dirty="0" err="1" smtClean="0"/>
            <a:t>Підзони</a:t>
          </a:r>
          <a:r>
            <a:rPr lang="uk-UA" dirty="0" smtClean="0"/>
            <a:t> степової зони</a:t>
          </a:r>
          <a:endParaRPr lang="ru-RU" dirty="0"/>
        </a:p>
      </dgm:t>
    </dgm:pt>
    <dgm:pt modelId="{B00C7D1A-6EBE-4F13-84C1-B2B91168A549}" type="parTrans" cxnId="{79EE6A19-CFF9-461F-A499-F9346AD5C295}">
      <dgm:prSet/>
      <dgm:spPr/>
      <dgm:t>
        <a:bodyPr/>
        <a:lstStyle/>
        <a:p>
          <a:endParaRPr lang="ru-RU"/>
        </a:p>
      </dgm:t>
    </dgm:pt>
    <dgm:pt modelId="{D22716BB-2736-4B03-B73A-2D8B0656F7EA}" type="sibTrans" cxnId="{79EE6A19-CFF9-461F-A499-F9346AD5C295}">
      <dgm:prSet/>
      <dgm:spPr/>
      <dgm:t>
        <a:bodyPr/>
        <a:lstStyle/>
        <a:p>
          <a:endParaRPr lang="ru-RU"/>
        </a:p>
      </dgm:t>
    </dgm:pt>
    <dgm:pt modelId="{8D1A2E67-C265-4917-9603-39F8BDD56FEE}">
      <dgm:prSet phldrT="[Текст]" custT="1"/>
      <dgm:spPr/>
      <dgm:t>
        <a:bodyPr/>
        <a:lstStyle/>
        <a:p>
          <a:r>
            <a:rPr lang="uk-UA" sz="1800" dirty="0" err="1" smtClean="0"/>
            <a:t>Північно</a:t>
          </a:r>
          <a:r>
            <a:rPr lang="uk-UA" sz="1800" dirty="0" smtClean="0"/>
            <a:t> - степова</a:t>
          </a:r>
          <a:endParaRPr lang="ru-RU" sz="1800" dirty="0"/>
        </a:p>
      </dgm:t>
    </dgm:pt>
    <dgm:pt modelId="{81AAF62B-212A-4E5F-8B12-4F8F409C06ED}" type="parTrans" cxnId="{1C812261-8218-4CC0-8783-F9B9D86CA126}">
      <dgm:prSet/>
      <dgm:spPr/>
      <dgm:t>
        <a:bodyPr/>
        <a:lstStyle/>
        <a:p>
          <a:endParaRPr lang="ru-RU"/>
        </a:p>
      </dgm:t>
    </dgm:pt>
    <dgm:pt modelId="{E5E64D7A-03D4-4F57-A1BA-9DC3D4D4EF3A}" type="sibTrans" cxnId="{1C812261-8218-4CC0-8783-F9B9D86CA126}">
      <dgm:prSet/>
      <dgm:spPr/>
      <dgm:t>
        <a:bodyPr/>
        <a:lstStyle/>
        <a:p>
          <a:endParaRPr lang="ru-RU"/>
        </a:p>
      </dgm:t>
    </dgm:pt>
    <dgm:pt modelId="{ECBE26E4-C1B0-40DC-B967-5210CDD4F667}">
      <dgm:prSet phldrT="[Текст]"/>
      <dgm:spPr/>
      <dgm:t>
        <a:bodyPr/>
        <a:lstStyle/>
        <a:p>
          <a:r>
            <a:rPr lang="uk-UA" b="1" dirty="0" err="1" smtClean="0"/>
            <a:t>Південно-</a:t>
          </a:r>
          <a:r>
            <a:rPr lang="uk-UA" b="1" dirty="0" smtClean="0"/>
            <a:t> степова</a:t>
          </a:r>
          <a:endParaRPr lang="ru-RU" b="1" dirty="0"/>
        </a:p>
      </dgm:t>
    </dgm:pt>
    <dgm:pt modelId="{DA1CEEC9-B26A-4540-AF8E-EB1B1F17474B}" type="parTrans" cxnId="{522D6C78-D479-4024-99C6-2DF8EE4F7F1A}">
      <dgm:prSet/>
      <dgm:spPr/>
      <dgm:t>
        <a:bodyPr/>
        <a:lstStyle/>
        <a:p>
          <a:endParaRPr lang="ru-RU"/>
        </a:p>
      </dgm:t>
    </dgm:pt>
    <dgm:pt modelId="{3660C6DB-5B76-4DE5-B27E-12D2348FFAAF}" type="sibTrans" cxnId="{522D6C78-D479-4024-99C6-2DF8EE4F7F1A}">
      <dgm:prSet/>
      <dgm:spPr/>
      <dgm:t>
        <a:bodyPr/>
        <a:lstStyle/>
        <a:p>
          <a:endParaRPr lang="ru-RU"/>
        </a:p>
      </dgm:t>
    </dgm:pt>
    <dgm:pt modelId="{23285A0E-45D4-4E12-ACE4-E508CDC3B6CB}">
      <dgm:prSet phldrT="[Текст]"/>
      <dgm:spPr/>
      <dgm:t>
        <a:bodyPr/>
        <a:lstStyle/>
        <a:p>
          <a:r>
            <a:rPr lang="uk-UA" b="1" dirty="0" smtClean="0"/>
            <a:t>Середньо - степова</a:t>
          </a:r>
          <a:endParaRPr lang="ru-RU" b="1" dirty="0"/>
        </a:p>
      </dgm:t>
    </dgm:pt>
    <dgm:pt modelId="{232B1C51-A90A-43DF-AD59-4F95F9815844}" type="parTrans" cxnId="{3413BC4E-EEB0-4D5D-ADF0-FDF7EC437EB7}">
      <dgm:prSet/>
      <dgm:spPr/>
      <dgm:t>
        <a:bodyPr/>
        <a:lstStyle/>
        <a:p>
          <a:endParaRPr lang="ru-RU"/>
        </a:p>
      </dgm:t>
    </dgm:pt>
    <dgm:pt modelId="{92905FF9-6DA0-44E2-833C-D4F09A6CD016}" type="sibTrans" cxnId="{3413BC4E-EEB0-4D5D-ADF0-FDF7EC437EB7}">
      <dgm:prSet/>
      <dgm:spPr/>
      <dgm:t>
        <a:bodyPr/>
        <a:lstStyle/>
        <a:p>
          <a:endParaRPr lang="ru-RU"/>
        </a:p>
      </dgm:t>
    </dgm:pt>
    <dgm:pt modelId="{74BDB738-EF04-41B4-BDCC-8BF0758BF927}" type="pres">
      <dgm:prSet presAssocID="{14E1E200-958A-4239-B95A-5EF13F926FF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B64778-E135-4E20-B434-C403C9F2D150}" type="pres">
      <dgm:prSet presAssocID="{DACD4008-584E-46C6-9F9C-CD605E5A5337}" presName="centerShape" presStyleLbl="node0" presStyleIdx="0" presStyleCnt="1"/>
      <dgm:spPr/>
      <dgm:t>
        <a:bodyPr/>
        <a:lstStyle/>
        <a:p>
          <a:endParaRPr lang="ru-RU"/>
        </a:p>
      </dgm:t>
    </dgm:pt>
    <dgm:pt modelId="{57E81352-B395-4FF1-8D3F-1C6133A236B6}" type="pres">
      <dgm:prSet presAssocID="{81AAF62B-212A-4E5F-8B12-4F8F409C06ED}" presName="Name9" presStyleLbl="parChTrans1D2" presStyleIdx="0" presStyleCnt="3"/>
      <dgm:spPr/>
      <dgm:t>
        <a:bodyPr/>
        <a:lstStyle/>
        <a:p>
          <a:endParaRPr lang="ru-RU"/>
        </a:p>
      </dgm:t>
    </dgm:pt>
    <dgm:pt modelId="{9BCC2D8F-FFD0-4E8C-9F0F-4376C439BCA2}" type="pres">
      <dgm:prSet presAssocID="{81AAF62B-212A-4E5F-8B12-4F8F409C06E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DD265CCB-C145-4E80-BCD9-35D3FDB54907}" type="pres">
      <dgm:prSet presAssocID="{8D1A2E67-C265-4917-9603-39F8BDD56F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5C850-F337-465D-980B-04BCF13D0F7A}" type="pres">
      <dgm:prSet presAssocID="{DA1CEEC9-B26A-4540-AF8E-EB1B1F17474B}" presName="Name9" presStyleLbl="parChTrans1D2" presStyleIdx="1" presStyleCnt="3"/>
      <dgm:spPr/>
      <dgm:t>
        <a:bodyPr/>
        <a:lstStyle/>
        <a:p>
          <a:endParaRPr lang="ru-RU"/>
        </a:p>
      </dgm:t>
    </dgm:pt>
    <dgm:pt modelId="{A9ABFAC0-4C34-4324-BE6D-67C9D18249EC}" type="pres">
      <dgm:prSet presAssocID="{DA1CEEC9-B26A-4540-AF8E-EB1B1F17474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E916CC0-BF17-4EF7-B73E-6314FDA69014}" type="pres">
      <dgm:prSet presAssocID="{ECBE26E4-C1B0-40DC-B967-5210CDD4F66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1E23A-720A-41C6-9585-2F7BE3236FDB}" type="pres">
      <dgm:prSet presAssocID="{232B1C51-A90A-43DF-AD59-4F95F9815844}" presName="Name9" presStyleLbl="parChTrans1D2" presStyleIdx="2" presStyleCnt="3"/>
      <dgm:spPr/>
      <dgm:t>
        <a:bodyPr/>
        <a:lstStyle/>
        <a:p>
          <a:endParaRPr lang="ru-RU"/>
        </a:p>
      </dgm:t>
    </dgm:pt>
    <dgm:pt modelId="{36FD43C7-E7EF-43CE-BE29-5A3A4E51EBDA}" type="pres">
      <dgm:prSet presAssocID="{232B1C51-A90A-43DF-AD59-4F95F9815844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995DF11-19D2-43AE-B610-78ECB84444A2}" type="pres">
      <dgm:prSet presAssocID="{23285A0E-45D4-4E12-ACE4-E508CDC3B6C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2D6C78-D479-4024-99C6-2DF8EE4F7F1A}" srcId="{DACD4008-584E-46C6-9F9C-CD605E5A5337}" destId="{ECBE26E4-C1B0-40DC-B967-5210CDD4F667}" srcOrd="1" destOrd="0" parTransId="{DA1CEEC9-B26A-4540-AF8E-EB1B1F17474B}" sibTransId="{3660C6DB-5B76-4DE5-B27E-12D2348FFAAF}"/>
    <dgm:cxn modelId="{3AC2EFCA-8CFB-4843-83EB-BE141909D6C4}" type="presOf" srcId="{232B1C51-A90A-43DF-AD59-4F95F9815844}" destId="{36FD43C7-E7EF-43CE-BE29-5A3A4E51EBDA}" srcOrd="1" destOrd="0" presId="urn:microsoft.com/office/officeart/2005/8/layout/radial1"/>
    <dgm:cxn modelId="{9E584059-6270-483D-A389-BA07CC5AB484}" type="presOf" srcId="{DA1CEEC9-B26A-4540-AF8E-EB1B1F17474B}" destId="{2845C850-F337-465D-980B-04BCF13D0F7A}" srcOrd="0" destOrd="0" presId="urn:microsoft.com/office/officeart/2005/8/layout/radial1"/>
    <dgm:cxn modelId="{79EE6A19-CFF9-461F-A499-F9346AD5C295}" srcId="{14E1E200-958A-4239-B95A-5EF13F926FFF}" destId="{DACD4008-584E-46C6-9F9C-CD605E5A5337}" srcOrd="0" destOrd="0" parTransId="{B00C7D1A-6EBE-4F13-84C1-B2B91168A549}" sibTransId="{D22716BB-2736-4B03-B73A-2D8B0656F7EA}"/>
    <dgm:cxn modelId="{580925C7-7B0F-4903-BDA6-7B60D76D0749}" type="presOf" srcId="{DACD4008-584E-46C6-9F9C-CD605E5A5337}" destId="{E1B64778-E135-4E20-B434-C403C9F2D150}" srcOrd="0" destOrd="0" presId="urn:microsoft.com/office/officeart/2005/8/layout/radial1"/>
    <dgm:cxn modelId="{1C812261-8218-4CC0-8783-F9B9D86CA126}" srcId="{DACD4008-584E-46C6-9F9C-CD605E5A5337}" destId="{8D1A2E67-C265-4917-9603-39F8BDD56FEE}" srcOrd="0" destOrd="0" parTransId="{81AAF62B-212A-4E5F-8B12-4F8F409C06ED}" sibTransId="{E5E64D7A-03D4-4F57-A1BA-9DC3D4D4EF3A}"/>
    <dgm:cxn modelId="{E7285BDD-4440-4D94-850B-A72CBD7ED707}" type="presOf" srcId="{81AAF62B-212A-4E5F-8B12-4F8F409C06ED}" destId="{57E81352-B395-4FF1-8D3F-1C6133A236B6}" srcOrd="0" destOrd="0" presId="urn:microsoft.com/office/officeart/2005/8/layout/radial1"/>
    <dgm:cxn modelId="{EB26977F-CEEC-4537-BCDC-106D602AB675}" type="presOf" srcId="{DA1CEEC9-B26A-4540-AF8E-EB1B1F17474B}" destId="{A9ABFAC0-4C34-4324-BE6D-67C9D18249EC}" srcOrd="1" destOrd="0" presId="urn:microsoft.com/office/officeart/2005/8/layout/radial1"/>
    <dgm:cxn modelId="{75C9F3FE-E590-4E7B-B14D-F37A181B446C}" type="presOf" srcId="{232B1C51-A90A-43DF-AD59-4F95F9815844}" destId="{52E1E23A-720A-41C6-9585-2F7BE3236FDB}" srcOrd="0" destOrd="0" presId="urn:microsoft.com/office/officeart/2005/8/layout/radial1"/>
    <dgm:cxn modelId="{B64800EC-F0F3-4E4F-98E0-E1B51D842CFD}" type="presOf" srcId="{8D1A2E67-C265-4917-9603-39F8BDD56FEE}" destId="{DD265CCB-C145-4E80-BCD9-35D3FDB54907}" srcOrd="0" destOrd="0" presId="urn:microsoft.com/office/officeart/2005/8/layout/radial1"/>
    <dgm:cxn modelId="{3413BC4E-EEB0-4D5D-ADF0-FDF7EC437EB7}" srcId="{DACD4008-584E-46C6-9F9C-CD605E5A5337}" destId="{23285A0E-45D4-4E12-ACE4-E508CDC3B6CB}" srcOrd="2" destOrd="0" parTransId="{232B1C51-A90A-43DF-AD59-4F95F9815844}" sibTransId="{92905FF9-6DA0-44E2-833C-D4F09A6CD016}"/>
    <dgm:cxn modelId="{6503906B-84BC-48A6-9EFC-B47A5081DC1B}" type="presOf" srcId="{14E1E200-958A-4239-B95A-5EF13F926FFF}" destId="{74BDB738-EF04-41B4-BDCC-8BF0758BF927}" srcOrd="0" destOrd="0" presId="urn:microsoft.com/office/officeart/2005/8/layout/radial1"/>
    <dgm:cxn modelId="{A3D22948-74BF-4BE6-9662-4005D1E53658}" type="presOf" srcId="{ECBE26E4-C1B0-40DC-B967-5210CDD4F667}" destId="{5E916CC0-BF17-4EF7-B73E-6314FDA69014}" srcOrd="0" destOrd="0" presId="urn:microsoft.com/office/officeart/2005/8/layout/radial1"/>
    <dgm:cxn modelId="{FF15A732-657B-4CD1-BDD3-67C0B62B5F2E}" type="presOf" srcId="{23285A0E-45D4-4E12-ACE4-E508CDC3B6CB}" destId="{F995DF11-19D2-43AE-B610-78ECB84444A2}" srcOrd="0" destOrd="0" presId="urn:microsoft.com/office/officeart/2005/8/layout/radial1"/>
    <dgm:cxn modelId="{01AADF8E-CB26-41E9-8363-3EA32581C585}" type="presOf" srcId="{81AAF62B-212A-4E5F-8B12-4F8F409C06ED}" destId="{9BCC2D8F-FFD0-4E8C-9F0F-4376C439BCA2}" srcOrd="1" destOrd="0" presId="urn:microsoft.com/office/officeart/2005/8/layout/radial1"/>
    <dgm:cxn modelId="{5501B86D-0660-456A-94EA-1CA01CDD30FA}" type="presParOf" srcId="{74BDB738-EF04-41B4-BDCC-8BF0758BF927}" destId="{E1B64778-E135-4E20-B434-C403C9F2D150}" srcOrd="0" destOrd="0" presId="urn:microsoft.com/office/officeart/2005/8/layout/radial1"/>
    <dgm:cxn modelId="{CE62068F-AA88-49A7-9986-CD91A9737F62}" type="presParOf" srcId="{74BDB738-EF04-41B4-BDCC-8BF0758BF927}" destId="{57E81352-B395-4FF1-8D3F-1C6133A236B6}" srcOrd="1" destOrd="0" presId="urn:microsoft.com/office/officeart/2005/8/layout/radial1"/>
    <dgm:cxn modelId="{AF372A70-8670-41AB-A452-62A7F6C95A73}" type="presParOf" srcId="{57E81352-B395-4FF1-8D3F-1C6133A236B6}" destId="{9BCC2D8F-FFD0-4E8C-9F0F-4376C439BCA2}" srcOrd="0" destOrd="0" presId="urn:microsoft.com/office/officeart/2005/8/layout/radial1"/>
    <dgm:cxn modelId="{064A8C46-9389-4511-9A17-E8602C58A04F}" type="presParOf" srcId="{74BDB738-EF04-41B4-BDCC-8BF0758BF927}" destId="{DD265CCB-C145-4E80-BCD9-35D3FDB54907}" srcOrd="2" destOrd="0" presId="urn:microsoft.com/office/officeart/2005/8/layout/radial1"/>
    <dgm:cxn modelId="{52DFB076-4D87-4321-B1B9-56053F080BAE}" type="presParOf" srcId="{74BDB738-EF04-41B4-BDCC-8BF0758BF927}" destId="{2845C850-F337-465D-980B-04BCF13D0F7A}" srcOrd="3" destOrd="0" presId="urn:microsoft.com/office/officeart/2005/8/layout/radial1"/>
    <dgm:cxn modelId="{8DCD7A71-ADAD-4304-A108-CBFE3F64CF36}" type="presParOf" srcId="{2845C850-F337-465D-980B-04BCF13D0F7A}" destId="{A9ABFAC0-4C34-4324-BE6D-67C9D18249EC}" srcOrd="0" destOrd="0" presId="urn:microsoft.com/office/officeart/2005/8/layout/radial1"/>
    <dgm:cxn modelId="{EF26C8C2-F648-4F64-98D9-8433D162B3C4}" type="presParOf" srcId="{74BDB738-EF04-41B4-BDCC-8BF0758BF927}" destId="{5E916CC0-BF17-4EF7-B73E-6314FDA69014}" srcOrd="4" destOrd="0" presId="urn:microsoft.com/office/officeart/2005/8/layout/radial1"/>
    <dgm:cxn modelId="{7266BE9B-8779-4683-84C1-B8C748243BA9}" type="presParOf" srcId="{74BDB738-EF04-41B4-BDCC-8BF0758BF927}" destId="{52E1E23A-720A-41C6-9585-2F7BE3236FDB}" srcOrd="5" destOrd="0" presId="urn:microsoft.com/office/officeart/2005/8/layout/radial1"/>
    <dgm:cxn modelId="{75ED3465-4C3D-4925-A325-75EC84830783}" type="presParOf" srcId="{52E1E23A-720A-41C6-9585-2F7BE3236FDB}" destId="{36FD43C7-E7EF-43CE-BE29-5A3A4E51EBDA}" srcOrd="0" destOrd="0" presId="urn:microsoft.com/office/officeart/2005/8/layout/radial1"/>
    <dgm:cxn modelId="{57D6D027-508C-4A60-9556-3FC17973CCB4}" type="presParOf" srcId="{74BDB738-EF04-41B4-BDCC-8BF0758BF927}" destId="{F995DF11-19D2-43AE-B610-78ECB84444A2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B64778-E135-4E20-B434-C403C9F2D150}">
      <dsp:nvSpPr>
        <dsp:cNvPr id="0" name=""/>
        <dsp:cNvSpPr/>
      </dsp:nvSpPr>
      <dsp:spPr>
        <a:xfrm>
          <a:off x="2672136" y="1854944"/>
          <a:ext cx="1424478" cy="1424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err="1" smtClean="0"/>
            <a:t>Підзони</a:t>
          </a:r>
          <a:r>
            <a:rPr lang="uk-UA" sz="1900" kern="1200" dirty="0" smtClean="0"/>
            <a:t> степової зони</a:t>
          </a:r>
          <a:endParaRPr lang="ru-RU" sz="1900" kern="1200" dirty="0"/>
        </a:p>
      </dsp:txBody>
      <dsp:txXfrm>
        <a:off x="2672136" y="1854944"/>
        <a:ext cx="1424478" cy="1424478"/>
      </dsp:txXfrm>
    </dsp:sp>
    <dsp:sp modelId="{57E81352-B395-4FF1-8D3F-1C6133A236B6}">
      <dsp:nvSpPr>
        <dsp:cNvPr id="0" name=""/>
        <dsp:cNvSpPr/>
      </dsp:nvSpPr>
      <dsp:spPr>
        <a:xfrm rot="16200000">
          <a:off x="3170263" y="1621891"/>
          <a:ext cx="428225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428225" y="1894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00000">
        <a:off x="3373670" y="1630126"/>
        <a:ext cx="21411" cy="21411"/>
      </dsp:txXfrm>
    </dsp:sp>
    <dsp:sp modelId="{DD265CCB-C145-4E80-BCD9-35D3FDB54907}">
      <dsp:nvSpPr>
        <dsp:cNvPr id="0" name=""/>
        <dsp:cNvSpPr/>
      </dsp:nvSpPr>
      <dsp:spPr>
        <a:xfrm>
          <a:off x="2672136" y="2240"/>
          <a:ext cx="1424478" cy="14244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Північно</a:t>
          </a:r>
          <a:r>
            <a:rPr lang="uk-UA" sz="1800" kern="1200" dirty="0" smtClean="0"/>
            <a:t> - степова</a:t>
          </a:r>
          <a:endParaRPr lang="ru-RU" sz="1800" kern="1200" dirty="0"/>
        </a:p>
      </dsp:txBody>
      <dsp:txXfrm>
        <a:off x="2672136" y="2240"/>
        <a:ext cx="1424478" cy="1424478"/>
      </dsp:txXfrm>
    </dsp:sp>
    <dsp:sp modelId="{2845C850-F337-465D-980B-04BCF13D0F7A}">
      <dsp:nvSpPr>
        <dsp:cNvPr id="0" name=""/>
        <dsp:cNvSpPr/>
      </dsp:nvSpPr>
      <dsp:spPr>
        <a:xfrm rot="1800000">
          <a:off x="3972507" y="3011419"/>
          <a:ext cx="428225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428225" y="1894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00000">
        <a:off x="4175914" y="3019654"/>
        <a:ext cx="21411" cy="21411"/>
      </dsp:txXfrm>
    </dsp:sp>
    <dsp:sp modelId="{5E916CC0-BF17-4EF7-B73E-6314FDA69014}">
      <dsp:nvSpPr>
        <dsp:cNvPr id="0" name=""/>
        <dsp:cNvSpPr/>
      </dsp:nvSpPr>
      <dsp:spPr>
        <a:xfrm>
          <a:off x="4276625" y="2781297"/>
          <a:ext cx="1424478" cy="14244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err="1" smtClean="0"/>
            <a:t>Південно-</a:t>
          </a:r>
          <a:r>
            <a:rPr lang="uk-UA" sz="1500" b="1" kern="1200" dirty="0" smtClean="0"/>
            <a:t> степова</a:t>
          </a:r>
          <a:endParaRPr lang="ru-RU" sz="1500" b="1" kern="1200" dirty="0"/>
        </a:p>
      </dsp:txBody>
      <dsp:txXfrm>
        <a:off x="4276625" y="2781297"/>
        <a:ext cx="1424478" cy="1424478"/>
      </dsp:txXfrm>
    </dsp:sp>
    <dsp:sp modelId="{52E1E23A-720A-41C6-9585-2F7BE3236FDB}">
      <dsp:nvSpPr>
        <dsp:cNvPr id="0" name=""/>
        <dsp:cNvSpPr/>
      </dsp:nvSpPr>
      <dsp:spPr>
        <a:xfrm rot="9000000">
          <a:off x="2368018" y="3011419"/>
          <a:ext cx="428225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428225" y="1894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9000000">
        <a:off x="2571425" y="3019654"/>
        <a:ext cx="21411" cy="21411"/>
      </dsp:txXfrm>
    </dsp:sp>
    <dsp:sp modelId="{F995DF11-19D2-43AE-B610-78ECB84444A2}">
      <dsp:nvSpPr>
        <dsp:cNvPr id="0" name=""/>
        <dsp:cNvSpPr/>
      </dsp:nvSpPr>
      <dsp:spPr>
        <a:xfrm>
          <a:off x="1067647" y="2781297"/>
          <a:ext cx="1424478" cy="142447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4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Середньо - степова</a:t>
          </a:r>
          <a:endParaRPr lang="ru-RU" sz="1500" b="1" kern="1200" dirty="0"/>
        </a:p>
      </dsp:txBody>
      <dsp:txXfrm>
        <a:off x="1067647" y="2781297"/>
        <a:ext cx="1424478" cy="1424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259A58F-8FD3-487F-9E87-056D7F616914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759482-5378-4FC4-8CE7-A36DFB5C1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7.wdp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hyperlink" Target="&#1044;&#1091;&#1085;&#1072;&#1081;&#1089;&#1100;&#1082;&#1080;&#1081;%20&#1073;&#1110;&#1086;&#1089;&#1092;&#1077;&#1088;&#1085;&#1080;&#1081;%20&#1079;&#1072;&#1087;&#1086;&#1074;&#1110;&#1076;&#1085;&#1080;&#1082;.mp4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hyperlink" Target="28-02-2017.mpeg" TargetMode="External"/><Relationship Id="rId9" Type="http://schemas.openxmlformats.org/officeDocument/2006/relationships/hyperlink" Target="&#1063;&#1077;&#1088;&#1085;&#1086;&#1084;&#1086;&#1088;&#1089;&#1082;&#1080;&#1081;%20&#1073;&#1080;&#1086;&#1089;&#1092;&#1077;&#1088;&#1085;&#1099;&#1081;%20&#1079;&#1072;&#1087;&#1086;&#1074;&#1077;&#1076;&#1085;&#1080;&#1082;.mp4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1044;&#1086;&#1089;&#1083;&#1110;&#1076;&#1078;&#1077;&#1085;&#1085;&#1103;.ppt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FBD3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1.nas.gov.ua/en/Structure/dgb/usnp/PublishingImages/92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716435" cy="3537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7707">
            <a:off x="5071999" y="2344862"/>
            <a:ext cx="3752850" cy="237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4581128"/>
            <a:ext cx="4968551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Степ і степ один без краю,</a:t>
            </a:r>
          </a:p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Аж до моря бурунів,</a:t>
            </a:r>
          </a:p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 річок, без гаю,</a:t>
            </a:r>
          </a:p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Тільки з купами 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стогів…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404664"/>
            <a:ext cx="5525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n w="1905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i="1" dirty="0" smtClean="0">
                <a:ln w="1905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Мандри степовою зоною України</a:t>
            </a:r>
            <a:r>
              <a:rPr lang="uk-UA" b="1" i="1" dirty="0" smtClean="0">
                <a:ln w="1905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i="1" dirty="0">
              <a:ln w="1905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4972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krmap.su/program2010/g8/g8_12_files/image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776864" cy="561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879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Геологічна карта України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50849" y="764704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5715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amp;Ucy; &amp;scy;&amp;tcy;&amp;iecy;&amp;pcy;&amp;ocy;&amp;vcy;&amp;iukcy;&amp;jcy; &amp;zcy;&amp;ocy;&amp;ncy;&amp;iukcy; &amp;zcy;&amp;ncy;&amp;acy;&amp;jcy;&amp;dcy;&amp;iecy;&amp;ncy;&amp;ocy; &amp;zcy;&amp;ncy;&amp;acy;&amp;chcy;&amp;ncy;&amp;iukcy; &amp;pcy;&amp;ocy;&amp;kcy;&amp;lcy;&amp;acy;&amp;dcy;&amp;icy; &amp;kcy;&amp;acy;&amp;mcy;'&amp;yacy;&amp;ncy;&amp;ocy;&amp;gcy;&amp;ocy; &amp;vcy;&amp;ucy;&amp;gcy;&amp;iukcy;&amp;lcy;&amp;lcy;&amp;yacy;&#10;(&amp;Dcy;&amp;ocy;&amp;ncy;&amp;iecy;&amp;tscy;&amp;softcy;&amp;kcy;&amp;icy;&amp;jcy; &amp;bcy;&amp;acy;&amp;scy;&amp;iecy;&amp;jcy;&amp;ncy;), &amp;zcy;&amp;acy;&amp;lcy;&amp;iukcy;&amp;zcy;&amp;ncy;&amp;icy;&amp;khcy;, &amp;mcy;&amp;acy;&amp;rcy;&amp;gcy;&amp;acy;&amp;ncy;&amp;tscy;&amp;iecy;&amp;vcy;&amp;icy;&amp;khcy;, &amp;ucy;&amp;rcy;&amp;acy;&amp;ncy;&amp;ocy;&amp;vcy;&amp;icy;&amp;khcy; &amp;iukcy;&#10;&amp;rcy;&amp;tcy;&amp;ucy;&amp;tcy;&amp;ncy;&amp;icy;&amp;khcy; &amp;rcy;&amp;ucy;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281" y="980728"/>
            <a:ext cx="8424936" cy="57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8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Корисні копалини степової зони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 flipV="1">
            <a:off x="293961" y="640263"/>
            <a:ext cx="8451576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1017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39552" y="1196752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45750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Рельєф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корисні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копалини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674760" y="45750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Рівнинний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рельєф</a:t>
            </a:r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1203" r="1203"/>
          <a:stretch>
            <a:fillRect/>
          </a:stretch>
        </p:blipFill>
        <p:spPr bwMode="auto">
          <a:xfrm>
            <a:off x="1007541" y="1245096"/>
            <a:ext cx="7467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кутник 10"/>
          <p:cNvSpPr/>
          <p:nvPr/>
        </p:nvSpPr>
        <p:spPr>
          <a:xfrm>
            <a:off x="4199723" y="5733256"/>
            <a:ext cx="39346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Причорноморська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низовина</a:t>
            </a:r>
            <a:endParaRPr lang="ru-RU" dirty="0"/>
          </a:p>
        </p:txBody>
      </p:sp>
      <p:sp>
        <p:nvSpPr>
          <p:cNvPr id="12" name="AutoShape 2" descr="data:image/jpeg;base64,/9j/4AAQSkZJRgABAQAAAQABAAD/2wCEAAkGBxMSEhUTExMWFhUVGBsYFxYYGBgYGhcYGBcYGBgYGxcaHSggGBolHRoXITEiJykrLi4uGh8zODMsNygtLisBCgoKDg0OGxAQGzUlICU1LS0tNS0tLS01LS0tLS0tLS0tLy8tLS0tLS0tLS0tLS0tLy0tLS0tLS0tLS0tLS0tLf/AABEIALUBFwMBIgACEQEDEQH/xAAbAAACAwEBAQAAAAAAAAAAAAAABAIDBQYBB//EAEIQAAECBAMFBQYEBAQGAwAAAAECEQADITEEEkEFE1FhcSKBkaHwBjKxwdHhFEJS8QcWI2IVQ3KCM1OTotLTkrLi/8QAGQEAAwEBAQAAAAAAAAAAAAAAAAECAwQF/8QAKhEAAgIBBAIBAwMFAAAAAAAAAAECERIDEyExQVFhBCLwFJGhIzJxgbH/2gAMAwEAAhEDEQA/AOz3UG6h3dQbqPYzOHES3UG6h3dQbqDMMRLdQbqHd1BuoMwxEt1Buod3UG6gzDES3UG6h3dQbqDMMRLdQbqHd1BuoMwxEt1Buod3UG6gzDES3UG6h3dQbqDMMRLdQbqHd1BuoMwxEt1Buod3UG6gzDES3UG6h3dQbqDMMRLdQbqHd1BuoMwxEt1Buod3UG6gzFiJbqDdQ7uoN1BmPES3UG6h3dQbqDMWIluoN1Du6g3UGYYiW6g3UO7qDdQZjxEt1BDu6ggzDEd3UG6h3dwbuOPM2xEt1Buod3cG7gzDES3UG6h3dwbuDMMRLdQbqHd3Bu4MwxEt1Buod3cG7gzDES3UG6h3dwbuDMMRLdQbqHd3Bu4MwxEt1Buod3cG7gzDES3UG6h3dwbuDMMRLdQbqHd3Bu4MwxEt1Buod3cG7gzDES3UG6h3dwbuDMMRLdQbqHd3Bu4MwxEt1Buod3cG7gzDES3UG6h3dwbuDMMRLdQbqHd3Bu4MwxEt1Buod3UG7gzDES3UEO7uCDMMRvdwZIYyR7kjmyNqFt3BkhjJBkgyChfJBu4YyQZIMgoX3cG7hjJBkgyChfJBkhjJBkgyChfJBu4YyQZIMgoX3cG7hjJBkgyChfJBu4YyQZIMgoXyQZIYyQZIMgoXyQZIYyQZIMgoX3cG7hjJBkgyChfJBkhjJBkgyChfdwZIYyQZIMgoXyQZIYyQZIMgoXyQZIYyQZIMgoX3cG7hjJBkgyChfdwbuGMkGSDIKF93BDGSCDIKMwe0cjUkeH1iK/abDj8xPRvrHzj/ABeSNBfiq1eDwnjfaFLMiWl+JKmH/dGu1H8o5v1H5yfTf5vw3FXgPrEJ3tQl+xlI4qUxfoB84+TYjbal2CUBjZ383L9GjLViHuokObuS/Hg7wsIif1Ej7SfbGUn3ygHUCYCfAB4VmfxBw4B7CyRoG+JaPkKJrE0PU/IRYmc9np4faFghb8j6hiP4jy2O7krJo2cpSObsT64Rmzf4jz3LSpQGgOYkdSCH8BHBrmNUvTl9DEN+DanO/rwhYIW9J+TtF/xAxajTdpuGCSxdiC6iai3CsC/b3F/ql3/SPAvb7xxm+FntevziQxA48hxPjDxDcl7OuPt1iyQc6Q35QEt36mJS/brGAuSlX9uUNXoxp1jj1K0ct8+6vnHoWH9439dYMULcl7Own+2uJVMMxKsjhslwO4uHcXg2h7aYlawpCt2GAypIIcXJcVf6XvHIOQL98SKjbv5+ukKkVuSOhT7VYs/567vppRunWkMSvbXGJBeYFV/SkkdKUjklTWq46lx8oBiwOvqrPBiLcfs7HC+3uKSqpSsHRSGboUt5xbO/iJiagJkgvdjQd6m4xw/44cvv4xA47jcetLQ8Pge5L2dyj+JGJF5co/7VP/8AZoeT/E0uHw4ajtM01bs9Y+cS8UDdudHBjV2LKkTlZFDKWd8ymJHLNTxgkoxVtFRnNukzs8X/ABLIfJIHIqXpViQAORZ+T6xCd/E40y4caXWT1DBIbxjL/lnDH/Mb/d/+o8/lbDCu9V3EH4PGW9omuGr7/lG7J/iaimeQRxZYPgCkRo4f+ImEUWImJ5kJa/JRjjj7NYb/AJ0zy/8AGIH2dw4f+tO8AflC3dEP6i8r90d6n25whVlBUXIAVlZPiohgOcOzPajChv6qS5a4j5irYeHH+dN/+KfqIrVsiUR/xl/9NP8A7Ieen7FnL4/c+op9p8PTtgA2LpYnx6eMXTduyk3JbjQN1cx8iOx01aer/pD/ANkWTMGtScpxCikWzIP/AJGKvS9/9J3ZH1dHtBKPEc6eN4B7QyeJ8vrHyuQicgAJnChdmU3hWkTTiMUC4mJUXdiVsRwZrdGgvTDeZ9SG35X93gPrAn2gknUjqI+ZnaeL03deBt4/PiY8O08ZQsilSQbjg4V3UaH9n4x7x9LX7RyBcnwiB9qMN+o+EfNJ+2MYTRk8gp/HMonwiM7auLVoB0V9VGBbfv8AkW8fTD7VYb9R8DBHywbSxYd6/wC5P1eCKrT9/wAoa1mYeAlzEpImjNVxRJbqq/dE52JkAgLSK2IHmSm0Tk4xKw4ILGzQYjBomsoiqbE8/jHBuO+XQYoU2pMygGUDetH6N64R5gO2O2tKVk0F34as94axSSmWQODDh8I5+TPJWOXMj5RtCcmiJRV9G5Pwc0BkgKHI18KHwjOmLUminD6EEeRZo08XiJuQFF3BLDT164vYabnQnOBUdoGod6Ubvhx+oaXKFtJ9HOCYaa8uMSmTiaHw4cmjWxGzAWMoJDntO6gw4XrCWMwgljMohSeDEEd9QB3xvHXgyXptFAHZBJHFvv4xDfirGvrw6Q3hkS1ZVFLAlveZNGsWY00eNSVhJZFAlwaZWJHDobQnrpAoWY+XKLp4dOPfEFT6iltPer8zGrJ2bLXqS9SAbcLfCPZ2DRLDpelr00LA8vnBvR6HgZyswu4oNDHiZync04BxR40cNsvN717sCCfKg8Y9xeDlykgtmVbi3fbhC3o9Bg+zJKiTy4io6Ut0i+Vs+csdlJbiRlB1e0NjaKEpGSWHA975tSNXZ20EqABPbIcgHR7/AGhT1pJcIcYpsyE+z838xSPH6Q3I9nE/mWT0p9Y2RNF36UFi32gE/hXy/fzjnl9TqM02fkTlbJkp/KC3FRV5WENIlAWAHQN8osTNP2+ndHu/MZPUk+xPR+SIHOnf64wPz8z64RNM88IjMxZs/ruETmxrQXskyvT/AEiCi1yPAv5h4UVtAFTBRePF4g+v2gthsr2XLWfXzaIKmHQj13xUMxsFFup+ALR7+GWbjxIHxMPMWwelSuL+uMRKlcfP7xzW1dpzETFpCgAktWo+NYb9n9pbzPvDmKRQZstTxLWjRppWQtK3RsEqj2WSTUluR5t3fvGRhtoBU9ST7osHJtwYgqi7H4tMpKkiW4SxUxP5n52tBHl0VHR8mrMcJOVRcvViDwygaioc0jL2cqZmLqUWJoQXOhKnGunLSsZ+F2gVl7FGiMx0DgkJoaWB8o0puHxMuWVbtakVJyglh/cBUUjWTSVGmDqkhlYmJ49PQrFZmL4n4fGLdjSFzUOtCwLPQEcu0l+6kPTdhqoRnZqggODwFA/V4wzVhH6STVmYuerU99IIvm7MUGSxBbtPQO9GO8tQ6R5DUolL6OZlowssOxWH0zCnRw79TFsnCgWmrJ/uANOFG5+MLPxD+Bfxi1BOj9BUef2jmbY+PQ3LlhKVFcxJBZszpYNXSpeE/wALKmTHQlCgLlKkpUDW9QT94ztsyZigGCS1bV50twhLYRyzQpRql+Oor0jaKeNpkuro6bCypgfNLUGdiA7ivBw7NFmLxCUZXc5mIFm5HuMenGABy1K01vYtfv8AnF2Gx6ZiQoWtpcdLxlm+y8V0mYf+OrBJABDsAwtqQbxqbPxW8l1AcEg6j4W0bpFi8HJmCsqWav2WSoGznKxHfHkjBSkvkKkPwOYA99fONHqQa65JUGvJVitnS1ijJ1DCnf5Qls/DTZJUoNMBTRiSPAW7oexOAWtBCZwJrRspJ0Fy3OvhC+BlTJSmmWVoxLEU95ssUtT7aslwa8Gph1g1IIURYWB8j5mMnFTU70hXasQHOW9OGkM4fGpz5CnK+j1GrF+MTmbPl5857JBcFwQeZBt9ocZ4vkGr6HEMUgpJy6JSw8axGbhM4yqQyRYPfw074ulTRZ0npeL1SUskqOUv2cwUlyz0vRgYjNl1YjNwiEIUoIQ6Q7kUEL7FmGY61JfgtmDVcBXDlHu1tomWoJSASH1J0rSjX1eI7N22Vntgqc5QAQpQOUVYB+57PwjVJuJNKzYyj9ohNmtZnPugm57o57aO2Zm8yAZK5WFy3M19WjXwOEJyKmKUpQsCMrOA7m5Ph9cmseWUuehfC4NQVmWQC/ZT7w4k37PnGpuVM6iOrg07njM2/KmzAkITbQUc/wBxOnjBsxe7TkXMSVPQCw/t5wSk5K7LUafI3jCUyypHaV+UBLgny8oW2UJhBM/s8ACkHvYEecXYpZyqAUxIYdT38WhXBYaYB21V0uW7/XfEJ8Da5HRKkhWbIc2hJPwcAmLt+H/SBwSNOevWEcQrI61KoAwBFz1HHhW0Z/8AihUk9ipFGJY8Rxg5Y+jcmYo5XJpe9BxpCcnaImEhBYA6tbmX6CMramOKQlLByHL+Q+rxloxjAqSAml7AU4A8NIpRZm5O6NbF7KlzluVE8QkgPpcV4WaHJUhKEgITRqJD1pWr187RgbDlzFLCgk5eNhXmofB46haDQvarW05CvrvJtriy4dWLy8IEkkB7VqT4m9ftDEtCrMWfg+jcYgubyp8+NI8OIUQzMDybxN/pWIbZomNKmNSj8LnXm3xvFQmKAYKIB4EjqIVM8ixpyD9RUl6RSuY793f0bh6eDkbkaP4yYl/6iqj9Sj04saRD/FJoLpWoXubtZxfu4xkTJoArTyPrpFBnuoDQ06wKyXqJGvP2kpVVEkimYJBI6EiCMwl/pT5628IItUPllCJr2duhrzdXyhmXMFuHwPcz3jPSxrTqCbdxhjDhiwA8wGY2FyXiWkcyHN53nw/fuhfE4hmoKnUcBpFiZjgAsnSwDtdw949Vh0rHEcqfCBUuwZDHS0MCSQHsaAirdL8opwc4gsKvpRvhSJ4nDlQYMW0JfrdniacLLTQXfj5msacVQubKdrY5QCQOyb1LvZq+qxPY+MmKSvOSS9M1Gp0f1wiyZKlrBTNUF8CRUPztBIwMtLFLnm78uoiftxopdlmO2kJaFElizB2PrpGHI29OllwolySc1jpZNPOHNsYJakjJVtD9eUc7Ows3/lqLHQP8OUa6UINchzZ2+FVJnJSqYlGa5KSAXpVwRW3HSGFYRn3U5SCTTOHAIrQhm1prHOez8uZqFBLMygwfSpjopUkkZiHHG9fXGMZpxdJj7DFzxLUlaljJwF84DUA0rWsP4GelaEuXNioDJYPqeXLWMzEYQzVf0yxSWLBy3AAjrfnD2BkCQkDIolKW/MCRUtRg7mJb4HGLv4I7YlS0oUtcrNlISkks4I4k1I8YX2TtaQKJlBHRIGurD4xk+0u0FGWgTEZFO+rWoC+tjCWyMBNVlWEHK9FBi2hoC7U4dI0UPstsm3fB1mK2nLRNCMoClMMwAN/dGYd3L4Q4ZZcub3tz8rxnT9hJmTd6VMqhYVDhq9qNlQpbk92rwetdIxk1xTNo35M3asw7teU1YszX5GOMyqKmYudACo9KCnjHTbR21KAWhLZw70ccCzXhHYu0FMWSpSB7zhi9socj+31WNoNxjdGckpM1dllQlpzBlcS1H+bQ0C+vnCWzccV5syCCktWjg/PSjw0tXde9Kd9RpSMW3ZpFGdtqYgAIXMyk8ATYF+Wp+kUbNEhCRMcuf1VPcAWHCMb2gKzOVlDuA1DWg0FfKK5mEnFPZlOAAwLJLOXN+yL1PON1Hjszyd3RtTZcrFGqlAgMAKFgbv8ASGcLsuVKsgk3dRcvqz20sI5nZ2KWmaGAzaglzX4x1sqcohyA/wDpGnUN4mJnceL4LjK+WhgZiKNXu86+vCKFLLl/j6PdyhfG7T3Y7bVLaE99PvHqZ5UMyQGZ78fXKM6KtFii2nrp9ozP8RBmlFAHytQnMNaB/naGZi1D8o5aHwjn0Slia+VQrdzz9d8VCN9kTb4o3kzDxbztxPH1yiSlPUu/T5c+X1hcT2DzFBPFwzcBpHucK91STy9X+0FlGftPEMe7r3t9ookLJIr4eMMTwgklSrXCW7j6ELoxEtLXPFwrxFGVcRopKjBo0ULOV6v0B+fp4ISxU0rR/TVXUBuX24QQ4qzRN+DUThy1vAP30oDExg1ePQHx+3CFE7SUlI3gPXh1OmvhDWGM5CwpaxlP5XBUSeCQb+umHKM210NpwTtmDtUO3fb40htGHVwbgdPjGDj8apSj2lJDhqEc2Oh6xOVtenv9wLVoavcPBToMkTxaCJiszgC39wYWY2Hd84QXi3sTXiBZ9SNamNLfBYDitgTcC9Fa8fOsYOPQQMvavUgKr48b2MbQd8MX+D2YpehJHDxFC/1Hyc2FjmmALVfR2FaaOGe1RGMmalJAepGoqzN73D6Q7s7DBcxIqC+hsLEu9NLxckq5Ek7O+3GrDub6wmBlWlJI90liBWvrwMXbLkokpCASrVyxJe9GhLaG1pKVkKQFKrUtZjTjobxx2+jZpLlktqbNXN3akBIUH97q9waFwPVI08NJUAmiR+okEqatARrbXuhdGOTuqKyuKB+1Sjat+8WSlTJcoFVGBd2DcC2sJybVFJJclu0cVLkIK1E0sGFTdrxThtpS1SxMzEJ1fifvFC8CMRLSmetw5UMpIKWqQokcDqO+0Rl/g5cuYiWAx7Sie2aF8vaamj363hWq+QaZpSJyVgl3FtLjiPCLJWCAPZlJT/tSPlHJnbxcZVbtz2QB0Hu6+u7XlbY7D5iGZwaEF2ZR1vXjA8kOMom1uUpupI5Nx5/vEF4iSHJmWFWYeHkY5DaO0iVHKcz1Z2IFgfjWEjiiKBQIH5jdySeHLneGothvJeDscB+DK3lyxmuWbNV6mlHjSKpQumnMGg7jHAS55JHaIBuPdBOh0pXw8Y6GVtn+ioqBSU0JD3FjV6P1F73hSsuGpFro3sJJlAAIFBT3lqYcASoN0EWHDymYpYf6lp52JPm8cTL2kSQUuUkkjLZ3pyAHDpwhnA7fXrQkgCpOnC/D0GifuHHVh6N/G7IkrTkBmIDiqCk/Kr8P3jLm+zgUQBPSQHBzpUk1o2VLub8PpoYbHrUMxQkk3IJAtXvMMIxoZiCOhJJ+HoxSci3HTl4MaX7PLzXkkA3zKJJbRJQAnuMOjYiw1E8mXy0DgP14RbKxEpQqhQZ7gAA60BJvW8WpmS3HaY6MFDV7etIVsFpxRl4zYqljtSiW/to+hoqvxjwYNSA27av6Tz4U8T8Y11rzAjehPPKx8VD5eMRwsoIJInEnme8catp94LdchtqzLm4WYHOVTNQsCx5hx5RibTx25TlUBnq7acqUB+kd+JjMVFJHKnmR9IrnzZWqX76aaHupApe0N6N9M+PYjFlZLUL0Y3Iu7i/2i7ATiDnzGgblSwFXHRvjH1VeEw6wBu5ZDuxCddWKSHtC8zZWHH+RL1Z0oIetmSwNf3jbeVVRl+mfs+T4zG1d3BJ8qAE0r7xv3RWnG5jlYPwPOzXuCW4U0j69K2dJAypRKQHqAEVLa9kOWA50EefhJY90oSdGyad2kUtaNdB+mflnytOOKXygFPGjgknVi1QftBH1IsBWZXllbjxgg3I+hr6f5/P3MSVJR72Q5RdWgsaty8I5zbO1SSAgDgC9W5H5Ru4mWQhWQAK0KmpUNp8+GkcdO2cpAVmBIOgUDcilDaFppN8nLIrJVMZ2IHMqLPenumH9n7NJJVNZCSRlzAAminoasotavQXR2bOyZltVIYB1VfjV1EDkwh84kq7eXICm6hmcvcAmljzqLxrNy6RK4NyauWnVyoNV83UCrXLm/OBG0pdELlbwCjFLsGpoX08Y5mTMeWreAkFThFASwDOpgQMz10jyRh5oPY7JNWS9q/mNAOvjGe3XbKumdxI2TgVjMMOhL01Sa9FMT94vw+ycPKXlRJFQ4OZZBIIoxMcbhVTQpKF5l3DuBlF3KrF2ArXwjscKhKQnMoAmjHtFjpmFFCnq8RLJcNmsZ2PTJpBypyopcAiovo8fONoqUJqkH3szWLmt3qw1fgI7z8YlCkglWVTsBZhyFRZovRJlntBDPxRlNTd1AOKdbaNCjNRHKKmYPstNBGXJvSDRagGroL2vThHQLWCklXvau6qk/pOvyB75SpJF2A0AJDUuBqevXlE5eHJLsw727g4r65xnKVuy4qlSFMa4kkFTkcMoPRmYacq+HKz1gIdPZCnJu/jZ7sHjr8XggsEKo9GYva7O4jNTsFKZRl53B1ITQnhqfXc4tIicWzjcKpObO7ODqHIY/CptRoYmzVM6RRmdVHaliavaHcd7PyZAzLUtagxDEgO7kkjlwekYOPYqd3Yhkip/03ty5846VUnwYuNcFypaf1EKFy5pQ1cBz3lmEU5glkqVmL0ALlzY8Xp94gvFA0UkumxrewtYt4Pyj1OIduypnY1LVJZmHaA4E8oumIvzrclLAmgqBYNSjmNBUxYl5SoEqvUu7WHExlYNAUAQqlgVdagqLAV14DRoexGFmAOhJaxTlKibk0dzxIuxtESSbGk/AinFjMc6iQDUfqFSQyePEFtY0pS0l1yVNmcVIIplzAEuxdvQjKxWHWgFSkqDXcgX1AfppfnE5SUKCS6TploCxZzWjG3yipRTGoM7b2ZxZIyKUzsUsXo1XbTpS3KOiQlr0s9B8T9I57YGGKWKHILV95qDUsTy+8dEqWrUmjOKjxjjkqO3Ti0uQTKex7mb5PHpw5d1LVTmct9APi8QloIDpBqb6OTTvfSITJalHtFqVbU1pflrCTQ2SmrAepI10fve+sUnE0DAXq7kGrB+J8Y8IN/i4sNQ8VvqCxpUHy84rInIkvEKUAGA4OyRe3GFsiyRnUaUoQG7gWi/epFaqatqNoSdRAZwDgM/EkDWgt64Q+WhOaFcPPSpSk5gSnm540emsWhSgey6joX4lhcVFekLyybBCRzoHsefB/VWQpQBGWr30b5k18IQsn4PEqml6gEAkOD5cNfCKV5iACt+N6nuhyaHUCkKTSgNaHhakUh+0zka1p4/ubwIfL8imQu5PxfupSCG/wAOSkqSmr1Bdj3N67oI1UeCTm/aCYUy3zEBTVFxWuo0jncFigrskZkmlTdw7EPxblTrHWY1An/06kEsWIt8n5VrQiIbP9k0CZnmZVJ0QzBLe6KBiG9GHCccaZy4CP8AKpSd4gEqaiSzaVfiPnC8zZygGWlRWT+apVzCRQoFAPjrHdpklepAejBmAoOn3hSd7OSZh/qFazf3u7SI3eeWbOCfbODm44y1gTctHsRcGlASGsPMPF6UTVoBAq1c9ANFAkmjHl4WPe/y3hnzbtJUG4gOAw7+cNSpEpDpySwF1UGDqIOrh1F+MN60fQbUTjdl7OWpKO2wb8rM3gCLENHVy5SyKOCdTd+LUJqY1CUgMmmj28Ghee5o2Z6BzQGz/CMHO2arTSF8PskoSlKphUC/AauaA1+8SGzwygVlT1AJFLUcXBYP94tlomCXUjMkXNOPCL0SCVByDRiALcQ7jpaFyCSRRLwaWoX7n8yInuctXBLvqOOgvwrF7pUKBnF6sK35W8hE5eFS5Lvroe5rvaE01wxxp8oomqU1bdPm8VTC5DuRxDjrR6m9aWEOKw40BrYk1bgEswETk4cBr1pYPaApqzB27sxU+UoIzJI90Fu2RUA6vzDVasfPtryFSFKlqScwFC6Smoqqhp+avw1+vnZ6DV7hvXjGRjfZLDLVmWASX1Na8PTx0acsezNwiz4+sKSvKe0QGNUkMDcHwI7nhiT2pnaUEJNKuQSyTXgQFJBDFjxsfrGH9ksGkH+imnfQNTleHU7Fwo/yUMC9Q9xlc8aARs9ePoW3Gz53srAyj7rlQBJ/MHpbsitqxtLwGIKcssZAbAJIIpRtAI7bD4JKPdCQ/BLUHxi4ZuHRz9qfvHNLUd9G0YxR89/kQlQK1FR45m+I0741sL7KypbdhIPMXvxD25ax1S5Zrbx1rwiKZBdtTqOX1fzhPVkysUjHXISke6rkE1q+pFWr608SWtJNeh9faNz8J2hfS/IVpE0y3dhUEh3N6NThEL5Bo5heYn3FAuwUxZIBFki9/wDtiyVg1EF81aUyio5Fz3x0pw7V4/H094ql5VAKIZTAkc2+AOvOHaJ2zGRhyCxSSLaFq6kmlz+8Vrk9o0dhYsO4N36xtLFXzHodW6R4Vpd3r33dxCsvbRjy9nPUy1eBpQhiL9eMWJwLAMkk6Ang7s9Br4xoIxaXIChShB7gKdRpFs2YAezxu9utuUPIWCQgcGDdDnlp3P6rEfwxB/4YF72HPzPnDX41mDKB0OWjXFYjOxLmhJNTSvq8PMeKICSqoAAJPGljZhWsRTg1ipI0rcjvj3DzjZZqObkjWoq1vARJYSUk5uo4g/ODNDS4KlEJ/PXQGnxgiS7PX466n1pBFKQcmHhZLUSkB7liA4FL99YvkSFpAAapNSXrV6+FIYWQ+UqYuK3ccHuH9EMDF8tAD5jmJIDEhq2PKpIfrE1ZxVEz8PPKphluezcsfDrHq5zGisygPdA1blrUExp5LmxHE21p51hTD4VKF57PV6al2FmoB4CJ+CsV6IYDDzFIJWVZnNAAHFCCwdtaQ7IwiQUhTkijliRTgLx7LlKYgqKiSW0AsC7aP01a8Tw8ssAcoIJer+78/hDdtWVFcl65SUitz5Ri7ckTEAlKFKFPdGZ7ggAAkUapa/KN7dnKQ+ZWr0L2AglyqlwTTUuHfhxiuqYU3aEcD2kJUr8wFwzBQcguWJ09MGUYdKXIWQol9KBVWdq0o76RNcgnslmFwbNx8IcQmzh7G3Cp5CkDGotmcDmbsk5noB9b2NYv3ZIICWANKAdbw0hJBcAEEHV2NPHWvKPDODirvZrUerdPgYVey1FkZcpVRT0H8K+niSsISGfr1q/dAmZQl3IrUEW7rUj0EtoTWvP435aRXFC6ZTugNBV2AAqKO9ODehElSUEgFxmLuTRhVhrZ/CIziog/Bhxv64GPJiiqjvQ8aXsTrXr8ovwaUnyE5KQDSmhq71+0L79KKgvwetSzU626xFctKQCvtVoGby5U+MTUUsAlFC6rcGcX5ClrcoLKqNli8cWOVJdyC1LGo5ftE5E4lOZj2QCQbhRHMBzCiE1ISnLWoc10fWuvy1iaUEcG1o9qvwu1oLE36JK2mXo5NgG1Nu67ci8VLxqgaJLHlR2Yhxw6aRbh8K7gDKAG4h+A4eUerkG2V250Jpoba+MTY7KBjCUmoKgbBVvXrWPFz5yqhmal78KePjFkuSoMyQGe17EB3LuKxCdLWTc5WZgQCK0D6kvp0ekMVhhlLA7V9SM2t/eixMt2dVNNOBvrr4wovDrUzKA1dwaEjgS4BrbUd1q5CyvMVED9F0s5Y0Aq13ewgopMkmoLqq5rQd1OUVrQkEqzBjextat3YikWmSlSSCo3cu6bVYHv8qRHDYdCQU5ncc3sfr5QnEd/BBSEu5LPw+fC0V4uclBq9GHzZubNE8Rh0V7Jpcgvob3JFTCcufhwQHdbCqiXJS4DvrUi2kPFsX+hibtEe6GcEODpQU53FIVxGNb8gPRzqzBvhFyBImEsC9yxvQXL0FBSGCiUlDBN+yymPEO/SkJxofLM9OKpUOzZm4EmpBq30MezsaGcJcGj1YUrW1oelJNClCWaocVe/J7RZNlsLJAq4AcFNXdrPAkhYyMeZOWQ4ClB2ITxZ7a0gjTnlYDJSQOA+Y0IgjRIWLFElKmOUByryIhuSlIApYsK2bhzgghr+45mliM4RAXmfQDz+MSmISCKa/Q18IIIfgPJZipRCwQpgEjstTU/Foq2VNK5YWWzfUt8hBBEyXDKj2NSkuoGtCfXnFqpQJYklq35wQRPg3ikXz0AAgUrXwFvGFpymGa/Xv8ApBBCl2T4PVABimml9AYXn4nLLKmdq35nlygggYIqGIsGbPmtSwVVmrF85WVYA4nxIcny9akECFLphg1mYoOSHLUbixLt8GixOHqovf528IIIFz2UuDwSnUw56dPpAiSKVIf7342ggiqVh4LZjIGcgKLE+L/aK0qzaNpRtSXgggl2aRiqJDCgVzK8uXLnFmGkGwVTo5pz8PCCCJBJHsvDkpzZqniPp1MSk4ZypKi4BI1HDRzBBCKrkumbOFCFNWnJ71d4j+DSkO37GCCGMgjDoqoJatebPFM2cGUcoc6l+CfrBBBY2hP8UlKaSk2fv8OcezcjgmWCTqe4cHMEEFk+RfDzQqYUZUjsqUCAHGRKVEW1dvrEkT2mWdrijFraUggihRd2U4zaCgthR+HB37rRXJJFXPKwAoDZrVgggZa7KsXjSEKULBmB0qNYIIIoybd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data:image/jpeg;base64,/9j/4AAQSkZJRgABAQAAAQABAAD/2wCEAAkGBxMSEhUTExMWFhUVGBsYFxYYGBgYGhcYGBcYGBgYGxcaHSggGBolHRoXITEiJykrLi4uGh8zODMsNygtLisBCgoKDg0OGxAQGzUlICU1LS0tNS0tLS01LS0tLS0tLS0tLy8tLS0tLS0tLS0tLS0tLy0tLS0tLS0tLS0tLS0tLf/AABEIALUBFwMBIgACEQEDEQH/xAAbAAACAwEBAQAAAAAAAAAAAAAABAIDBQYBB//EAEIQAAECBAMFBQYEBAQGAwAAAAECEQADITEEEkEFE1FhcSKBkaHwBjKxwdHhFEJS8QcWI2IVQ3KCM1OTotLTkrLi/8QAGQEAAwEBAQAAAAAAAAAAAAAAAAECAwQF/8QAKhEAAgIBBAIBAwMFAAAAAAAAAAECERIDEyExQVFhBCLwFJGhIzJxgbH/2gAMAwEAAhEDEQA/AOz3UG6h3dQbqPYzOHES3UG6h3dQbqDMMRLdQbqHd1BuoMwxEt1Buod3UG6gzDES3UG6h3dQbqDMMRLdQbqHd1BuoMwxEt1Buod3UG6gzDES3UG6h3dQbqDMMRLdQbqHd1BuoMwxEt1Buod3UG6gzDES3UG6h3dQbqDMMRLdQbqHd1BuoMwxEt1Buod3UG6gzFiJbqDdQ7uoN1BmPES3UG6h3dQbqDMWIluoN1Du6g3UGYYiW6g3UO7qDdQZjxEt1BDu6ggzDEd3UG6h3dwbuOPM2xEt1Buod3cG7gzDES3UG6h3dwbuDMMRLdQbqHd3Bu4MwxEt1Buod3cG7gzDES3UG6h3dwbuDMMRLdQbqHd3Bu4MwxEt1Buod3cG7gzDES3UG6h3dwbuDMMRLdQbqHd3Bu4MwxEt1Buod3cG7gzDES3UG6h3dwbuDMMRLdQbqHd3Bu4MwxEt1Buod3cG7gzDES3UG6h3dwbuDMMRLdQbqHd3Bu4MwxEt1Buod3UG7gzDES3UEO7uCDMMRvdwZIYyR7kjmyNqFt3BkhjJBkgyChfJBu4YyQZIMgoX3cG7hjJBkgyChfJBkhjJBkgyChfJBu4YyQZIMgoX3cG7hjJBkgyChfJBu4YyQZIMgoXyQZIYyQZIMgoXyQZIYyQZIMgoX3cG7hjJBkgyChfJBkhjJBkgyChfdwZIYyQZIMgoXyQZIYyQZIMgoXyQZIYyQZIMgoX3cG7hjJBkgyChfdwbuGMkGSDIKF93BDGSCDIKMwe0cjUkeH1iK/abDj8xPRvrHzj/ABeSNBfiq1eDwnjfaFLMiWl+JKmH/dGu1H8o5v1H5yfTf5vw3FXgPrEJ3tQl+xlI4qUxfoB84+TYjbal2CUBjZ383L9GjLViHuokObuS/Hg7wsIif1Ej7SfbGUn3ygHUCYCfAB4VmfxBw4B7CyRoG+JaPkKJrE0PU/IRYmc9np4faFghb8j6hiP4jy2O7krJo2cpSObsT64Rmzf4jz3LSpQGgOYkdSCH8BHBrmNUvTl9DEN+DanO/rwhYIW9J+TtF/xAxajTdpuGCSxdiC6iai3CsC/b3F/ql3/SPAvb7xxm+FntevziQxA48hxPjDxDcl7OuPt1iyQc6Q35QEt36mJS/brGAuSlX9uUNXoxp1jj1K0ct8+6vnHoWH9439dYMULcl7Own+2uJVMMxKsjhslwO4uHcXg2h7aYlawpCt2GAypIIcXJcVf6XvHIOQL98SKjbv5+ukKkVuSOhT7VYs/567vppRunWkMSvbXGJBeYFV/SkkdKUjklTWq46lx8oBiwOvqrPBiLcfs7HC+3uKSqpSsHRSGboUt5xbO/iJiagJkgvdjQd6m4xw/44cvv4xA47jcetLQ8Pge5L2dyj+JGJF5co/7VP/8AZoeT/E0uHw4ajtM01bs9Y+cS8UDdudHBjV2LKkTlZFDKWd8ymJHLNTxgkoxVtFRnNukzs8X/ABLIfJIHIqXpViQAORZ+T6xCd/E40y4caXWT1DBIbxjL/lnDH/Mb/d/+o8/lbDCu9V3EH4PGW9omuGr7/lG7J/iaimeQRxZYPgCkRo4f+ImEUWImJ5kJa/JRjjj7NYb/AJ0zy/8AGIH2dw4f+tO8AflC3dEP6i8r90d6n25whVlBUXIAVlZPiohgOcOzPajChv6qS5a4j5irYeHH+dN/+KfqIrVsiUR/xl/9NP8A7Ieen7FnL4/c+op9p8PTtgA2LpYnx6eMXTduyk3JbjQN1cx8iOx01aer/pD/ANkWTMGtScpxCikWzIP/AJGKvS9/9J3ZH1dHtBKPEc6eN4B7QyeJ8vrHyuQicgAJnChdmU3hWkTTiMUC4mJUXdiVsRwZrdGgvTDeZ9SG35X93gPrAn2gknUjqI+ZnaeL03deBt4/PiY8O08ZQsilSQbjg4V3UaH9n4x7x9LX7RyBcnwiB9qMN+o+EfNJ+2MYTRk8gp/HMonwiM7auLVoB0V9VGBbfv8AkW8fTD7VYb9R8DBHywbSxYd6/wC5P1eCKrT9/wAoa1mYeAlzEpImjNVxRJbqq/dE52JkAgLSK2IHmSm0Tk4xKw4ILGzQYjBomsoiqbE8/jHBuO+XQYoU2pMygGUDetH6N64R5gO2O2tKVk0F34as94axSSmWQODDh8I5+TPJWOXMj5RtCcmiJRV9G5Pwc0BkgKHI18KHwjOmLUminD6EEeRZo08XiJuQFF3BLDT164vYabnQnOBUdoGod6Ubvhx+oaXKFtJ9HOCYaa8uMSmTiaHw4cmjWxGzAWMoJDntO6gw4XrCWMwgljMohSeDEEd9QB3xvHXgyXptFAHZBJHFvv4xDfirGvrw6Q3hkS1ZVFLAlveZNGsWY00eNSVhJZFAlwaZWJHDobQnrpAoWY+XKLp4dOPfEFT6iltPer8zGrJ2bLXqS9SAbcLfCPZ2DRLDpelr00LA8vnBvR6HgZyswu4oNDHiZync04BxR40cNsvN717sCCfKg8Y9xeDlykgtmVbi3fbhC3o9Bg+zJKiTy4io6Ut0i+Vs+csdlJbiRlB1e0NjaKEpGSWHA975tSNXZ20EqABPbIcgHR7/AGhT1pJcIcYpsyE+z838xSPH6Q3I9nE/mWT0p9Y2RNF36UFi32gE/hXy/fzjnl9TqM02fkTlbJkp/KC3FRV5WENIlAWAHQN8osTNP2+ndHu/MZPUk+xPR+SIHOnf64wPz8z64RNM88IjMxZs/ruETmxrQXskyvT/AEiCi1yPAv5h4UVtAFTBRePF4g+v2gthsr2XLWfXzaIKmHQj13xUMxsFFup+ALR7+GWbjxIHxMPMWwelSuL+uMRKlcfP7xzW1dpzETFpCgAktWo+NYb9n9pbzPvDmKRQZstTxLWjRppWQtK3RsEqj2WSTUluR5t3fvGRhtoBU9ST7osHJtwYgqi7H4tMpKkiW4SxUxP5n52tBHl0VHR8mrMcJOVRcvViDwygaioc0jL2cqZmLqUWJoQXOhKnGunLSsZ+F2gVl7FGiMx0DgkJoaWB8o0puHxMuWVbtakVJyglh/cBUUjWTSVGmDqkhlYmJ49PQrFZmL4n4fGLdjSFzUOtCwLPQEcu0l+6kPTdhqoRnZqggODwFA/V4wzVhH6STVmYuerU99IIvm7MUGSxBbtPQO9GO8tQ6R5DUolL6OZlowssOxWH0zCnRw79TFsnCgWmrJ/uANOFG5+MLPxD+Bfxi1BOj9BUef2jmbY+PQ3LlhKVFcxJBZszpYNXSpeE/wALKmTHQlCgLlKkpUDW9QT94ztsyZigGCS1bV50twhLYRyzQpRql+Oor0jaKeNpkuro6bCypgfNLUGdiA7ivBw7NFmLxCUZXc5mIFm5HuMenGABy1K01vYtfv8AnF2Gx6ZiQoWtpcdLxlm+y8V0mYf+OrBJABDsAwtqQbxqbPxW8l1AcEg6j4W0bpFi8HJmCsqWav2WSoGznKxHfHkjBSkvkKkPwOYA99fONHqQa65JUGvJVitnS1ijJ1DCnf5Qls/DTZJUoNMBTRiSPAW7oexOAWtBCZwJrRspJ0Fy3OvhC+BlTJSmmWVoxLEU95ssUtT7aslwa8Gph1g1IIURYWB8j5mMnFTU70hXasQHOW9OGkM4fGpz5CnK+j1GrF+MTmbPl5857JBcFwQeZBt9ocZ4vkGr6HEMUgpJy6JSw8axGbhM4yqQyRYPfw074ulTRZ0npeL1SUskqOUv2cwUlyz0vRgYjNl1YjNwiEIUoIQ6Q7kUEL7FmGY61JfgtmDVcBXDlHu1tomWoJSASH1J0rSjX1eI7N22Vntgqc5QAQpQOUVYB+57PwjVJuJNKzYyj9ohNmtZnPugm57o57aO2Zm8yAZK5WFy3M19WjXwOEJyKmKUpQsCMrOA7m5Ph9cmseWUuehfC4NQVmWQC/ZT7w4k37PnGpuVM6iOrg07njM2/KmzAkITbQUc/wBxOnjBsxe7TkXMSVPQCw/t5wSk5K7LUafI3jCUyypHaV+UBLgny8oW2UJhBM/s8ACkHvYEecXYpZyqAUxIYdT38WhXBYaYB21V0uW7/XfEJ8Da5HRKkhWbIc2hJPwcAmLt+H/SBwSNOevWEcQrI61KoAwBFz1HHhW0Z/8AihUk9ipFGJY8Rxg5Y+jcmYo5XJpe9BxpCcnaImEhBYA6tbmX6CMramOKQlLByHL+Q+rxloxjAqSAml7AU4A8NIpRZm5O6NbF7KlzluVE8QkgPpcV4WaHJUhKEgITRqJD1pWr187RgbDlzFLCgk5eNhXmofB46haDQvarW05CvrvJtriy4dWLy8IEkkB7VqT4m9ftDEtCrMWfg+jcYgubyp8+NI8OIUQzMDybxN/pWIbZomNKmNSj8LnXm3xvFQmKAYKIB4EjqIVM8ixpyD9RUl6RSuY793f0bh6eDkbkaP4yYl/6iqj9Sj04saRD/FJoLpWoXubtZxfu4xkTJoArTyPrpFBnuoDQ06wKyXqJGvP2kpVVEkimYJBI6EiCMwl/pT5628IItUPllCJr2duhrzdXyhmXMFuHwPcz3jPSxrTqCbdxhjDhiwA8wGY2FyXiWkcyHN53nw/fuhfE4hmoKnUcBpFiZjgAsnSwDtdw949Vh0rHEcqfCBUuwZDHS0MCSQHsaAirdL8opwc4gsKvpRvhSJ4nDlQYMW0JfrdniacLLTQXfj5msacVQubKdrY5QCQOyb1LvZq+qxPY+MmKSvOSS9M1Gp0f1wiyZKlrBTNUF8CRUPztBIwMtLFLnm78uoiftxopdlmO2kJaFElizB2PrpGHI29OllwolySc1jpZNPOHNsYJakjJVtD9eUc7Ows3/lqLHQP8OUa6UINchzZ2+FVJnJSqYlGa5KSAXpVwRW3HSGFYRn3U5SCTTOHAIrQhm1prHOez8uZqFBLMygwfSpjopUkkZiHHG9fXGMZpxdJj7DFzxLUlaljJwF84DUA0rWsP4GelaEuXNioDJYPqeXLWMzEYQzVf0yxSWLBy3AAjrfnD2BkCQkDIolKW/MCRUtRg7mJb4HGLv4I7YlS0oUtcrNlISkks4I4k1I8YX2TtaQKJlBHRIGurD4xk+0u0FGWgTEZFO+rWoC+tjCWyMBNVlWEHK9FBi2hoC7U4dI0UPstsm3fB1mK2nLRNCMoClMMwAN/dGYd3L4Q4ZZcub3tz8rxnT9hJmTd6VMqhYVDhq9qNlQpbk92rwetdIxk1xTNo35M3asw7teU1YszX5GOMyqKmYudACo9KCnjHTbR21KAWhLZw70ccCzXhHYu0FMWSpSB7zhi9socj+31WNoNxjdGckpM1dllQlpzBlcS1H+bQ0C+vnCWzccV5syCCktWjg/PSjw0tXde9Kd9RpSMW3ZpFGdtqYgAIXMyk8ATYF+Wp+kUbNEhCRMcuf1VPcAWHCMb2gKzOVlDuA1DWg0FfKK5mEnFPZlOAAwLJLOXN+yL1PON1Hjszyd3RtTZcrFGqlAgMAKFgbv8ASGcLsuVKsgk3dRcvqz20sI5nZ2KWmaGAzaglzX4x1sqcohyA/wDpGnUN4mJnceL4LjK+WhgZiKNXu86+vCKFLLl/j6PdyhfG7T3Y7bVLaE99PvHqZ5UMyQGZ78fXKM6KtFii2nrp9ozP8RBmlFAHytQnMNaB/naGZi1D8o5aHwjn0Slia+VQrdzz9d8VCN9kTb4o3kzDxbztxPH1yiSlPUu/T5c+X1hcT2DzFBPFwzcBpHucK91STy9X+0FlGftPEMe7r3t9ookLJIr4eMMTwgklSrXCW7j6ELoxEtLXPFwrxFGVcRopKjBo0ULOV6v0B+fp4ISxU0rR/TVXUBuX24QQ4qzRN+DUThy1vAP30oDExg1ePQHx+3CFE7SUlI3gPXh1OmvhDWGM5CwpaxlP5XBUSeCQb+umHKM210NpwTtmDtUO3fb40htGHVwbgdPjGDj8apSj2lJDhqEc2Oh6xOVtenv9wLVoavcPBToMkTxaCJiszgC39wYWY2Hd84QXi3sTXiBZ9SNamNLfBYDitgTcC9Fa8fOsYOPQQMvavUgKr48b2MbQd8MX+D2YpehJHDxFC/1Hyc2FjmmALVfR2FaaOGe1RGMmalJAepGoqzN73D6Q7s7DBcxIqC+hsLEu9NLxckq5Ek7O+3GrDub6wmBlWlJI90liBWvrwMXbLkokpCASrVyxJe9GhLaG1pKVkKQFKrUtZjTjobxx2+jZpLlktqbNXN3akBIUH97q9waFwPVI08NJUAmiR+okEqatARrbXuhdGOTuqKyuKB+1Sjat+8WSlTJcoFVGBd2DcC2sJybVFJJclu0cVLkIK1E0sGFTdrxThtpS1SxMzEJ1fifvFC8CMRLSmetw5UMpIKWqQokcDqO+0Rl/g5cuYiWAx7Sie2aF8vaamj363hWq+QaZpSJyVgl3FtLjiPCLJWCAPZlJT/tSPlHJnbxcZVbtz2QB0Hu6+u7XlbY7D5iGZwaEF2ZR1vXjA8kOMom1uUpupI5Nx5/vEF4iSHJmWFWYeHkY5DaO0iVHKcz1Z2IFgfjWEjiiKBQIH5jdySeHLneGothvJeDscB+DK3lyxmuWbNV6mlHjSKpQumnMGg7jHAS55JHaIBuPdBOh0pXw8Y6GVtn+ioqBSU0JD3FjV6P1F73hSsuGpFro3sJJlAAIFBT3lqYcASoN0EWHDymYpYf6lp52JPm8cTL2kSQUuUkkjLZ3pyAHDpwhnA7fXrQkgCpOnC/D0GifuHHVh6N/G7IkrTkBmIDiqCk/Kr8P3jLm+zgUQBPSQHBzpUk1o2VLub8PpoYbHrUMxQkk3IJAtXvMMIxoZiCOhJJ+HoxSci3HTl4MaX7PLzXkkA3zKJJbRJQAnuMOjYiw1E8mXy0DgP14RbKxEpQqhQZ7gAA60BJvW8WpmS3HaY6MFDV7etIVsFpxRl4zYqljtSiW/to+hoqvxjwYNSA27av6Tz4U8T8Y11rzAjehPPKx8VD5eMRwsoIJInEnme8catp94LdchtqzLm4WYHOVTNQsCx5hx5RibTx25TlUBnq7acqUB+kd+JjMVFJHKnmR9IrnzZWqX76aaHupApe0N6N9M+PYjFlZLUL0Y3Iu7i/2i7ATiDnzGgblSwFXHRvjH1VeEw6wBu5ZDuxCddWKSHtC8zZWHH+RL1Z0oIetmSwNf3jbeVVRl+mfs+T4zG1d3BJ8qAE0r7xv3RWnG5jlYPwPOzXuCW4U0j69K2dJAypRKQHqAEVLa9kOWA50EefhJY90oSdGyad2kUtaNdB+mflnytOOKXygFPGjgknVi1QftBH1IsBWZXllbjxgg3I+hr6f5/P3MSVJR72Q5RdWgsaty8I5zbO1SSAgDgC9W5H5Ru4mWQhWQAK0KmpUNp8+GkcdO2cpAVmBIOgUDcilDaFppN8nLIrJVMZ2IHMqLPenumH9n7NJJVNZCSRlzAAminoasotavQXR2bOyZltVIYB1VfjV1EDkwh84kq7eXICm6hmcvcAmljzqLxrNy6RK4NyauWnVyoNV83UCrXLm/OBG0pdELlbwCjFLsGpoX08Y5mTMeWreAkFThFASwDOpgQMz10jyRh5oPY7JNWS9q/mNAOvjGe3XbKumdxI2TgVjMMOhL01Sa9FMT94vw+ycPKXlRJFQ4OZZBIIoxMcbhVTQpKF5l3DuBlF3KrF2ArXwjscKhKQnMoAmjHtFjpmFFCnq8RLJcNmsZ2PTJpBypyopcAiovo8fONoqUJqkH3szWLmt3qw1fgI7z8YlCkglWVTsBZhyFRZovRJlntBDPxRlNTd1AOKdbaNCjNRHKKmYPstNBGXJvSDRagGroL2vThHQLWCklXvau6qk/pOvyB75SpJF2A0AJDUuBqevXlE5eHJLsw727g4r65xnKVuy4qlSFMa4kkFTkcMoPRmYacq+HKz1gIdPZCnJu/jZ7sHjr8XggsEKo9GYva7O4jNTsFKZRl53B1ITQnhqfXc4tIicWzjcKpObO7ODqHIY/CptRoYmzVM6RRmdVHaliavaHcd7PyZAzLUtagxDEgO7kkjlwekYOPYqd3Yhkip/03ty5846VUnwYuNcFypaf1EKFy5pQ1cBz3lmEU5glkqVmL0ALlzY8Xp94gvFA0UkumxrewtYt4Pyj1OIduypnY1LVJZmHaA4E8oumIvzrclLAmgqBYNSjmNBUxYl5SoEqvUu7WHExlYNAUAQqlgVdagqLAV14DRoexGFmAOhJaxTlKibk0dzxIuxtESSbGk/AinFjMc6iQDUfqFSQyePEFtY0pS0l1yVNmcVIIplzAEuxdvQjKxWHWgFSkqDXcgX1AfppfnE5SUKCS6TploCxZzWjG3yipRTGoM7b2ZxZIyKUzsUsXo1XbTpS3KOiQlr0s9B8T9I57YGGKWKHILV95qDUsTy+8dEqWrUmjOKjxjjkqO3Ti0uQTKex7mb5PHpw5d1LVTmct9APi8QloIDpBqb6OTTvfSITJalHtFqVbU1pflrCTQ2SmrAepI10fve+sUnE0DAXq7kGrB+J8Y8IN/i4sNQ8VvqCxpUHy84rInIkvEKUAGA4OyRe3GFsiyRnUaUoQG7gWi/epFaqatqNoSdRAZwDgM/EkDWgt64Q+WhOaFcPPSpSk5gSnm540emsWhSgey6joX4lhcVFekLyybBCRzoHsefB/VWQpQBGWr30b5k18IQsn4PEqml6gEAkOD5cNfCKV5iACt+N6nuhyaHUCkKTSgNaHhakUh+0zka1p4/ubwIfL8imQu5PxfupSCG/wAOSkqSmr1Bdj3N67oI1UeCTm/aCYUy3zEBTVFxWuo0jncFigrskZkmlTdw7EPxblTrHWY1An/06kEsWIt8n5VrQiIbP9k0CZnmZVJ0QzBLe6KBiG9GHCccaZy4CP8AKpSd4gEqaiSzaVfiPnC8zZygGWlRWT+apVzCRQoFAPjrHdpklepAejBmAoOn3hSd7OSZh/qFazf3u7SI3eeWbOCfbODm44y1gTctHsRcGlASGsPMPF6UTVoBAq1c9ANFAkmjHl4WPe/y3hnzbtJUG4gOAw7+cNSpEpDpySwF1UGDqIOrh1F+MN60fQbUTjdl7OWpKO2wb8rM3gCLENHVy5SyKOCdTd+LUJqY1CUgMmmj28Ghee5o2Z6BzQGz/CMHO2arTSF8PskoSlKphUC/AauaA1+8SGzwygVlT1AJFLUcXBYP94tlomCXUjMkXNOPCL0SCVByDRiALcQ7jpaFyCSRRLwaWoX7n8yInuctXBLvqOOgvwrF7pUKBnF6sK35W8hE5eFS5Lvroe5rvaE01wxxp8oomqU1bdPm8VTC5DuRxDjrR6m9aWEOKw40BrYk1bgEswETk4cBr1pYPaApqzB27sxU+UoIzJI90Fu2RUA6vzDVasfPtryFSFKlqScwFC6Smoqqhp+avw1+vnZ6DV7hvXjGRjfZLDLVmWASX1Na8PTx0acsezNwiz4+sKSvKe0QGNUkMDcHwI7nhiT2pnaUEJNKuQSyTXgQFJBDFjxsfrGH9ksGkH+imnfQNTleHU7Fwo/yUMC9Q9xlc8aARs9ePoW3Gz53srAyj7rlQBJ/MHpbsitqxtLwGIKcssZAbAJIIpRtAI7bD4JKPdCQ/BLUHxi4ZuHRz9qfvHNLUd9G0YxR89/kQlQK1FR45m+I0741sL7KypbdhIPMXvxD25ax1S5Zrbx1rwiKZBdtTqOX1fzhPVkysUjHXISke6rkE1q+pFWr608SWtJNeh9faNz8J2hfS/IVpE0y3dhUEh3N6NThEL5Bo5heYn3FAuwUxZIBFki9/wDtiyVg1EF81aUyio5Fz3x0pw7V4/H094ql5VAKIZTAkc2+AOvOHaJ2zGRhyCxSSLaFq6kmlz+8Vrk9o0dhYsO4N36xtLFXzHodW6R4Vpd3r33dxCsvbRjy9nPUy1eBpQhiL9eMWJwLAMkk6Ang7s9Br4xoIxaXIChShB7gKdRpFs2YAezxu9utuUPIWCQgcGDdDnlp3P6rEfwxB/4YF72HPzPnDX41mDKB0OWjXFYjOxLmhJNTSvq8PMeKICSqoAAJPGljZhWsRTg1ipI0rcjvj3DzjZZqObkjWoq1vARJYSUk5uo4g/ODNDS4KlEJ/PXQGnxgiS7PX466n1pBFKQcmHhZLUSkB7liA4FL99YvkSFpAAapNSXrV6+FIYWQ+UqYuK3ccHuH9EMDF8tAD5jmJIDEhq2PKpIfrE1ZxVEz8PPKphluezcsfDrHq5zGisygPdA1blrUExp5LmxHE21p51hTD4VKF57PV6al2FmoB4CJ+CsV6IYDDzFIJWVZnNAAHFCCwdtaQ7IwiQUhTkijliRTgLx7LlKYgqKiSW0AsC7aP01a8Tw8ssAcoIJer+78/hDdtWVFcl65SUitz5Ri7ckTEAlKFKFPdGZ7ggAAkUapa/KN7dnKQ+ZWr0L2AglyqlwTTUuHfhxiuqYU3aEcD2kJUr8wFwzBQcguWJ09MGUYdKXIWQol9KBVWdq0o76RNcgnslmFwbNx8IcQmzh7G3Cp5CkDGotmcDmbsk5noB9b2NYv3ZIICWANKAdbw0hJBcAEEHV2NPHWvKPDODirvZrUerdPgYVey1FkZcpVRT0H8K+niSsISGfr1q/dAmZQl3IrUEW7rUj0EtoTWvP435aRXFC6ZTugNBV2AAqKO9ODehElSUEgFxmLuTRhVhrZ/CIziog/Bhxv64GPJiiqjvQ8aXsTrXr8ovwaUnyE5KQDSmhq71+0L79KKgvwetSzU626xFctKQCvtVoGby5U+MTUUsAlFC6rcGcX5ClrcoLKqNli8cWOVJdyC1LGo5ftE5E4lOZj2QCQbhRHMBzCiE1ISnLWoc10fWuvy1iaUEcG1o9qvwu1oLE36JK2mXo5NgG1Nu67ci8VLxqgaJLHlR2Yhxw6aRbh8K7gDKAG4h+A4eUerkG2V250Jpoba+MTY7KBjCUmoKgbBVvXrWPFz5yqhmal78KePjFkuSoMyQGe17EB3LuKxCdLWTc5WZgQCK0D6kvp0ekMVhhlLA7V9SM2t/eixMt2dVNNOBvrr4wovDrUzKA1dwaEjgS4BrbUd1q5CyvMVED9F0s5Y0Aq13ewgopMkmoLqq5rQd1OUVrQkEqzBjextat3YikWmSlSSCo3cu6bVYHv8qRHDYdCQU5ncc3sfr5QnEd/BBSEu5LPw+fC0V4uclBq9GHzZubNE8Rh0V7Jpcgvob3JFTCcufhwQHdbCqiXJS4DvrUi2kPFsX+hibtEe6GcEODpQU53FIVxGNb8gPRzqzBvhFyBImEsC9yxvQXL0FBSGCiUlDBN+yymPEO/SkJxofLM9OKpUOzZm4EmpBq30MezsaGcJcGj1YUrW1oelJNClCWaocVe/J7RZNlsLJAq4AcFNXdrPAkhYyMeZOWQ4ClB2ITxZ7a0gjTnlYDJSQOA+Y0IgjRIWLFElKmOUByryIhuSlIApYsK2bhzgghr+45mliM4RAXmfQDz+MSmISCKa/Q18IIIfgPJZipRCwQpgEjstTU/Foq2VNK5YWWzfUt8hBBEyXDKj2NSkuoGtCfXnFqpQJYklq35wQRPg3ikXz0AAgUrXwFvGFpymGa/Xv8ApBBCl2T4PVABimml9AYXn4nLLKmdq35nlygggYIqGIsGbPmtSwVVmrF85WVYA4nxIcny9akECFLphg1mYoOSHLUbixLt8GixOHqovf528IIIFz2UuDwSnUw56dPpAiSKVIf7342ggiqVh4LZjIGcgKLE+L/aK0qzaNpRtSXgggl2aRiqJDCgVzK8uXLnFmGkGwVTo5pz8PCCCJBJHsvDkpzZqniPp1MSk4ZypKi4BI1HDRzBBCKrkumbOFCFNWnJ71d4j+DSkO37GCCGMgjDoqoJatebPFM2cGUcoc6l+CfrBBBY2hP8UlKaSk2fv8OcezcjgmWCTqe4cHMEEFk+RfDzQqYUZUjsqUCAHGRKVEW1dvrEkT2mWdrijFraUggihRd2U4zaCgthR+HB37rRXJJFXPKwAoDZrVgggZa7KsXjSEKULBmB0qNYIIIoybd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&amp;Kcy;&amp;acy;&amp;rcy;&amp;tcy;&amp;icy;&amp;ncy;&amp;kcy;&amp;icy; &amp;pcy;&amp;ocy; &amp;zcy;&amp;acy;&amp;pcy;&amp;rcy;&amp;ocy;&amp;scy;&amp;ucy; &amp;pcy;&amp;rcy;&amp;icy;&amp;acy;&amp;zcy;&amp;ocy;&amp;vcy;&amp;scy;&amp;softcy;&amp;kcy;&amp;acy; &amp;vcy;&amp;icy;&amp;scy;&amp;ocy;&amp;chcy;&amp;icy;&amp;ncy;&amp;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491" y="1242471"/>
            <a:ext cx="7486650" cy="49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 14"/>
          <p:cNvSpPr/>
          <p:nvPr/>
        </p:nvSpPr>
        <p:spPr>
          <a:xfrm>
            <a:off x="4352123" y="5556885"/>
            <a:ext cx="313079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Приазовська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височина</a:t>
            </a:r>
            <a:endParaRPr lang="ru-RU" dirty="0"/>
          </a:p>
        </p:txBody>
      </p:sp>
      <p:pic>
        <p:nvPicPr>
          <p:cNvPr id="4104" name="Picture 8" descr="&amp;Kcy;&amp;acy;&amp;rcy;&amp;tcy;&amp;icy;&amp;ncy;&amp;kcy;&amp;icy; &amp;pcy;&amp;ocy; &amp;zcy;&amp;acy;&amp;pcy;&amp;rcy;&amp;ocy;&amp;scy;&amp;ucy; &amp;scy;&amp;tcy;&amp;iecy;&amp;pcy;&amp;ocy;&amp;vcy;&amp;icy;&amp;jcy; &amp;kcy;&amp;rcy;&amp;icy;&amp;m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540" y="1190864"/>
            <a:ext cx="7314098" cy="500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31816" y="5373216"/>
            <a:ext cx="34025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/>
              <a:t>Північно</a:t>
            </a:r>
            <a:r>
              <a:rPr lang="uk-UA" dirty="0" smtClean="0"/>
              <a:t> – Кримська низовина</a:t>
            </a:r>
            <a:endParaRPr lang="ru-RU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7516" r="7516"/>
          <a:stretch>
            <a:fillRect/>
          </a:stretch>
        </p:blipFill>
        <p:spPr bwMode="auto">
          <a:xfrm>
            <a:off x="900362" y="1190864"/>
            <a:ext cx="7528454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380259" y="5688136"/>
            <a:ext cx="375023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Придніпровська височина</a:t>
            </a:r>
            <a:endParaRPr lang="ru-RU" sz="2000" dirty="0"/>
          </a:p>
        </p:txBody>
      </p:sp>
      <p:pic>
        <p:nvPicPr>
          <p:cNvPr id="4106" name="Picture 10" descr="&amp;Kcy;&amp;acy;&amp;rcy;&amp;tcy;&amp;icy;&amp;ncy;&amp;kcy;&amp;icy; &amp;pcy;&amp;ocy; &amp;zcy;&amp;acy;&amp;pcy;&amp;rcy;&amp;ocy;&amp;scy;&amp;ucy; &amp;Dcy;&amp;ocy;&amp;ncy;&amp;iecy;&amp;tscy;&amp;softcy;&amp;kcy;&amp;acy; &amp;vcy;&amp;icy;&amp;scy;&amp;ocy;&amp;chcy;&amp;icy;&amp;ncy;&amp;a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361" y="1242472"/>
            <a:ext cx="7731271" cy="495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11071" y="1298555"/>
            <a:ext cx="297951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/>
              <a:t>Донецька височина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044940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uznetsova.ho.ua/im_r3/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3508"/>
            <a:ext cx="4248471" cy="296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166" y="19589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Суфозійні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процеси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Поди і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степові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блюдця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ucy;&amp;fcy;&amp;ocy;&amp;zcy;&amp;iukcy;&amp;jcy;&amp;ncy;&amp;iukcy; &amp;fcy;&amp;ocy;&amp;rcy;&amp;mcy;&amp;icy; &amp;rcy;&amp;iecy;&amp;lcy;&amp;softcy;&amp;jukcy;&amp;fcy;&amp;ucy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598" y="3646003"/>
            <a:ext cx="3964085" cy="297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23528" y="980728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     Це  пологі 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западини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округлої 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або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овальної 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форми, днища яких від центральної, найбільш пониженої частини поступово підвищуються до країв і непомітно зливаються з навколишньою поверхнею.</a:t>
            </a:r>
          </a:p>
          <a:p>
            <a:pPr algn="just"/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    Діаметр 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степових блюдець коливається від кількох метрів до кількох сотень метрів, а глибина — від кількох десятків сантиметрів до 3—4 м. Степові блюдця поширені на рівнинах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степової  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і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лісостепової  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зон, де материнськими породами є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лес 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та лесоподібні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суглинки. </a:t>
            </a:r>
            <a:endParaRPr lang="uk-UA" sz="2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39552" y="926416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8199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   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Найбільший 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за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розмірами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 піщаний 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масив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у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Європі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розташований за 30 км на схід від міста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Херсон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у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Олешківському районі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біля узбережжя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Чорного моря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.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Власне дніпровські піски займають площу 161 200 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га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а з міжаренними землями — 210 000 га</a:t>
            </a:r>
            <a:r>
              <a:rPr lang="uk-UA" sz="2000" dirty="0">
                <a:latin typeface="Times New Roman"/>
                <a:ea typeface="Times New Roman"/>
                <a:cs typeface="Times New Roman"/>
              </a:rPr>
              <a:t>  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 Складені з безмежних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барханів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висотою близько 5 м, давніх піщаних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алювіальних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відкладень </a:t>
            </a:r>
            <a:r>
              <a:rPr lang="uk-UA" sz="2000" dirty="0" smtClean="0">
                <a:latin typeface="Times New Roman"/>
                <a:ea typeface="Times New Roman"/>
                <a:cs typeface="Times New Roman"/>
              </a:rPr>
              <a:t>Дніпра</a:t>
            </a:r>
            <a:r>
              <a:rPr lang="vi-VN" sz="20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9589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Олешківські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піски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12004" y="793574"/>
            <a:ext cx="823849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&amp;Ocy;&amp;lcy;&amp;iecy;&amp;shcy;&amp;kcy;&amp;iukcy;&amp;vcy;&amp;scy;&amp;softcy;&amp;kcy;&amp;iukcy; &amp;pcy;&amp;iukcy;&amp;scy;&amp;kcy;&amp;icy; (&amp;Ucy;&amp;kcy;&amp;rcy;&amp;acy;&amp;yicy;&amp;ncy;&amp;acy;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077" y="2705655"/>
            <a:ext cx="2016224" cy="135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1529662" y="3615049"/>
            <a:ext cx="108012" cy="939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9222" name="Picture 6" descr="&amp;Ocy;&amp;lcy;&amp;iecy;&amp;shcy;&amp;kcy;&amp;iukcy;&amp;vcy;&amp;scy;&amp;softcy;&amp;kcy;&amp;iukcy; &amp;pcy;&amp;iukcy;&amp;scy;&amp;kcy;&amp;icy;. &amp;Ocy;&amp;gcy;&amp;lcy;&amp;yacy;&amp;dcy;&amp;ocy;&amp;vcy;&amp;icy;&amp;jcy; &amp;mcy;&amp;acy;&amp;jcy;&amp;dcy;&amp;acy;&amp;ncy;&amp;chcy;&amp;icy;&amp;kcy; &amp;zcy; &amp;bcy;&amp;ocy;&amp;kcy;&amp;ucy; &amp;scy;. &amp;Rcy;&amp;acy;&amp;dcy;&amp;iecy;&amp;ncy;&amp;scy;&amp;softcy;&amp;k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575" y="3258288"/>
            <a:ext cx="4098642" cy="332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wpid-oleshk-vs-k-p-ski_i_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270" y="4221088"/>
            <a:ext cx="4428492" cy="236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vsviti.com.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381" y="2705655"/>
            <a:ext cx="2177381" cy="140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4211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908" y="160338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Грязьові вулкани Керченського півострову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utoShape 4" descr="&amp;Kcy;&amp;acy;&amp;rcy;&amp;tcy;&amp;icy;&amp;ncy;&amp;kcy;&amp;icy; &amp;pcy;&amp;ocy; &amp;zcy;&amp;acy;&amp;pcy;&amp;rcy;&amp;ocy;&amp;scy;&amp;ucy; &amp;gcy;&amp;rcy;&amp;yacy;&amp;zcy;&amp;iecy;&amp;vcy;&amp;iukcy; &amp;vcy;&amp;ucy;&amp;lcy;&amp;kcy;&amp;acy;&amp;n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&amp;Gcy;&amp;rcy;&amp;yacy;&amp;zcy;&amp;iecy;&amp;vcy;&amp;ycy;&amp;iecy; &amp;vcy;&amp;ucy;&amp;lcy;&amp;kcy;&amp;acy;&amp;ncy;&amp;y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74" y="1090828"/>
            <a:ext cx="4354645" cy="290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&amp;Gcy;&amp;rcy;&amp;yacy;&amp;zcy;&amp;iecy;&amp;vcy;&amp;ycy;&amp;iecy; &amp;vcy;&amp;ucy;&amp;lcy;&amp;kcy;&amp;acy;&amp;ncy;&amp;y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15078"/>
            <a:ext cx="4354645" cy="255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amp;Gcy;&amp;rcy;&amp;yacy;&amp;zcy;&amp;iecy;&amp;vcy;&amp;ycy;&amp;iecy; &amp;vcy;&amp;ucy;&amp;lcy;&amp;kcy;&amp;acy;&amp;ncy;&amp;y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101" y="1132466"/>
            <a:ext cx="4342813" cy="285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dn1.share.slickpic.com/u/MikeSeryakov/078MugVolcanoes11052013/org/0209_Baku_3rd_day_OldCityTour_DirtyVolcanes_11052013/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4539" y="4115077"/>
            <a:ext cx="4277388" cy="261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164314" y="764704"/>
            <a:ext cx="8688529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05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&amp;Scy;&amp;kcy;&amp;iukcy;&amp;fcy;&amp;scy;&amp;softcy;&amp;kcy;&amp;iukcy; &amp;bcy;&amp;acy;&amp;bcy;&amp;icy;&#10;&amp;Vcy;&amp;iecy;&amp;rcy;&amp;shcy;&amp;icy;&amp;ncy;&amp;icy; &amp;bcy;&amp;acy;&amp;gcy;&amp;acy;&amp;tcy;&amp;softcy;&amp;ocy;&amp;khcy; &amp;kcy;&amp;ucy;&amp;rcy;&amp;gcy;&amp;acy;&amp;ncy;&amp;iukcy;&amp;vcy; &amp;ucy; &amp;scy;&amp;tcy;&amp;iecy;&amp;pcy;&amp;ucy; &amp;vcy;&amp;iukcy;&amp;ncy;&amp;chcy;&amp;acy;&amp;yucy;&amp;tcy;&amp;softcy; &amp;kcy;&amp;acy;&amp;mcy;'&amp;yacy;&amp;ncy;&amp;iukcy; &amp;scy;&amp;tcy;&amp;iecy;&amp;lcy;&amp;icy;, &amp;yacy;&amp;kcy;&amp;iukcy; &amp;vcy;&#10;&amp;ncy;&amp;acy;&amp;rcy;&amp;ocy;&amp;dcy;&amp;iukcy; &amp;ncy;&amp;acy;&amp;zcy;&amp;icy;&amp;vcy;&amp;acy;&amp;yucy;&amp;tcy;&amp;softcy; “&amp;kcy;&amp;acy;&amp;mcy;’&amp;yacy;&amp;ncy;&amp;icy;&amp;mcy;&amp;icy; &amp;bcy;&amp;acy;&amp;bcy;&amp;acy;&amp;mcy;&amp;icy;”. &amp;Ncy;&amp;acy;&amp;scy;&amp;pcy;&amp;rcy;&amp;acy;&amp;vcy;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20472" cy="61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45679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75048" y="980728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07975" y="4852014"/>
            <a:ext cx="855266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Клімат помірно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континентальний; середні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температури січня змінюються з півночі на південь зони від –5 до –1°С, липня – від +20 до +23°С;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часто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бувають посухи,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суховії. 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Кількість опадів становить 450 – 350 мм за рік.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Зволоження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території скрізь недостатнє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331101" y="375332"/>
            <a:ext cx="4193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Кліматичні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умови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зони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AutoShape 4" descr="&amp;Kcy;&amp;acy;&amp;rcy;&amp;tcy;&amp;icy;&amp;ncy;&amp;kcy;&amp;icy; &amp;pcy;&amp;ocy; &amp;zcy;&amp;acy;&amp;pcy;&amp;rcy;&amp;ocy;&amp;scy;&amp;ucy; &amp;ucy;&amp;kcy;&amp;rcy;&amp;acy;&amp;yicy;&amp;ncy;&amp;scy;&amp;softcy;&amp;kcy;&amp;icy;&amp;jcy; &amp;scy;&amp;tcy;&amp;iecy;&amp;p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&amp;Kcy;&amp;acy;&amp;rcy;&amp;tcy;&amp;icy;&amp;ncy;&amp;kcy;&amp;icy; &amp;pcy;&amp;ocy; &amp;zcy;&amp;acy;&amp;pcy;&amp;rcy;&amp;ocy;&amp;scy;&amp;ucy; &amp;ucy;&amp;kcy;&amp;rcy;&amp;acy;&amp;yicy;&amp;ncy;&amp;scy;&amp;softcy;&amp;kcy;&amp;icy;&amp;jcy; &amp;scy;&amp;tcy;&amp;iecy;&amp;pcy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&amp;Kcy;&amp;lcy;&amp;iukcy;&amp;mcy;&amp;acy;&amp;tcy;&amp;icy;&amp;chcy;&amp;ncy;&amp;acy; &amp;mcy;&amp;acy;&amp;pcy;&amp;acy; &amp;Ucy;&amp;kcy;&amp;rcy;&amp;acy;&amp;yicy;&amp;n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44139"/>
            <a:ext cx="5688632" cy="398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0076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slidesharecdn.com/random-140223122111-phpapp01/95/-9-638.jpg?cb=13931581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9" t="49758" r="4479" b="-1"/>
          <a:stretch/>
        </p:blipFill>
        <p:spPr bwMode="auto">
          <a:xfrm>
            <a:off x="31851" y="3012317"/>
            <a:ext cx="9048466" cy="381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95534" y="703993"/>
            <a:ext cx="88689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Річкова мережа не густа. Транзитні річки – Дніпро, Дунай, Дністер, Південний Буг, Сіверський Донець. Притоки Дніпра –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Оріль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Самара,Інгулець, а також Інгул, Кальміус, Молочна, Берда повністю формують свій стік у межах зони. </a:t>
            </a:r>
          </a:p>
          <a:p>
            <a:pPr algn="just"/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Озера: заплавні (Ялпуг, Кагул та ін.), на узбережжях морів (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Сасик-Кундук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Шагани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Алібей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) та в Криму (Сасик-Сиваш, озера-лимани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–Дністровський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Хаджибейський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Куяльницький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Тилігульський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Молочний. У деяких озерах внаслідок великої випаровуваності або ж зв’язку з морем вода солона. </a:t>
            </a:r>
            <a:endParaRPr lang="uk-UA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04409" y="106917"/>
            <a:ext cx="2853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Внутрішні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води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23528" y="630137"/>
            <a:ext cx="8424936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49651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338376392"/>
              </p:ext>
            </p:extLst>
          </p:nvPr>
        </p:nvGraphicFramePr>
        <p:xfrm>
          <a:off x="294655" y="1484784"/>
          <a:ext cx="6768752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кутник 3"/>
          <p:cNvSpPr/>
          <p:nvPr/>
        </p:nvSpPr>
        <p:spPr>
          <a:xfrm>
            <a:off x="539552" y="980728"/>
            <a:ext cx="8208912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кутник 4"/>
          <p:cNvSpPr/>
          <p:nvPr/>
        </p:nvSpPr>
        <p:spPr>
          <a:xfrm>
            <a:off x="908442" y="375332"/>
            <a:ext cx="7039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Фізико-географічне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районування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зони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chcy;&amp;ocy;&amp;lcy;&amp;ocy;&amp;vcy;&amp;iukcy;&amp;chcy;&amp;kcy;&amp;icy; &amp;dcy;&amp;lcy;&amp;yacy; &amp;pcy;&amp;rcy;&amp;iecy;&amp;zcy;&amp;iecy;&amp;ncy;&amp;tcy;&amp;acy;&amp;tscy;&amp;iukcy;&amp;yicy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8454" l="0" r="90000">
                        <a14:foregroundMark x1="49231" y1="3608" x2="49231" y2="3608"/>
                        <a14:foregroundMark x1="33462" y1="87629" x2="33462" y2="87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564" y="3831348"/>
            <a:ext cx="3285967" cy="265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26429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rcy;&amp;iecy;&amp;fcy;&amp;lcy;&amp;iecy;&amp;kcy;&amp;scy;&amp;iukcy;&amp;yacy;&quot;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375" b="94125" l="3520" r="96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8"/>
          <a:stretch/>
        </p:blipFill>
        <p:spPr bwMode="auto">
          <a:xfrm>
            <a:off x="1115616" y="1916832"/>
            <a:ext cx="6768752" cy="53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Кошик”Ідей”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8532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1340768"/>
            <a:ext cx="40324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Займає більшу частину зони.</a:t>
            </a:r>
          </a:p>
          <a:p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Ґрунти - чорноземи звичайні.</a:t>
            </a:r>
          </a:p>
          <a:p>
            <a:pPr algn="just"/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Рослини цвітуть у різний час, тому він виглядає по-різному кожної пори року. Навесні квітнуть тюльпани, шафран, гіацинти, пізніше – горицвіт жовтий, степові півники і фіалки, згодом – ковила, півонія тонколиста, шавлія, вика, лабазник, катран, волошки, льон австрійський. </a:t>
            </a:r>
          </a:p>
          <a:p>
            <a:pPr algn="just"/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З середини літа степ вигоряє, але восени, завдяки дощам, зеленіє від мохів ще раз, а взимку перепочиває. </a:t>
            </a:r>
            <a:endParaRPr lang="uk-UA" sz="20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827583" y="162037"/>
            <a:ext cx="4581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Північностепова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підзона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6148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83763"/>
            <a:ext cx="4019550" cy="531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cy;&amp;icy;&amp;pcy;&amp;chcy;&amp;acy;&amp;kcy; &amp;scy;&amp;tcy;&amp;iecy;&amp;pcy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/>
          <a:stretch/>
        </p:blipFill>
        <p:spPr bwMode="auto">
          <a:xfrm>
            <a:off x="4860032" y="1083763"/>
            <a:ext cx="4019550" cy="528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560"/>
          <a:stretch/>
        </p:blipFill>
        <p:spPr bwMode="auto">
          <a:xfrm>
            <a:off x="4802769" y="1083763"/>
            <a:ext cx="4076813" cy="528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 flipV="1">
            <a:off x="555785" y="730976"/>
            <a:ext cx="83147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3.bp.blogspot.com/-I7e26C55yaA/VQskG3Rwp9I/AAAAAAAABbY/_Xb1ZM0lLw0/s1600/12133598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675" y="1083763"/>
            <a:ext cx="4191000" cy="52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8501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79848" y="1124744"/>
            <a:ext cx="8152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</a:t>
            </a:r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 </a:t>
            </a:r>
            <a:r>
              <a:rPr lang="uk-UA" sz="2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підзоні</a:t>
            </a:r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поширені менш родючі чорноземи південні. На них сформувалися  </a:t>
            </a:r>
            <a:r>
              <a:rPr lang="uk-UA" sz="2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типчаково</a:t>
            </a:r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- ковилові степи, які за видовим складом значно бідніші за </a:t>
            </a:r>
            <a:r>
              <a:rPr lang="uk-UA" sz="2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різнотравні</a:t>
            </a:r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Там ростуть ковила, типчак, гвоздика, деревій, шавлія. Однак рослинний покрив розріджений. </a:t>
            </a:r>
            <a:endParaRPr lang="uk-UA" sz="20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0718" y="332656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Середньостепова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підзона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pic>
        <p:nvPicPr>
          <p:cNvPr id="1028" name="Picture 4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092" y="2780928"/>
            <a:ext cx="4586909" cy="34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62" y="2780929"/>
            <a:ext cx="4175462" cy="343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4a9f605f-a-62cb3a1a-s-sites.googlegroups.com/site/enciklprirodysamobl4/home/prirodnye-soobsestva/stepnaa-rastitelnost/Limonium%20bungei%20%D1%81%D1%82%D0%B5%D0%BF%D0%BD%D0%B0%D1%8F%20%D1%80-%D1%82%D1%8C%20%D0%A1%D0%BA%D1%80%D0%B8%D0%BF%D0%B0%D0%BB%D0%B81%20%D0%98%D0%A1.JPG?attachauth=ANoY7cpqiU-SaqoAz54LJBRD9npKPtt8O2Z3VJW9IMFRYL5z0hJfPxjHvOJfu__V3r8zduQaZJCLlqCVmk8eKKjNgUcDcRX1Q6I7J5xgF7LK1iCv1UlsVUTnbn6kRaXBdYYbMPgjwqxNtNsWQd6QcP1OcrE0TeljilqAqLmuc1e45YTJ1VfRLhNysqWn9B4LidfoGTx_GbFBqCuyvQCGPd-7aawmGZ5Y9Fhs7FLip8oETimQD8_Mr2XanGCQOV760K60Q0BzjekvysESjs3tktzjPDw4nQK-eRUGdO95jbcQNEPaDT1f2ZsmsQ-fRm1JYAtJ01g41Fw4Jbs6Els6peLDc8fBXJiZqm6wrYISdAyOl5RH64HN_uBB_wgk89_JlCC8MGg30fRpRpyEwaFFwjuZYcdnPSGmE0tnkgWxGs6Nccn6t5JakZYfP58kcxYAElHL2EB-QHhZXCAtJX_DdfIYxjYlfeRzyQ%3D%3D&amp;attredirects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31" y="2780928"/>
            <a:ext cx="4199694" cy="34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9" descr="https://4a9f605f-a-62cb3a1a-s-sites.googlegroups.com/site/enciklprirodysamobl4/home/prirodnye-soobsestva/stepnaa-rastitelnost/%D0%BA%D0%B0%D1%87%D0%B8%D0%BC%20%D0%BC%D0%B5%D1%82%D0%B5%D0%BB%D1%8C%D1%87%D0%B0%D1%82%D1%8B%D0%B9%20%D1%81%D1%82%D0%B5%D0%BF%D0%BD%D0%B0%D1%8F%20%D0%90%D0%BB%D0%B5%D0%BA%D1%81%D0%B5%D0%B5%D0%B2%D0%BA%D0%B0%20%D0%91%D0%BE%D1%80%D1%81%D0%BA%D0%B8%D0%B9%20%D0%92%D0%9C.jpg?attachauth=ANoY7cp9NUEKtFQQOIaiCFX1Ke1AvL9t7JmvS8wbJz4PQQMQyOpvVfS7xB-vJ9G4OmBfGuqI_rAXnGqRvOAiICzzVCGzlvfD-_ZUw99i16YvNSNkSrQ9jaRyEcQ_44bERNO92ZzF5hLqoDXCWxF9iqL3S0CRg0XGdXT8_TtSbiAOl1Rj5JfcLWGD0iir__rgO3bpQAqZCinWvFtkyJuLJAgywmV-rg7JquCb5b6SuRi09WNJqmFEFimQZ55KxWXSRWXagC1f4IrqLiNmiIGnVkBidTByobcKceh_s3GD9MzC8RwNDP1ko7K0inBgfRNrgLhrPl6de3OKRF3snYvlUt3REIbO8LC_w8TXOKeLw3cN2h5BykztUwwpE6N21xKGoTyS_Jkzn8IhF3za6wFW66wVFnwHzkS9tjG6AktLA4o3tYJjAoaYUp6pLQLAYQplczSCWbTsyIOG19ZAf7wWPkoFO9gm4dSNHa_0tOvezlFhqp_kVE-FXaObvAzvGZPpwChk6Uw9K9C7e9VD7kvWteRi5JKSCQ5oNHK2Xs9WTt3EZDLaM_sbTcwXvS3qRAwPUs7kXNwUMMM814VsSSE5i14LVdwKfySc7NeVLqgvQ-Td4QPzpgGRlyE%3D&amp;attredirects=0"/>
          <p:cNvSpPr>
            <a:spLocks noChangeAspect="1" noChangeArrowheads="1"/>
          </p:cNvSpPr>
          <p:nvPr/>
        </p:nvSpPr>
        <p:spPr bwMode="auto">
          <a:xfrm>
            <a:off x="155575" y="-3497263"/>
            <a:ext cx="10925175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кутник 8"/>
          <p:cNvSpPr/>
          <p:nvPr/>
        </p:nvSpPr>
        <p:spPr>
          <a:xfrm>
            <a:off x="379848" y="861137"/>
            <a:ext cx="844062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36124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4a9f605f-a-62cb3a1a-s-sites.googlegroups.com/site/enciklprirodysamobl4/home/prirodnye-soobsestva/stepnaa-rastitelnost/%D0%BE%D0%BA%D1%80.%20%D1%81.%D0%9A%D0%BE%D1%80%D0%BD%D0%B5%D0%B5%D0%B2%D0%BA%D0%B0%2001.%20%D0%90%D0%BB%D0%B5%D0%BA%D1%81%D0%B5%D0%B5%D0%B2%D1%81%D0%BA%D0%B8%D0%B9%20%D1%80-%D0%BE%D0%BD.%20%D1%84%D0%BE%D1%82%D0%BE%20%D0%92%D0%B0%D1%80%D0%B5%D0%BD%D0%BE%D0%B2%D0%B0%20%D0%94.%D0%92..JPG?attachauth=ANoY7cpIW4JQKl1e8TyNlfYCD3XaePkNRutr4JnlHjodYxeDpN9ZKo8Z4oljFgs68-4u2oCmgXu8Lis0EqZUXHpgWmoF4iuNZo9BqCoHMOLv3PvasU2sNR5YbL44uLOK7tUyeGWCjJD9OgJSTo4nwbysyDpBqWL_XssIaqLv9Z9p8CO8JMeL9C3pCW2KfBY8eM83FMJgVXBxCj50ueVfgwC_41BTP1zgArERcZAFpjyZSGYWJ0BQ72S8g26qIhgSQx04H0GMCX9ASu-s1f9-yKoloyIQKEzrem3430Ao6MGovKrerkGDkSTmyUZdVsWe14gVo3QTtTlsAIN7AQicQo9jPqZEjx0n_ZDjBCUhoToXQUPaC97Ns3SWgSdieJ98_ehx9cjo3vUra1BYmZeggfXiGPG_h9sc1syyQO57W3-v2XcnmfhRRZ8WKz_m5TS0KkgVZAlhVAHtkS2T9Tn2FHghrGELuVAm2oANNzV29T667q1q0O31CHtEYN63mqLYL4YvfTG97828DeqTS3_C6dfxCZb7oKwWVO186g5UYtgStjjktzB-8NmuIEJGEmreytmJx5ey315ijXdA1atN5bLJdcMMB5zhznSKQavEqzEQgV2meN1O495fLMlTl4PACUGUx_7XyPfn&amp;attredirects=0"/>
          <p:cNvSpPr>
            <a:spLocks noChangeAspect="1" noChangeArrowheads="1"/>
          </p:cNvSpPr>
          <p:nvPr/>
        </p:nvSpPr>
        <p:spPr bwMode="auto">
          <a:xfrm>
            <a:off x="155575" y="-3375025"/>
            <a:ext cx="13716000" cy="70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4a9f605f-a-62cb3a1a-s-sites.googlegroups.com/site/enciklprirodysamobl4/home/prirodnye-soobsestva/stepnaa-rastitelnost/%D0%BE%D0%BA%D1%80.%20%D1%81.%D0%9A%D0%BE%D1%80%D0%BD%D0%B5%D0%B5%D0%B2%D0%BA%D0%B0%2001.%20%D0%90%D0%BB%D0%B5%D0%BA%D1%81%D0%B5%D0%B5%D0%B2%D1%81%D0%BA%D0%B8%D0%B9%20%D1%80-%D0%BE%D0%BD.%20%D1%84%D0%BE%D1%82%D0%BE%20%D0%92%D0%B0%D1%80%D0%B5%D0%BD%D0%BE%D0%B2%D0%B0%20%D0%94.%D0%92..JPG?attachauth=ANoY7cpIW4JQKl1e8TyNlfYCD3XaePkNRutr4JnlHjodYxeDpN9ZKo8Z4oljFgs68-4u2oCmgXu8Lis0EqZUXHpgWmoF4iuNZo9BqCoHMOLv3PvasU2sNR5YbL44uLOK7tUyeGWCjJD9OgJSTo4nwbysyDpBqWL_XssIaqLv9Z9p8CO8JMeL9C3pCW2KfBY8eM83FMJgVXBxCj50ueVfgwC_41BTP1zgArERcZAFpjyZSGYWJ0BQ72S8g26qIhgSQx04H0GMCX9ASu-s1f9-yKoloyIQKEzrem3430Ao6MGovKrerkGDkSTmyUZdVsWe14gVo3QTtTlsAIN7AQicQo9jPqZEjx0n_ZDjBCUhoToXQUPaC97Ns3SWgSdieJ98_ehx9cjo3vUra1BYmZeggfXiGPG_h9sc1syyQO57W3-v2XcnmfhRRZ8WKz_m5TS0KkgVZAlhVAHtkS2T9Tn2FHghrGELuVAm2oANNzV29T667q1q0O31CHtEYN63mqLYL4YvfTG97828DeqTS3_C6dfxCZb7oKwWVO186g5UYtgStjjktzB-8NmuIEJGEmreytmJx5ey315ijXdA1atN5bLJdcMMB5zhznSKQavEqzEQgV2meN1O495fLMlTl4PACUGUx_7XyPfn&amp;attredirects=0"/>
          <p:cNvSpPr>
            <a:spLocks noChangeAspect="1" noChangeArrowheads="1"/>
          </p:cNvSpPr>
          <p:nvPr/>
        </p:nvSpPr>
        <p:spPr bwMode="auto">
          <a:xfrm>
            <a:off x="307975" y="-3222625"/>
            <a:ext cx="13716000" cy="70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4a9f605f-a-62cb3a1a-s-sites.googlegroups.com/site/enciklprirodysamobl4/home/prirodnye-soobsestva/stepnaa-rastitelnost/%D0%BE%D0%BA%D1%80.%20%D1%81.%20%D0%9A%D0%B0%D0%BB%D0%B0%D1%88%D0%B8%D0%BD%D0%BE%D0%B2%D0%BA%D0%B0%201.%20%D0%90%D0%BB%D0%B5%D0%BA%D1%81%D0%B5%D0%B5%D0%B2%D1%81%D0%BA.%20%D1%80-%D0%BE%D0%BD.%20%D1%84%D0%BE%D1%82%D0%BE%20%D0%92%D0%B0%D1%80%D0%B5%D0%BD%D0%BE%D0%B2%D0%B0%20%D0%94.%D0%92..JPG?attachauth=ANoY7cqz9UAlTNuj7rf7YsGJ0ksYxKdsoINRtVLvf9J2vofqx-41ZvIxCr2dk-8RxcAOJryoQeVjd1OJz2HLW1TYmcKYVc5Je-DufGy_h6NtsTO925mWRqtbkgClTHoPq5YZL5f8Cs1o071rxsM5NqxZ1lgnqQpfd4HM_VZdkGKMFQoacq_SVkAkxG8nnYWZNgdAPJ99DNHW7TtRDXygRLV030hcBmVPHXF4sWp8X5lamx1fE4nj90p-xZzTP3GNsl6nB5JVk9MnXWpMtNyQ9vwPgrdHIAXaCe4I3EBDgkTOetmCWLzyhEH9140PFVam8vg6KQsPsN3Irb7dTwPTz-TADCgS0sFoMkr4PtbzbRWVnTDyelImx48icIcaevZV8G1AjYIpHtlMxnNvFrDLV1bix1RV2Sx2y0WpAovax7ZkgHhi1hMdQjTGwVsXo_0qEWz2CFTN8tNEhviHuLitRr3mJxVmobpnTUyGBdJVyrX_zKI-V9vD4w_Oj2uRABpgrnBTwaHyvfH37mSGiy07NOvj7si0wZGaOtvNvmRj_q4XhU_1NIa93Rk6V3ry6FW81NdQ-ah0GBOJF7KWK-GAtE4LlrrOoNyaBD7qi2VIZveO0d_ZGcsLNA65t340zgeZd2GvreiGPxuG&amp;attredirects=0"/>
          <p:cNvSpPr>
            <a:spLocks noChangeAspect="1" noChangeArrowheads="1"/>
          </p:cNvSpPr>
          <p:nvPr/>
        </p:nvSpPr>
        <p:spPr bwMode="auto">
          <a:xfrm>
            <a:off x="155575" y="-3497263"/>
            <a:ext cx="9715500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4a9f605f-a-62cb3a1a-s-sites.googlegroups.com/site/enciklprirodysamobl4/home/prirodnye-soobsestva/stepnaa-rastitelnost/%D0%BE%D0%BA%D1%80.%20%D1%81.%20%D0%9A%D0%B0%D0%BB%D0%B0%D1%88%D0%B8%D0%BD%D0%BE%D0%B2%D0%BA%D0%B0%201.%20%D0%90%D0%BB%D0%B5%D0%BA%D1%81%D0%B5%D0%B5%D0%B2%D1%81%D0%BA.%20%D1%80-%D0%BE%D0%BD.%20%D1%84%D0%BE%D1%82%D0%BE%20%D0%92%D0%B0%D1%80%D0%B5%D0%BD%D0%BE%D0%B2%D0%B0%20%D0%94.%D0%92..JPG?attachauth=ANoY7cqz9UAlTNuj7rf7YsGJ0ksYxKdsoINRtVLvf9J2vofqx-41ZvIxCr2dk-8RxcAOJryoQeVjd1OJz2HLW1TYmcKYVc5Je-DufGy_h6NtsTO925mWRqtbkgClTHoPq5YZL5f8Cs1o071rxsM5NqxZ1lgnqQpfd4HM_VZdkGKMFQoacq_SVkAkxG8nnYWZNgdAPJ99DNHW7TtRDXygRLV030hcBmVPHXF4sWp8X5lamx1fE4nj90p-xZzTP3GNsl6nB5JVk9MnXWpMtNyQ9vwPgrdHIAXaCe4I3EBDgkTOetmCWLzyhEH9140PFVam8vg6KQsPsN3Irb7dTwPTz-TADCgS0sFoMkr4PtbzbRWVnTDyelImx48icIcaevZV8G1AjYIpHtlMxnNvFrDLV1bix1RV2Sx2y0WpAovax7ZkgHhi1hMdQjTGwVsXo_0qEWz2CFTN8tNEhviHuLitRr3mJxVmobpnTUyGBdJVyrX_zKI-V9vD4w_Oj2uRABpgrnBTwaHyvfH37mSGiy07NOvj7si0wZGaOtvNvmRj_q4XhU_1NIa93Rk6V3ry6FW81NdQ-ah0GBOJF7KWK-GAtE4LlrrOoNyaBD7qi2VIZveO0d_ZGcsLNA65t340zgeZd2GvreiGPxuG&amp;attredirects=0"/>
          <p:cNvSpPr>
            <a:spLocks noChangeAspect="1" noChangeArrowheads="1"/>
          </p:cNvSpPr>
          <p:nvPr/>
        </p:nvSpPr>
        <p:spPr bwMode="auto">
          <a:xfrm>
            <a:off x="307975" y="-3344863"/>
            <a:ext cx="9715500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4a9f605f-a-62cb3a1a-s-sites.googlegroups.com/site/enciklprirodysamobl4/home/prirodnye-soobsestva/stepnaa-rastitelnost/%D0%BA%D1%80%D0%B8%D0%BD%D0%B8%D1%82%D0%B0%D1%80%D0%B8%D0%B5%D0%B2%D0%B0%D1%8F%20%D1%81%D1%82%D0%B5%D0%BF%D1%8C%20%D0%95%D0%BB%D1%85%D0%BE%D0%B2%D1%81%D0%BA%D0%B8%D0%B9%20%D0%90%D0%98.JPG?attachauth=ANoY7crGjg2Zx-dDn7KXVCpOXNJYW6OS6dbPcxQiR6WKPErsFiAOK6-SdpXNi8g8Faj5Wz4Lyijaw2tfiFUQphWasYIo0zQZZbZAFDKI5m1J4NtzIPECrDjnyMtFwBpsT4MlGiF1o8BoSmxvhQcZBoxE8c8XKTRydOxgIw_hKnSbVG0bjweLVuiqvk_OhHXnA2UP61ZXl1GZc9IoQwk5uocnfu6e4mP0JWKihidheq1r1UT0JdRNOC51A2hEeVleX7LFEr5WEus-ZAS5GqvF0Vhat3a-PR6DtcgnmmOH4yoFj0WzhIu1Q9eULIgzx2iBWAXDvnxYT0hdqV7mn2MBbOOPmRQbW7LzanuqwBv5tXoLzxSsSUvBSYgvRMb1zbXBQA2f0oG8iB6IO4wt9VanIc1sAjgl5v5QxPZ0-VTdFzhSktSZteklUnl1uxqvmBrMnWnF7GGMtoDJxaSysnKkhVL22mVWdIKN4T_zipfEPW-1YL4pitU32JrqE4oeY7E3IrX7yzrYYL7N&amp;attredirects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12" r="23609"/>
          <a:stretch/>
        </p:blipFill>
        <p:spPr bwMode="auto">
          <a:xfrm>
            <a:off x="284371" y="3573016"/>
            <a:ext cx="4252220" cy="31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286250" cy="307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кутник 1"/>
          <p:cNvSpPr/>
          <p:nvPr/>
        </p:nvSpPr>
        <p:spPr>
          <a:xfrm>
            <a:off x="307975" y="1305342"/>
            <a:ext cx="87285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Охоплює Причорномор’я, Приазов’я і Кримську рівнину, отримує найбільше сонячної радіації, проте має значний дефіцит вологи. Тут  утворилися каштанові ґрунти, які нерідко чергуються з солонцями і солончаками.  У полиновому степу росте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сухостепова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і пустельна рослинність: полин, типчак, житняк, нехворощ чорна, хрінниця жовта. Рослини утворюють окремі острівці, що чергуються з голими піскуватими місцями. У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Присивашші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степ набуває зелено-сірого відтінку і нагадує пустелю. </a:t>
            </a:r>
            <a:endParaRPr lang="uk-UA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08930"/>
            <a:ext cx="4703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Південностепова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підзона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2064" name="Picture 16" descr="http://agro2b.ru/mediadb/36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896" y="3488170"/>
            <a:ext cx="4277695" cy="315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457" y="3488170"/>
            <a:ext cx="4319352" cy="31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jalita.com/guidebook/crimea/images/sivash_2_l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457" y="3482516"/>
            <a:ext cx="4319352" cy="320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 14"/>
          <p:cNvSpPr/>
          <p:nvPr/>
        </p:nvSpPr>
        <p:spPr>
          <a:xfrm>
            <a:off x="329704" y="857327"/>
            <a:ext cx="8490768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75099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9" name="Picture 29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ZHcy;&amp;icy;&amp;tcy;&amp;ncy;&amp;yacy;&amp;kcy;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11" t="5783" r="42726"/>
          <a:stretch/>
        </p:blipFill>
        <p:spPr bwMode="auto">
          <a:xfrm>
            <a:off x="4953513" y="2420887"/>
            <a:ext cx="2066760" cy="175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175" y="168275"/>
            <a:ext cx="3940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Рослинний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віт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зони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4" name="AutoShap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kcy;&amp;ocy;&amp;vcy;&amp;icy;&amp;lcy;&amp;acy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cy;&amp;icy;&amp;pcy;&amp;chcy;&amp;acy;&amp;kcy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0" r="13977"/>
          <a:stretch/>
        </p:blipFill>
        <p:spPr bwMode="auto">
          <a:xfrm>
            <a:off x="4860032" y="4301921"/>
            <a:ext cx="2016224" cy="220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01921"/>
            <a:ext cx="1631268" cy="217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cy;&amp;yucy;&amp;lcy;&amp;softcy;&amp;pcy;&amp;acy;&amp;ncy; &amp;shcy;&amp;rcy;&amp;iecy;&amp;ncy;&amp;kcy;&amp;acy;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9" t="30133" r="30177" b="-418"/>
          <a:stretch/>
        </p:blipFill>
        <p:spPr bwMode="auto">
          <a:xfrm>
            <a:off x="1907704" y="4335789"/>
            <a:ext cx="2797973" cy="217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gcy;&amp;ocy;&amp;rcy;&amp;icy;&amp;tscy;&amp;vcy;&amp;iukcy;&amp;tcy; &amp;zhcy;&amp;ocy;&amp;vcy;&amp;tcy;&amp;icy;&amp;jcy;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66" t="25305" r="19619"/>
          <a:stretch/>
        </p:blipFill>
        <p:spPr bwMode="auto">
          <a:xfrm>
            <a:off x="7020273" y="4363583"/>
            <a:ext cx="2016224" cy="213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6" y="2420887"/>
            <a:ext cx="2364166" cy="177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7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pcy;&amp;iukcy;&amp;vcy;&amp;ocy;&amp;ncy;&amp;iukcy;&amp;yacy; &amp;tcy;&amp;ocy;&amp;ncy;&amp;kcy;&amp;ocy;&amp;lcy;&amp;icy;&amp;scy;&amp;tcy;&amp;acy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9857" y="2432759"/>
            <a:ext cx="2201589" cy="180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4" name="Picture 24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3667" y="2432759"/>
            <a:ext cx="1882830" cy="180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0849" y="758837"/>
            <a:ext cx="88809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uk-UA" dirty="0" smtClean="0"/>
              <a:t>Характерне абсолютне панування трав'янистої рослинності, пристосованої до посушливого клімату. Це багаторічні дерновинні злаки (ковила, типчак) і меншою мірою — кореневищні. Різнотрав'я відіграє другорядну роль. Гострий дефіцит вологи — головна причина безлісся степів. Невеликі лісові острівці можна побачити лише в долинах річок і по балках.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160849" y="3933056"/>
            <a:ext cx="13116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Сон </a:t>
            </a:r>
            <a:r>
              <a:rPr lang="uk-UA" sz="1200" dirty="0" err="1" smtClean="0"/>
              <a:t>чорніючий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650841" y="3946956"/>
            <a:ext cx="19504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Півонія тонколиста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119847" y="2420887"/>
            <a:ext cx="13405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Полинь гірка</a:t>
            </a:r>
            <a:endParaRPr lang="ru-RU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55575" y="6472006"/>
            <a:ext cx="16312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Ковила </a:t>
            </a:r>
            <a:r>
              <a:rPr lang="uk-UA" sz="1200" dirty="0" err="1" smtClean="0"/>
              <a:t>Лесінга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965123" y="6510815"/>
            <a:ext cx="27405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Тюльпан </a:t>
            </a:r>
            <a:r>
              <a:rPr lang="uk-UA" sz="1200" dirty="0" err="1" smtClean="0"/>
              <a:t>Шренка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827109" y="6524715"/>
            <a:ext cx="20491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Типчак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003898" y="3957867"/>
            <a:ext cx="19659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Житняк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179951" y="6510815"/>
            <a:ext cx="16312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Горицвіт</a:t>
            </a:r>
            <a:endParaRPr lang="ru-RU" sz="1200" dirty="0"/>
          </a:p>
        </p:txBody>
      </p:sp>
      <p:sp>
        <p:nvSpPr>
          <p:cNvPr id="24" name="Прямокутник 23"/>
          <p:cNvSpPr/>
          <p:nvPr/>
        </p:nvSpPr>
        <p:spPr>
          <a:xfrm>
            <a:off x="318217" y="758837"/>
            <a:ext cx="8493001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6764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jpeg;base64,/9j/4AAQSkZJRgABAQAAAQABAAD/2wCEAAkGBxQTEhUSEhMVFhUXGBcWFRUXFRUVFRYVFxYWFxYXFRcYHSggGBolGxcWIjEhJSkrLi4uFx8zODMtNygtLisBCgoKDg0OGhAQGy0lHx8tLS0tLS0tLS0rLS0rLS0tLS0tLS0tLS0tLS0tLS0rLS0tLS0tLS0tKy0tLTctLS03Lf/AABEIAJoBRwMBIgACEQEDEQH/xAAbAAABBQEBAAAAAAAAAAAAAAAEAQIDBQYAB//EADwQAAIBAgUCBQMCAwcDBQEAAAECEQADBAUSITFBUQYTImFxMoGRFEKhsdEjUmJyweHwBxUzJEOSsvEW/8QAGQEAAwEBAQAAAAAAAAAAAAAAAAECAwQF/8QAJREAAgIDAQACAgIDAQAAAAAAAAECEQMSITETQSJRBGEUQoEy/9oADAMBAAIRAxEAPwD0rN75k1m798zzV9nTbmsfmF/tXLJ9LRLcv+9QXLxI5oPDyTJox4FZ2OgeTSqtNJ7UoJqdmIl8winJiKGYmltrS2YBf6qk833ocrXLRsAULnvT1uR1oMgzStNTsAb51J59Ag1xPamn3oBrX6GbEzsKHYmuSqcl9AEK/c05cSKij3pQBS2BhIxFIcT70MzClFoGk5MAkYv3rv1FQmwBxTKWzAnOJppxNRbUhAotgStij3rlxJ70KGFPMChtgTfqK79RQpeomeq2dAGfrDTmxRoMXABXfqRStgHDFE0zzWoUYipP1VLoBiXjT/1Bqv8A1FSh6fRWENijTTiDQrmkRqLYWT+eak88xUEiuFwUgsJt3TVrgL7d6pFNWeAfcVpF9EbzKHkb/wDNq6o8kO1dXYvAKLP7m5rIYy5vWn8RD1GsniLdcuR9GNN7aoxcnmkNqo2FZxtjsLt3BTmvCgxSaZrT8aFYetwV3mChVSkLGsm0MJe8KTzKHBqVDUsBRfNK1ykK01VpWAmqlV6cUpoSmIjd6QXKma0Ki8umkFkbX5rjcPek/T71KLVBNh2Byd7gDk6FMwTuT9qGcFSRvsY4InttVzYs3/LFxDtpCw5hRHVSN+3NEAKsm4dTdwANM9B36710fEmuFd+zPNeIG9QG+aucfhEO6kmOg6VVvaFYyg4sLIhfNSG6e1IFAn22MbwdjB996csVIiIHenvcpTzTmWmKwdJNTlRFLbSudaBkYUHau/T01FIqVmNAWRvbpotmpBS1IhvlU4A04NXE0wOrlFOqNeaAJmXaotBqdYqSBRQwUOatsrO4qve3Vhl3NXEEbzITtXUuRLtXV2xqgZQeITuaxuLJk1sPETeo1lsSa5MvpRXHVXLZNFIwmnsw6VjdCogW3TuKmRZrjamkFEZNRNRZtxTfLFCGCaaaNqKZBUT26qibH23pHuVLhcPMsfpHPT7VGcQ4Zyy2vLJAtBAdXXUHJ+3FaRw7KwTG+Yfeno1dbDGSxmen0gfb+tKtqKiSrgxjt2p9rDE7k6RBMncH2Ec7/wAxT0EVf+HcOtwMjatJOx07Iw4Iboe9OCscV0z7Wo2mT1HUfPalsqCQD3rW534dV7cWmCsJjeIO246Hjeax7KV9LCGGx7T2Ham46vpUoX1GsyjOrN2bSfUvpAZSAdOzFZ53qk8QYR0fXJjqRuPg1mkxgXEMykG6BFt7usCF5VIAUDoP3GK9Awd63fsC6xUswnTMqs7SffY10RyIbg6MrhczUtpYbnhuDt0qfMXBPvG3vVT4jwtuz6rb+rVIA4+1RYDN/NARtmEx7iNxSnljLiE8MkrDM2wTWrP6q2GZADKrADOxGpn2kQBzQ+X3RdIVHTUf261mQJj32rYPea3hEvIguKo/tbf95J9RHuPevO8/yZrbi5hXixcHmWGRVZzJLOu+407EUTxJKxQqRfvYYGAJiON/5UjgjkEHsQRTfDQW8AVd7bhSWI1gHTsx323O9anEYEMhLJ5hA2YsQ33A61n8Lq0TKKRmUqMYhg30SoPJbY/gbfNSMh5qHVWcZUyTsVmLsQF8tArf2gZfUVjbTv361PbYMAe4qPNMGGUPAhlG55nrBqRVAtpHGnj3mt8qTjaAXTTSpp+unLXLYyEIa57ZolacTRYUBqDSCimqJkosQi1MGobQa4qaQBJerDLm3qn0VZZcm4rSDGeg5Gdv+dq6kyBdq6u2PgMz/iJvUayeIatd4gT1GsliUE1y5gBxT6cq0dgsruXQfLQkCd+m3asdW3wdgC3VXdzCjdpMCBzvUJ8TYS6Xe0XlRPlBSxaIEr3HvR+IwH/t3EI1bQw5+3WhruXeSpZbRZ32BAAhR0noKiUlH66d2DCpR6BnxwjXE/U2mtMpAQEAKV59RG01aX7qXFF62dn1Fuwafp9tulUeIw6+SReFoXNRIR/UO0g/n+lLhMKyBFXToMldLFlgfWw/gKrdNcFmwqJZk0q00mkknbvRZxKNuixC/wBge2o7jqYgD81V4a2FJXquxPdup/nV/mDJbw6J1A1N7nmKz9ppGofuM/c10ynUENqg1YprNFRqahxWLe0Bct2vNZWU6J5E+rnkx0rJK2JG1yTw/agNf3Y7hJ9IHTVH1GpPEGIFgQuleu/0r/lXofmoci8RJil8wLoZSQUYQ6mYAYd95p+JwK3LgZzKoSYO4J+OpmujVVw0hS6yC7jSqekgkj6okEnf/aqPxTh9Vm3fnQxbS/EaiNgft/KtYUHGxB4EAfwqq8X4FrmDcWV9YuWmg7jZokD4/lQ4lqavh5nk+LuOpuFrqrNxdWpWtlQ2w8thP3pXzBmLWbJfy9yzEBHVxEnU5A0k9+tbLKfCpdQLpgDcdd/YbQBzB61Ji/8ApxYutqN+4I6AAgDtHU+5pRxW7Y3lS4jB/qPMLJbBYPbIJ0m47NsALa8/V+6IgGK2WXeG51NfVUuETbNx/wC1GlQusovQxx0Fbjw94Zw+FEWLXqiDdeS5+/8ApXnWZ4WxiczuNoxq3tRCXY0WQF6Ac6CAR7zVvHGKI3cmaTJ8+wpZcLYuLcc7MssJJ+rSxGnV/hq2vZSmnSFCgGRAgTwSPkc1mMyysNbZFY22JB1W4VgQelV+R54mDveXic1NwNKvZvIW0vGxDj6P5VcJKXGTKFdRrBli2xCrsQQTTLTgDQXg8+nkR1NXaWfMAIK6SJBBlWHIIPaq1fDCIDpuMGZi2p/XuenxWrXOGLMzjroZzwfcCJ96EZKvsz8P3V9Wzg7nTIP4qj0mvNlFp9KXS0xFlfLQMJGgbfNCm2qqFHAH3onGvCqvYA1nMFj/ADL7KeQv8jTeS1SOh4/xssdqctNK7gdTx7n2oN81trBBLncBQN5HIMxFZ0ZRi2WhQxPSpP04iQ6FgYZNY1J/mFYHNswxOrULp2eYAgHqqmOQKqrqMt4m4WS4SCTPM771agquzpWDtHqqWrZQsLqMRIKqwJ1DaDUN3DusFlYA8SOaxmRZO5u6rJa3cMkEbwe5U7GtHl2f4kF0xYW8qK0XEXSykA8r1J23FJaPxk5P48o/QYXpWuCkynE4XF4fzLF0+ZbB8224hp/bt0670zyaHCn056oie7Vhld0k0AcPVllduDVpImj0DIOK6nZFxXV1x8Bmfz+dR+9ZLEqZrXZ+u5+9ZO/zXJl9AgE1Y5nh8WtqzaXECxbJa5Fth5tyQCB/kG9ApuROwkSewmi0t2XvtcFu+Ai6VuvJdkQETaXlV6jvUW4ptG2CNy6XeTeHX2N03HJglncuYG8DoB8UzxZiVFy2ywdBg+oRpIg7dd6osm8S3LBgOzpwoYySB1J6HePtULWrly85RGh2ZioUkCTOx/jWU5JwqPr9O/Hj1ncvAPMcUzEA3ZWdcNbU7DcaI607Ld1NwkEsSqwIAVTxp/af607xJk19SqooUMp1XCfp6cdTSZVlLBQFedAJPMCdyY6fFEINLpP8jWa/ELiaGxONFsjvz8Cj0SFJP7RJ2jftXnGe45vMJ1czPx0BqtXLhjgxf7S8RrcyzcXFA949/arJbGkAdgPzFYXwy5u3banf1E/ZQTW/Y061WrMs6/IGZ6brqfy/ak0VsnGjCjrbdRsdtxsduN6PTHsFC9iTJO8mg1SnhanZrwZtMjsF1VtPqYAsx4A6D3+KtsakDRbG8c7dOBVT4YzRITCqdThPMcgiFDOQoPv1jsK0FtADv712xVpCsDsZco9ZEMR6h0mirdleQfwdvxRZA60JdtqDIBn2NWSZ7x7mFq3h/LbF/pWcjS4YK+x3Ckg996qskwgVP/M16SCLrOHJEdCOntUH/U21dui3btFBEki4oZWHPyCOwqbwzhfKsKhS2h5Zbf0AnmPms6UpGl1EPvWQDI/5FZzxJlxjVZw9q9dOx8yAADwZjf4rS4g8VQ+KPXaa2H0EwdY30waMi+0EZFj4UxrG0Ld/yzdQkEWFPlop3VR0G1aNE1DtPSvCXzy/l5F2yddskJcD8P2aeje9Xnhf/qc+IveViAlpGEq8mFjcliNz89K2hK0ZNdPRsys3FUvbZiOqyQQfasjqLNJJM9Tyfmtt+uXSAHBBg6hBBnbaDWOz635LOB1Gpfaf965f5SaWxpipySBc8uEIz/4dq86y/MNGLRydtUNHY7H+ta/xZjitpU6tM77gD/eqDA5WiDXd3uETp3AT79TFcOHltnp5Y/ibLEWBcSA2x3VlO4PRgaxeKyl0uaYYuZKuGX1Eckz12q3wF3RqIcwYIE7Ae46T36UtzHNKyuvcQI0kb71q064cuKesqZX4i0r2kZiwuLIdZ508MI5kU/EYBWEx6o6mR80D4rxjXXHlK2kSIUiCRyAV3PzVHYze4q6STHWRvFJYZVaOl5o2e1ZEbT3Va3BKWwpPdjpBgfbmrK94aRi7DadwO239a868F+ISpYngABZ3gdYJ337VfYnxeWJHmOq7MAqwYB4nt3ofx1rJdM0sjeyZV2cGlgXcWVLGSnoX1aFb1NHUVeW8VYu2rdzDuzhpJJEe3HQzV/mGGF1AgUQwB+3P+tZPD3Xs3rlu5astaE+WysVK9lKDYnmTV60qb/6cuVpuw1asMDzVJcxQo/LcUCaiD6ZWeiZINhXUzIXkD/nSuruj4Ips/G5rJYoVrc+G5+9ZXECuXKAMhgg9jNaXw5i1a67vfIZp2uEHngKYACjtWaK0mmskyozcQPE2NF2GIcq51EcAk7EntE/mjsJmLAlVuaHA36LMbFRy4Y8x/dAqkxxuC4CAwgqy/TDEyjLHDKR33omxeIgFbogegDQTaH1IAeSvxuOKEqXDueRyDrhLkuzO3qALMxbST6QAI2TcGfahxeW2CxJWSxPRZG8c9xHaiLWAxDAgWwhn6nfzdE86e6NxpbiiGyWyZF5daqBJY7b/AOXYcEAe0VSJ9KYZsXErqKkmRvx1msP4kwb6wyAsrlgOsQYKsfb+Vek32SwoW2qaNxpMnnnY9ON/epv09u7Z1IukNsVAjS3BA9/erwxuTf6Jyz1jX7MB4WsvZvWzp2CkN2luAa9BYiobuAFuCADupE7gkdT7ChrWYedLABYJUx3nn7/wozKunO22WAammoA9PDVhbIsk1VyvUJqRKaGUH/SbPxbxWI1c3GYz8E/wr2nK82t3g2kyRz9+3tXguU+GblnGtdBHkyxB1b+oTBX5rd5UtzU3ktFwIxXfZiu4VvY8V2LJUkhNHomKxagQxisj4x8T2cHhzfF2WMBEDBi0mOOw61XPm+Md/KuWEtyP/ILgfSI+oL1IJ4O1A5v4UtNAKq5A0liBqO8k/JO+1bOaQqMblHju7i8SgxRAifKC7KCQARB3kj3r1PBOdINeLZ34HvWyz2PUq+oLMOO8fFbfw54guLhFS/qF1fSZgEjo3PaPxUvJFKx03w2924IrAYzH3L7sNBVAYE8sB1+Ku8Bmpcbcb8nem4i2AeN+/tUPImrFVGN8b4WMHPZ0JHYb71l/AtkNjEngBj/CN+4r1DG4VbiMjiVYQaDyXI7WHH9mvqgAuRuY6/PxzWfzLVoBtrL2sv5mFYW5jVaYFrLRvss+k+4/FW97VeQveCq5IAVSSAo35Ik0gSm3H0FCeAwnaZnaIqVNyjrIqPHYWuS2bjo9xGZlUEaj6SYO2n53+wrM5llKliTr5P7ht3ZgdhvtWus4sRLbQCI5E9D+KBzPB+aC1kiOHHABAkEz+749qJQt3H6OmOV1+RkruUaeLgaAAy+WdUTq33j7mn3tSxqCkwegULp39Zb6o9thAoqLquVIMHhCVLGffc1I6B93AJB23mOnH7t+/ahMGUzOqaW+h2ClAGl43JdIGxMg6ewqvxy27pnEBld2CoAFL/T9VwDmTO3NWmNy13bSLkzBd9QLsYM+omEIHQe29VL4d0JfR6SBGiWcKAdwx3BJ/celWmQD4QG02liv1EbEn536dDWoyXE4a44Xy3Y/3J+onYztxvWOxQZQoZdM/SumHYsOfbaK9C8HYO1atC/ZZizrDaiDpI5Uffr8UnjV7Gnz0qNxiyNOn9oAGkGBAHBPURWMsYj/ANRfCMyqP2wjrxEqSAV+KtHxLHljUZ3qXNHMyuNqTVjluH3pAgqwwETWcV0mjb+HVhRXVJkXFJXbHwTKbPTuay+IrS5+dzWTxDb1y5fR0Rk0hamTXMvPX2+1YgvQPML7lgUBKBG3/YGU7kQJO5BkGp8PnRTSGkHQC51AAwOSADqYz2mp8sx7DDi3ctQRIABBGknk9viqy43mOQbDAaSNew3PO3X5q9FVo6VlXgYudHTAIAPJ80ADggEBZYxtvU5xr3Ld0qwOmOygKRyp3kD271X4e0fUrWQE0xtEe/vPvU2DvCy6i2GYj0uDy1sjqT1XalGFvrG8qj4gbE2ZZbtxy5YD0xB1bjb/AA/NX+ExS21CiN5P3rOeK3ZXF1IIPpVZ9p39qqksYy59KiTyzGFArS9eIyk9ust8/wA5ZnIRoCg6jzyI6VH4ZsgWyZ2Ygiem3+tAWMmuToYggmXImDHc9RWosYcKoUcAAVM5WQO01wp+moyKiiaHaaSK405RQMQCpLF8owZeRP8AERTdNKFql6AuKzDQysx+pHTt6ug+dqs8mc3cNqBIuKSrT7cEz7Vk/FN027IuASUdWj231fwq+y7GnTKGA6g/YiRWif2xgj5gjISWIcGIgjrAIoLD4JHBe6Dqkj5A60RjAGG394D4k0QrDpxx/WKmQ06A8ssqCSs6ZI22ijXpLLg6gBENB96kinN/RJFTlNO00gWswoaxpguVMRTCKSYyv88odLiefLPQzysd44ozJs2Qv5RICkyG4EjYyTXR33qixeUamYqSnY/VPyDVqbTtFKOyLz/u1ouYUyCdTiNcq3KntAonF5fZvNqtuouOGYD0nY/3h036ViMVZuK6oVWW2DSVBP8ApRBxT2gtx7ZLCAbaka9juUI571pCe3GhNOIbmdhrepWBuMokQFYKw4jYGeamyVfq8wMVI3DSZn55I7dKpcy8dojo1u1cDb6wwCkCIEdz1puT+MrRbTp0CSy62mXPJ2rTSn/QbtofnGEVWebgAlpGhnxF0FdgrCQsjaegFOynMnslUIUveYu9n6mtKqga7jDgwByBU2dY22S1y7cVS0ekEidohCN4is5r0i4u9q00atHqu3FHChzvv1+KF1dHaZ6RbMgNOxAI++9Sg1T5BjdVvS0AjcLILKh+nXHBirNjXNJU6JZNRuC5quVqPwFwTRH0KN5kPFdS5E2wrq7Y+EspPEBhiKyl/mtRnqjU0/NY3HYoDeRPWubJ1jFuOAKHs4wkgEc0NjLhZZXnoP8AnemWWJPogCQCDvHesGDLM4hdWgsNRkiuWh3wA1C6T6gCIp2IvAIG4AgT78Cm1Xg0E+aAYqvuXv8A1Spq5tuY95WqTK83e47KoAhgNRjYdSD39qdjiGuo6OAyuASeTuRH3pq/sfGSZtiy+LtWjMKd/dmk/wD1B/NW2NzHy0Mj1TwOg6VTZxYIxCXNMqfWSv1agAI//KKvYwNbV9MM50hSevG1EqaVEvhbWsxU6eSWEgf1olLwPWs3ZVww41AT9vii8HiyoJKmTGx6TUjVst8RiQiljUL41QnmdKHNlmA1NsZkAbiP96HNzQrIRxMe4770dBolt5orXBDCB16GjzigGA78HpWbw9prlxLSAKgJMxyDyPeuv3XVgoadDxEbgTAnvNBKZqPPHqj9vP4mo8PitQmqJr904i5bRl0EIWkbg6RMUbcOgBU9X+vejwcXYRnCC5aZWHv+KIsuBpVRsoiPYCqnF4owwfYgdP4Cn3M0CoNKnURv1iTtAo2dUVw551J6tjc16epAXb7TRFrFhbTMTwX3+56VmrWaE3lkQFGwA995/rVuxi1Gw1SR1mTO/wA1Vtemalsy3yi5NpSZnkn53H8KI88dJO8SBIn5rMYPMbl0NB0ooM95GwG3eismxCrOq4S5ALLJAA6Qvb3qG2y07f8ARfXLsAnsCdvag8VjiLIvWwSPSxHXSTBgd6TG4jb0kTEieNt6zpxbgW7lsQu6sJkaWk8e01UbZMnRb53iwLaXAdpB5MwRzQtjxBqZFAn0an7STpH8qz913e2w1dQBP90TNHZLYFxvMQOAIBDdYAj4FPWk7Em300H6whoJ2IUgdVPz1miGzIDiJjcEc1mcwzLy73lgSNtzPPaaky7ElidQiNRY9RttHeeIqdWi1krwL8TWDdti6p0taIdTwJjVHtQ2NxBY4e6qyW0tA6A8/wAzVjfu67FxG2+dpOnb7AVTpi3sryP7MLbWQCGDDeO47Vopc4UpX/6DnY6idAYb8qDxzua63lGGu/Xh0BPULp/MVJjccBbErCld4/NOTEsvqC7MBG/AiST2qfkfpTafAL/+Rwhb95j9pcwKucLl9i0AqIqgA6TEn8nrFMytQ4JgliSfYg8CKhxAZkKz651dNjJAH4FJ5JP0z4gxLSr9ICzvsBv7+9P8wCd9u/8APagLOKLFCASYieQDx/MVHbFwXW1iBuT7gSdvzUtti2La1iAVLdBv8iicvxyeYF/w6pOw+Pms9giWQjfZWLDg7GABR+HRzcBAAT0iAf3VUfR2ep+FsRrB9jSUvhW1Cgn6o3/0rq74+EMovFzEcTJaFI6E7Vkcyy8u0noYiIHye816HnWG9QJ6E1kM0wZMkEyZ+1c2RFIyWJTSxZgw7RwQdtuxonCMUXU2zTEEcjoZ+KNxOWErySdpngjqAKcmAC2xI9IJO5k/f2rmZXr4R3MZ6CIljsB1jiapPEWIKJpQNCMJ56TP8av1t6iWTTtH4pLmX6xBGxmfvVKVdJa4eeYPFt+ptq4i2G1EKDBiSJ+4FaPCYBTae622sSrHnmQR2q4wGQ+XrJAJOwnePg/FS4rBMxVT9JH0jgAcVU52/BRjRVDEF3VudO8t7Dj2FPs3VFyyhGo8jbgtJY1Y2sAQx2+obdIIFV+CyptbEzt6R7DrFZ1wdstGt7nRpFwjkiRp9xNBYhmZ2UHQVgkxzA3j24q1w+GjaZPWe3akxeXyDJj4/u0Lw0siweJR1IVvUBv/AFrL41XN46jImPtV5gbRDcRIjb2o69lakq3DDb596tSM5JspMps73HWQF9IUneY5qQXJbWuxAWDH1HoKIxNprFp2C6j/ADnvVPluJu3LyhrZUcQB16VMrkrQ0klQRctCbhGrU0E/3RI4FS4K6ZlpMbAjgdxVxbyiHO+0jb396gvZXcU6VHfkdKS/sTKZrgJIaSS4M+wG1PxYCtqAgRB35A/kKMfKWkNwetTTubbrq4PyDRYa8M/gbSsxYKwDAxvwDzt2qXHoQV0H07AjkEcEe1aDBhAzDbfYCOKfdwo22Bnj396q36TSKLC2gQz/AEgHiNjtUt6/q/aA2kf/ABXoDRrYKCQNx2G+/wDSn2MqGtS5PB29yKjv2On4NKC4mr6TpG3sO1VuYiDZRF9DAkx371pGy+YE7AEcbmaS7gkEekyvHNEZNMppNIynklX0i2BsZZuTPYVZ4GwdKwY1agR8cGrq7lys2phJjk8ilbDEaRbA279qrb9la/oyubPvoCCFALN1O9OaypRriyGJ339Ig7bferK5gd7xAmeAe/SjMBh0tKoKglRJJ3BJ9qW3TOjO4RLrxJlWBDfJ71JfydiugkRsFkcNvvPxWgwrS5dUGkmTtAPwB0o79GWaZUA8gjaaPkp+Fa2jO+RIVGPpC7mNyRzSXsO5BOlgrGTIkx037VqLGA1KZAETvTbTTC6gRMQdqxnlf+va9KjD9mey242rji2QF6dp+aCw1gq8CW29Q3A5JB+1bJcGNRKIJ4AHAoDHqF2iCTB4/FaKeyFrQFgcMFW6oO27AnaJ32+9JgrIKozyXgyJ/b/iqxSyABq+3+9Ow1oGTyfapVoNSoVSLy+kqrTtEzp4E1b5Vb3iBzMdzzNNAJZT22A7zzV5lmEHtW8Cfs1HhkmAO3NJReR2YE11d8PCWFY7BB6zuOywjhZrXmmgUSxpjTPPLmXsRIUgg9veosxwDadOkksIntXpGgdh+KTyx2H4rP4Yi2Z59ayQIA0cDtuY4p1jK20SV3O9egFB2H4rtA7D8UfCgswdrL2IkqRTTkxHT4rfBB2H4rgg7Cl8CHsYBcpPEH8U9MlPaO+1btUHYfinaR2FP4EGxhf+zED6f4VHcyiQRH3rfaR2FJoHYfik/wCPEex59ZyYKQSKCzHLLhvAgEKOAP8AWvTSg7D8UptjsPxQsKE5HnmFyouDqX2IjkVWrkDpcV0Gyn0yK9VCDsPxSC2Ow/FP4UKzAPgX2YrLk6jTsVl7uwYit9oHYfiuKDsPxSeFBZ57fyidooZfDxABA3iD8V6X5Y7D8VxQdh+KFgigs8ofw0wfWJ36RS3cjun1b6jsBGwX2r1Y2x2H4rvLHYfireJCPOMN4f0iQpk8miFyUyCRW/KDsPxSlR2FQ8EWOzAvlbAgqDPxXDAMSdSmT7VvdA7Cu0DsPxS/x4j2ZgxlJM7fO1DHLW1ER0gbV6LoHYfikNsdh+KfwRDY86fJioB0+o7H4qC3kEliQdv416aUHYfikCDsPxR8MQsw+CyvSn0j2EV1vKi25EVudA7D8UhQdhU/40R7GM/7OQD2qqXw+wJWNiZU9q9JKjsK7QOw/FHwRQbMxGFytgo2gjYx3quxOQlzuCYYH8V6QVHYVxUdhTX8ePobHmtzLG1kafSR81NaysgwFj4Ez816EbY7D8U7QOw/FV8MULZmFs5QwPCxzxVvgMuMglQPgVo9I7CnAVccaQrI7FrSAK6pK6tR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data:image/jpeg;base64,/9j/4AAQSkZJRgABAQAAAQABAAD/2wCEAAkGBxQTEhUSEhMVFhUXGBcWFRUXFRUVFRYVFxYWFxYXFRcYHSggGBolGxcWIjEhJSkrLi4uFx8zODMtNygtLisBCgoKDg0OGhAQGy0lHx8tLS0tLS0tLS0rLS0rLS0tLS0tLS0tLS0tLS0tLS0rLS0tLS0tLS0tKy0tLTctLS03Lf/AABEIAJoBRwMBIgACEQEDEQH/xAAbAAABBQEBAAAAAAAAAAAAAAAEAQIDBQYAB//EADwQAAIBAgUCBQMCAwcDBQEAAAECEQADBAUSITFBUQYTImFxMoGRFEKhsdEjUmJyweHwBxUzJEOSsvEW/8QAGQEAAwEBAQAAAAAAAAAAAAAAAAECAwQF/8QAJREAAgIDAQACAgIDAQAAAAAAAAECEQMSITETQSJRBGEUQoEy/9oADAMBAAIRAxEAPwD0rN75k1m798zzV9nTbmsfmF/tXLJ9LRLcv+9QXLxI5oPDyTJox4FZ2OgeTSqtNJ7UoJqdmIl8winJiKGYmltrS2YBf6qk833ocrXLRsAULnvT1uR1oMgzStNTsAb51J59Ag1xPamn3oBrX6GbEzsKHYmuSqcl9AEK/c05cSKij3pQBS2BhIxFIcT70MzClFoGk5MAkYv3rv1FQmwBxTKWzAnOJppxNRbUhAotgStij3rlxJ70KGFPMChtgTfqK79RQpeomeq2dAGfrDTmxRoMXABXfqRStgHDFE0zzWoUYipP1VLoBiXjT/1Bqv8A1FSh6fRWENijTTiDQrmkRqLYWT+eak88xUEiuFwUgsJt3TVrgL7d6pFNWeAfcVpF9EbzKHkb/wDNq6o8kO1dXYvAKLP7m5rIYy5vWn8RD1GsniLdcuR9GNN7aoxcnmkNqo2FZxtjsLt3BTmvCgxSaZrT8aFYetwV3mChVSkLGsm0MJe8KTzKHBqVDUsBRfNK1ykK01VpWAmqlV6cUpoSmIjd6QXKma0Ki8umkFkbX5rjcPek/T71KLVBNh2Byd7gDk6FMwTuT9qGcFSRvsY4InttVzYs3/LFxDtpCw5hRHVSN+3NEAKsm4dTdwANM9B36710fEmuFd+zPNeIG9QG+aucfhEO6kmOg6VVvaFYyg4sLIhfNSG6e1IFAn22MbwdjB996csVIiIHenvcpTzTmWmKwdJNTlRFLbSudaBkYUHau/T01FIqVmNAWRvbpotmpBS1IhvlU4A04NXE0wOrlFOqNeaAJmXaotBqdYqSBRQwUOatsrO4qve3Vhl3NXEEbzITtXUuRLtXV2xqgZQeITuaxuLJk1sPETeo1lsSa5MvpRXHVXLZNFIwmnsw6VjdCogW3TuKmRZrjamkFEZNRNRZtxTfLFCGCaaaNqKZBUT26qibH23pHuVLhcPMsfpHPT7VGcQ4Zyy2vLJAtBAdXXUHJ+3FaRw7KwTG+Yfeno1dbDGSxmen0gfb+tKtqKiSrgxjt2p9rDE7k6RBMncH2Ec7/wAxT0EVf+HcOtwMjatJOx07Iw4Iboe9OCscV0z7Wo2mT1HUfPalsqCQD3rW534dV7cWmCsJjeIO246Hjeax7KV9LCGGx7T2Ham46vpUoX1GsyjOrN2bSfUvpAZSAdOzFZ53qk8QYR0fXJjqRuPg1mkxgXEMykG6BFt7usCF5VIAUDoP3GK9Awd63fsC6xUswnTMqs7SffY10RyIbg6MrhczUtpYbnhuDt0qfMXBPvG3vVT4jwtuz6rb+rVIA4+1RYDN/NARtmEx7iNxSnljLiE8MkrDM2wTWrP6q2GZADKrADOxGpn2kQBzQ+X3RdIVHTUf261mQJj32rYPea3hEvIguKo/tbf95J9RHuPevO8/yZrbi5hXixcHmWGRVZzJLOu+407EUTxJKxQqRfvYYGAJiON/5UjgjkEHsQRTfDQW8AVd7bhSWI1gHTsx323O9anEYEMhLJ5hA2YsQ33A61n8Lq0TKKRmUqMYhg30SoPJbY/gbfNSMh5qHVWcZUyTsVmLsQF8tArf2gZfUVjbTv361PbYMAe4qPNMGGUPAhlG55nrBqRVAtpHGnj3mt8qTjaAXTTSpp+unLXLYyEIa57ZolacTRYUBqDSCimqJkosQi1MGobQa4qaQBJerDLm3qn0VZZcm4rSDGeg5Gdv+dq6kyBdq6u2PgMz/iJvUayeIatd4gT1GsliUE1y5gBxT6cq0dgsruXQfLQkCd+m3asdW3wdgC3VXdzCjdpMCBzvUJ8TYS6Xe0XlRPlBSxaIEr3HvR+IwH/t3EI1bQw5+3WhruXeSpZbRZ32BAAhR0noKiUlH66d2DCpR6BnxwjXE/U2mtMpAQEAKV59RG01aX7qXFF62dn1Fuwafp9tulUeIw6+SReFoXNRIR/UO0g/n+lLhMKyBFXToMldLFlgfWw/gKrdNcFmwqJZk0q00mkknbvRZxKNuixC/wBge2o7jqYgD81V4a2FJXquxPdup/nV/mDJbw6J1A1N7nmKz9ppGofuM/c10ynUENqg1YprNFRqahxWLe0Bct2vNZWU6J5E+rnkx0rJK2JG1yTw/agNf3Y7hJ9IHTVH1GpPEGIFgQuleu/0r/lXofmoci8RJil8wLoZSQUYQ6mYAYd95p+JwK3LgZzKoSYO4J+OpmujVVw0hS6yC7jSqekgkj6okEnf/aqPxTh9Vm3fnQxbS/EaiNgft/KtYUHGxB4EAfwqq8X4FrmDcWV9YuWmg7jZokD4/lQ4lqavh5nk+LuOpuFrqrNxdWpWtlQ2w8thP3pXzBmLWbJfy9yzEBHVxEnU5A0k9+tbLKfCpdQLpgDcdd/YbQBzB61Ji/8ApxYutqN+4I6AAgDtHU+5pRxW7Y3lS4jB/qPMLJbBYPbIJ0m47NsALa8/V+6IgGK2WXeG51NfVUuETbNx/wC1GlQusovQxx0Fbjw94Zw+FEWLXqiDdeS5+/8ApXnWZ4WxiczuNoxq3tRCXY0WQF6Ac6CAR7zVvHGKI3cmaTJ8+wpZcLYuLcc7MssJJ+rSxGnV/hq2vZSmnSFCgGRAgTwSPkc1mMyysNbZFY22JB1W4VgQelV+R54mDveXic1NwNKvZvIW0vGxDj6P5VcJKXGTKFdRrBli2xCrsQQTTLTgDQXg8+nkR1NXaWfMAIK6SJBBlWHIIPaq1fDCIDpuMGZi2p/XuenxWrXOGLMzjroZzwfcCJ96EZKvsz8P3V9Wzg7nTIP4qj0mvNlFp9KXS0xFlfLQMJGgbfNCm2qqFHAH3onGvCqvYA1nMFj/ADL7KeQv8jTeS1SOh4/xssdqctNK7gdTx7n2oN81trBBLncBQN5HIMxFZ0ZRi2WhQxPSpP04iQ6FgYZNY1J/mFYHNswxOrULp2eYAgHqqmOQKqrqMt4m4WS4SCTPM771agquzpWDtHqqWrZQsLqMRIKqwJ1DaDUN3DusFlYA8SOaxmRZO5u6rJa3cMkEbwe5U7GtHl2f4kF0xYW8qK0XEXSykA8r1J23FJaPxk5P48o/QYXpWuCkynE4XF4fzLF0+ZbB8224hp/bt0670zyaHCn056oie7Vhld0k0AcPVllduDVpImj0DIOK6nZFxXV1x8Bmfz+dR+9ZLEqZrXZ+u5+9ZO/zXJl9AgE1Y5nh8WtqzaXECxbJa5Fth5tyQCB/kG9ApuROwkSewmi0t2XvtcFu+Ai6VuvJdkQETaXlV6jvUW4ptG2CNy6XeTeHX2N03HJglncuYG8DoB8UzxZiVFy2ywdBg+oRpIg7dd6osm8S3LBgOzpwoYySB1J6HePtULWrly85RGh2ZioUkCTOx/jWU5JwqPr9O/Hj1ncvAPMcUzEA3ZWdcNbU7DcaI607Ld1NwkEsSqwIAVTxp/af607xJk19SqooUMp1XCfp6cdTSZVlLBQFedAJPMCdyY6fFEINLpP8jWa/ELiaGxONFsjvz8Cj0SFJP7RJ2jftXnGe45vMJ1czPx0BqtXLhjgxf7S8RrcyzcXFA949/arJbGkAdgPzFYXwy5u3banf1E/ZQTW/Y061WrMs6/IGZ6brqfy/ak0VsnGjCjrbdRsdtxsduN6PTHsFC9iTJO8mg1SnhanZrwZtMjsF1VtPqYAsx4A6D3+KtsakDRbG8c7dOBVT4YzRITCqdThPMcgiFDOQoPv1jsK0FtADv712xVpCsDsZco9ZEMR6h0mirdleQfwdvxRZA60JdtqDIBn2NWSZ7x7mFq3h/LbF/pWcjS4YK+x3Ckg996qskwgVP/M16SCLrOHJEdCOntUH/U21dui3btFBEki4oZWHPyCOwqbwzhfKsKhS2h5Zbf0AnmPms6UpGl1EPvWQDI/5FZzxJlxjVZw9q9dOx8yAADwZjf4rS4g8VQ+KPXaa2H0EwdY30waMi+0EZFj4UxrG0Ld/yzdQkEWFPlop3VR0G1aNE1DtPSvCXzy/l5F2yddskJcD8P2aeje9Xnhf/qc+IveViAlpGEq8mFjcliNz89K2hK0ZNdPRsys3FUvbZiOqyQQfasjqLNJJM9Tyfmtt+uXSAHBBg6hBBnbaDWOz635LOB1Gpfaf965f5SaWxpipySBc8uEIz/4dq86y/MNGLRydtUNHY7H+ta/xZjitpU6tM77gD/eqDA5WiDXd3uETp3AT79TFcOHltnp5Y/ibLEWBcSA2x3VlO4PRgaxeKyl0uaYYuZKuGX1Eckz12q3wF3RqIcwYIE7Ae46T36UtzHNKyuvcQI0kb71q064cuKesqZX4i0r2kZiwuLIdZ508MI5kU/EYBWEx6o6mR80D4rxjXXHlK2kSIUiCRyAV3PzVHYze4q6STHWRvFJYZVaOl5o2e1ZEbT3Va3BKWwpPdjpBgfbmrK94aRi7DadwO239a868F+ISpYngABZ3gdYJ337VfYnxeWJHmOq7MAqwYB4nt3ofx1rJdM0sjeyZV2cGlgXcWVLGSnoX1aFb1NHUVeW8VYu2rdzDuzhpJJEe3HQzV/mGGF1AgUQwB+3P+tZPD3Xs3rlu5astaE+WysVK9lKDYnmTV60qb/6cuVpuw1asMDzVJcxQo/LcUCaiD6ZWeiZINhXUzIXkD/nSuruj4Ips/G5rJYoVrc+G5+9ZXECuXKAMhgg9jNaXw5i1a67vfIZp2uEHngKYACjtWaK0mmskyozcQPE2NF2GIcq51EcAk7EntE/mjsJmLAlVuaHA36LMbFRy4Y8x/dAqkxxuC4CAwgqy/TDEyjLHDKR33omxeIgFbogegDQTaH1IAeSvxuOKEqXDueRyDrhLkuzO3qALMxbST6QAI2TcGfahxeW2CxJWSxPRZG8c9xHaiLWAxDAgWwhn6nfzdE86e6NxpbiiGyWyZF5daqBJY7b/AOXYcEAe0VSJ9KYZsXErqKkmRvx1msP4kwb6wyAsrlgOsQYKsfb+Vek32SwoW2qaNxpMnnnY9ON/epv09u7Z1IukNsVAjS3BA9/erwxuTf6Jyz1jX7MB4WsvZvWzp2CkN2luAa9BYiobuAFuCADupE7gkdT7ChrWYedLABYJUx3nn7/wozKunO22WAammoA9PDVhbIsk1VyvUJqRKaGUH/SbPxbxWI1c3GYz8E/wr2nK82t3g2kyRz9+3tXguU+GblnGtdBHkyxB1b+oTBX5rd5UtzU3ktFwIxXfZiu4VvY8V2LJUkhNHomKxagQxisj4x8T2cHhzfF2WMBEDBi0mOOw61XPm+Md/KuWEtyP/ILgfSI+oL1IJ4O1A5v4UtNAKq5A0liBqO8k/JO+1bOaQqMblHju7i8SgxRAifKC7KCQARB3kj3r1PBOdINeLZ34HvWyz2PUq+oLMOO8fFbfw54guLhFS/qF1fSZgEjo3PaPxUvJFKx03w2924IrAYzH3L7sNBVAYE8sB1+Ku8Bmpcbcb8nem4i2AeN+/tUPImrFVGN8b4WMHPZ0JHYb71l/AtkNjEngBj/CN+4r1DG4VbiMjiVYQaDyXI7WHH9mvqgAuRuY6/PxzWfzLVoBtrL2sv5mFYW5jVaYFrLRvss+k+4/FW97VeQveCq5IAVSSAo35Ik0gSm3H0FCeAwnaZnaIqVNyjrIqPHYWuS2bjo9xGZlUEaj6SYO2n53+wrM5llKliTr5P7ht3ZgdhvtWus4sRLbQCI5E9D+KBzPB+aC1kiOHHABAkEz+749qJQt3H6OmOV1+RkruUaeLgaAAy+WdUTq33j7mn3tSxqCkwegULp39Zb6o9thAoqLquVIMHhCVLGffc1I6B93AJB23mOnH7t+/ahMGUzOqaW+h2ClAGl43JdIGxMg6ewqvxy27pnEBld2CoAFL/T9VwDmTO3NWmNy13bSLkzBd9QLsYM+omEIHQe29VL4d0JfR6SBGiWcKAdwx3BJ/celWmQD4QG02liv1EbEn536dDWoyXE4a44Xy3Y/3J+onYztxvWOxQZQoZdM/SumHYsOfbaK9C8HYO1atC/ZZizrDaiDpI5Uffr8UnjV7Gnz0qNxiyNOn9oAGkGBAHBPURWMsYj/ANRfCMyqP2wjrxEqSAV+KtHxLHljUZ3qXNHMyuNqTVjluH3pAgqwwETWcV0mjb+HVhRXVJkXFJXbHwTKbPTuay+IrS5+dzWTxDb1y5fR0Rk0hamTXMvPX2+1YgvQPML7lgUBKBG3/YGU7kQJO5BkGp8PnRTSGkHQC51AAwOSADqYz2mp8sx7DDi3ctQRIABBGknk9viqy43mOQbDAaSNew3PO3X5q9FVo6VlXgYudHTAIAPJ80ADggEBZYxtvU5xr3Ld0qwOmOygKRyp3kD271X4e0fUrWQE0xtEe/vPvU2DvCy6i2GYj0uDy1sjqT1XalGFvrG8qj4gbE2ZZbtxy5YD0xB1bjb/AA/NX+ExS21CiN5P3rOeK3ZXF1IIPpVZ9p39qqksYy59KiTyzGFArS9eIyk9ust8/wA5ZnIRoCg6jzyI6VH4ZsgWyZ2Ygiem3+tAWMmuToYggmXImDHc9RWosYcKoUcAAVM5WQO01wp+moyKiiaHaaSK405RQMQCpLF8owZeRP8AERTdNKFql6AuKzDQysx+pHTt6ug+dqs8mc3cNqBIuKSrT7cEz7Vk/FN027IuASUdWj231fwq+y7GnTKGA6g/YiRWif2xgj5gjISWIcGIgjrAIoLD4JHBe6Dqkj5A60RjAGG394D4k0QrDpxx/WKmQ06A8ssqCSs6ZI22ijXpLLg6gBENB96kinN/RJFTlNO00gWswoaxpguVMRTCKSYyv88odLiefLPQzysd44ozJs2Qv5RICkyG4EjYyTXR33qixeUamYqSnY/VPyDVqbTtFKOyLz/u1ouYUyCdTiNcq3KntAonF5fZvNqtuouOGYD0nY/3h036ViMVZuK6oVWW2DSVBP8ApRBxT2gtx7ZLCAbaka9juUI571pCe3GhNOIbmdhrepWBuMokQFYKw4jYGeamyVfq8wMVI3DSZn55I7dKpcy8dojo1u1cDb6wwCkCIEdz1puT+MrRbTp0CSy62mXPJ2rTSn/QbtofnGEVWebgAlpGhnxF0FdgrCQsjaegFOynMnslUIUveYu9n6mtKqga7jDgwByBU2dY22S1y7cVS0ekEidohCN4is5r0i4u9q00atHqu3FHChzvv1+KF1dHaZ6RbMgNOxAI++9Sg1T5BjdVvS0AjcLILKh+nXHBirNjXNJU6JZNRuC5quVqPwFwTRH0KN5kPFdS5E2wrq7Y+EspPEBhiKyl/mtRnqjU0/NY3HYoDeRPWubJ1jFuOAKHs4wkgEc0NjLhZZXnoP8AnemWWJPogCQCDvHesGDLM4hdWgsNRkiuWh3wA1C6T6gCIp2IvAIG4AgT78Cm1Xg0E+aAYqvuXv8A1Spq5tuY95WqTK83e47KoAhgNRjYdSD39qdjiGuo6OAyuASeTuRH3pq/sfGSZtiy+LtWjMKd/dmk/wD1B/NW2NzHy0Mj1TwOg6VTZxYIxCXNMqfWSv1agAI//KKvYwNbV9MM50hSevG1EqaVEvhbWsxU6eSWEgf1olLwPWs3ZVww41AT9vii8HiyoJKmTGx6TUjVst8RiQiljUL41QnmdKHNlmA1NsZkAbiP96HNzQrIRxMe4770dBolt5orXBDCB16GjzigGA78HpWbw9prlxLSAKgJMxyDyPeuv3XVgoadDxEbgTAnvNBKZqPPHqj9vP4mo8PitQmqJr904i5bRl0EIWkbg6RMUbcOgBU9X+vejwcXYRnCC5aZWHv+KIsuBpVRsoiPYCqnF4owwfYgdP4Cn3M0CoNKnURv1iTtAo2dUVw551J6tjc16epAXb7TRFrFhbTMTwX3+56VmrWaE3lkQFGwA995/rVuxi1Gw1SR1mTO/wA1Vtemalsy3yi5NpSZnkn53H8KI88dJO8SBIn5rMYPMbl0NB0ooM95GwG3eismxCrOq4S5ALLJAA6Qvb3qG2y07f8ARfXLsAnsCdvag8VjiLIvWwSPSxHXSTBgd6TG4jb0kTEieNt6zpxbgW7lsQu6sJkaWk8e01UbZMnRb53iwLaXAdpB5MwRzQtjxBqZFAn0an7STpH8qz913e2w1dQBP90TNHZLYFxvMQOAIBDdYAj4FPWk7Em300H6whoJ2IUgdVPz1miGzIDiJjcEc1mcwzLy73lgSNtzPPaaky7ElidQiNRY9RttHeeIqdWi1krwL8TWDdti6p0taIdTwJjVHtQ2NxBY4e6qyW0tA6A8/wAzVjfu67FxG2+dpOnb7AVTpi3sryP7MLbWQCGDDeO47Vopc4UpX/6DnY6idAYb8qDxzua63lGGu/Xh0BPULp/MVJjccBbErCld4/NOTEsvqC7MBG/AiST2qfkfpTafAL/+Rwhb95j9pcwKucLl9i0AqIqgA6TEn8nrFMytQ4JgliSfYg8CKhxAZkKz651dNjJAH4FJ5JP0z4gxLSr9ICzvsBv7+9P8wCd9u/8APagLOKLFCASYieQDx/MVHbFwXW1iBuT7gSdvzUtti2La1iAVLdBv8iicvxyeYF/w6pOw+Pms9giWQjfZWLDg7GABR+HRzcBAAT0iAf3VUfR2ep+FsRrB9jSUvhW1Cgn6o3/0rq74+EMovFzEcTJaFI6E7Vkcyy8u0noYiIHye816HnWG9QJ6E1kM0wZMkEyZ+1c2RFIyWJTSxZgw7RwQdtuxonCMUXU2zTEEcjoZ+KNxOWErySdpngjqAKcmAC2xI9IJO5k/f2rmZXr4R3MZ6CIljsB1jiapPEWIKJpQNCMJ56TP8av1t6iWTTtH4pLmX6xBGxmfvVKVdJa4eeYPFt+ptq4i2G1EKDBiSJ+4FaPCYBTae622sSrHnmQR2q4wGQ+XrJAJOwnePg/FS4rBMxVT9JH0jgAcVU52/BRjRVDEF3VudO8t7Dj2FPs3VFyyhGo8jbgtJY1Y2sAQx2+obdIIFV+CyptbEzt6R7DrFZ1wdstGt7nRpFwjkiRp9xNBYhmZ2UHQVgkxzA3j24q1w+GjaZPWe3akxeXyDJj4/u0Lw0siweJR1IVvUBv/AFrL41XN46jImPtV5gbRDcRIjb2o69lakq3DDb596tSM5JspMps73HWQF9IUneY5qQXJbWuxAWDH1HoKIxNprFp2C6j/ADnvVPluJu3LyhrZUcQB16VMrkrQ0klQRctCbhGrU0E/3RI4FS4K6ZlpMbAjgdxVxbyiHO+0jb396gvZXcU6VHfkdKS/sTKZrgJIaSS4M+wG1PxYCtqAgRB35A/kKMfKWkNwetTTubbrq4PyDRYa8M/gbSsxYKwDAxvwDzt2qXHoQV0H07AjkEcEe1aDBhAzDbfYCOKfdwo22Bnj396q36TSKLC2gQz/AEgHiNjtUt6/q/aA2kf/ABXoDRrYKCQNx2G+/wDSn2MqGtS5PB29yKjv2On4NKC4mr6TpG3sO1VuYiDZRF9DAkx371pGy+YE7AEcbmaS7gkEekyvHNEZNMppNIynklX0i2BsZZuTPYVZ4GwdKwY1agR8cGrq7lys2phJjk8ilbDEaRbA279qrb9la/oyubPvoCCFALN1O9OaypRriyGJ339Ig7bferK5gd7xAmeAe/SjMBh0tKoKglRJJ3BJ9qW3TOjO4RLrxJlWBDfJ71JfydiugkRsFkcNvvPxWgwrS5dUGkmTtAPwB0o79GWaZUA8gjaaPkp+Fa2jO+RIVGPpC7mNyRzSXsO5BOlgrGTIkx037VqLGA1KZAETvTbTTC6gRMQdqxnlf+va9KjD9mey242rji2QF6dp+aCw1gq8CW29Q3A5JB+1bJcGNRKIJ4AHAoDHqF2iCTB4/FaKeyFrQFgcMFW6oO27AnaJ32+9JgrIKozyXgyJ/b/iqxSyABq+3+9Ow1oGTyfapVoNSoVSLy+kqrTtEzp4E1b5Vb3iBzMdzzNNAJZT22A7zzV5lmEHtW8Cfs1HhkmAO3NJReR2YE11d8PCWFY7BB6zuOywjhZrXmmgUSxpjTPPLmXsRIUgg9veosxwDadOkksIntXpGgdh+KTyx2H4rP4Yi2Z59ayQIA0cDtuY4p1jK20SV3O9egFB2H4rtA7D8UfCgswdrL2IkqRTTkxHT4rfBB2H4rgg7Cl8CHsYBcpPEH8U9MlPaO+1btUHYfinaR2FP4EGxhf+zED6f4VHcyiQRH3rfaR2FJoHYfik/wCPEex59ZyYKQSKCzHLLhvAgEKOAP8AWvTSg7D8UptjsPxQsKE5HnmFyouDqX2IjkVWrkDpcV0Gyn0yK9VCDsPxSC2Ow/FP4UKzAPgX2YrLk6jTsVl7uwYit9oHYfiuKDsPxSeFBZ57fyidooZfDxABA3iD8V6X5Y7D8VxQdh+KFgigs8ofw0wfWJ36RS3cjun1b6jsBGwX2r1Y2x2H4rvLHYfireJCPOMN4f0iQpk8miFyUyCRW/KDsPxSlR2FQ8EWOzAvlbAgqDPxXDAMSdSmT7VvdA7Cu0DsPxS/x4j2ZgxlJM7fO1DHLW1ER0gbV6LoHYfikNsdh+KfwRDY86fJioB0+o7H4qC3kEliQdv416aUHYfikCDsPxR8MQsw+CyvSn0j2EV1vKi25EVudA7D8UhQdhU/40R7GM/7OQD2qqXw+wJWNiZU9q9JKjsK7QOw/FHwRQbMxGFytgo2gjYx3quxOQlzuCYYH8V6QVHYVxUdhTX8ePobHmtzLG1kafSR81NaysgwFj4Ez816EbY7D8U7QOw/FV8MULZmFs5QwPCxzxVvgMuMglQPgVo9I7CnAVccaQrI7FrSAK6pK6tR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109" y="2773231"/>
            <a:ext cx="3947542" cy="185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&amp;Kcy;&amp;acy;&amp;rcy;&amp;tcy;&amp;icy;&amp;ncy;&amp;kcy;&amp;icy; &amp;pcy;&amp;ocy; &amp;zcy;&amp;acy;&amp;pcy;&amp;rcy;&amp;ocy;&amp;scy;&amp;ucy; &amp;pcy;&amp;iukcy;&amp;vcy;&amp;ncy;&amp;iukcy;&amp;chcy;&amp;ncy;&amp;ocy; &amp;scy;&amp;tcy;&amp;iecy;&amp;pcy;&amp;ocy;&amp;vcy;&amp;acy; &amp;zcy;&amp;ocy;&amp;ncy;&amp;acy;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5386" y="4744567"/>
            <a:ext cx="1430830" cy="19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&amp;Kcy;&amp;acy;&amp;rcy;&amp;tcy;&amp;icy;&amp;ncy;&amp;kcy;&amp;icy; &amp;pcy;&amp;ocy; &amp;zcy;&amp;acy;&amp;pcy;&amp;rcy;&amp;ocy;&amp;scy;&amp;ucy; &amp;pcy;&amp;iukcy;&amp;vcy;&amp;ncy;&amp;iukcy;&amp;chcy;&amp;ncy;&amp;ocy; &amp;scy;&amp;tcy;&amp;iecy;&amp;pcy;&amp;ocy;&amp;vcy;&amp;acy; &amp;zcy;&amp;ocy;&amp;ncy;&amp;acy;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44567"/>
            <a:ext cx="2346419" cy="19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30828" y="1052736"/>
            <a:ext cx="4480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Тваринний світ зони бідніший за видовим складом, ніж у лісостепу. У степу багато гризунів – ховрахів, хом’яків, бабаків, тушканчиків, мишей, кротів. Численні й різноманітні птахи – журавлі, орли, сови, стрепети, перепілки, ховрах європейський. Змії: гадюка степова.</a:t>
            </a:r>
            <a:endParaRPr lang="uk-UA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775" y="198621"/>
            <a:ext cx="3954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Тваринний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зони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4098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cy;&amp;vcy;&amp;acy;&amp;rcy;&amp;icy;&amp;ncy;&amp;icy; &amp;scy;&amp;tcy;&amp;iecy;&amp;pcy;&amp;ucy;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734" y="4838942"/>
            <a:ext cx="2428058" cy="1811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cy;&amp;vcy;&amp;acy;&amp;rcy;&amp;icy;&amp;ncy;&amp;icy; &amp;scy;&amp;tcy;&amp;iecy;&amp;pcy;&amp;ucy;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872" y="3084060"/>
            <a:ext cx="2326614" cy="154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tcy;&amp;vcy;&amp;acy;&amp;rcy;&amp;icy;&amp;ncy;&amp;icy; &amp;scy;&amp;tcy;&amp;iecy;&amp;pcy;&amp;ucy;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6861" y="3072535"/>
            <a:ext cx="2082389" cy="155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gcy;&amp;acy;&amp;dcy;&amp;yucy;&amp;kcy;&amp;acy; &amp;scy;&amp;tcy;&amp;iecy;&amp;pcy;&amp;ocy;&amp;vcy;&amp;acy;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07" r="18845"/>
          <a:stretch/>
        </p:blipFill>
        <p:spPr bwMode="auto">
          <a:xfrm>
            <a:off x="2826861" y="4838942"/>
            <a:ext cx="2082390" cy="1811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 14"/>
          <p:cNvSpPr/>
          <p:nvPr/>
        </p:nvSpPr>
        <p:spPr>
          <a:xfrm>
            <a:off x="352178" y="836712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&amp;Kcy;&amp;acy;&amp;rcy;&amp;tcy;&amp;icy;&amp;ncy;&amp;kcy;&amp;icy; &amp;pcy;&amp;ocy; &amp;zcy;&amp;acy;&amp;pcy;&amp;rcy;&amp;ocy;&amp;scy;&amp;ucy; &amp;scy;&amp;tcy;&amp;iecy;&amp;pcy;&amp;ocy;&amp;vcy;&amp;acy; &amp;zcy;&amp;ocy;&amp;ncy;&amp;acy; &amp;pcy;&amp;rcy;&amp;iecy;&amp;zcy;&amp;iecy;&amp;ncy;&amp;tcy;&amp;acy;&amp;tscy;&amp;iukcy;&amp;yacy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0685" y="165573"/>
            <a:ext cx="3935966" cy="254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7168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51520" y="834444"/>
            <a:ext cx="8352928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степу переважають антропогенні ландшафти.</a:t>
            </a:r>
            <a:endParaRPr lang="uk-UA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місці колись диких степів повсюдно поширились сільськогосподарські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ниви (орні землі 75 %), </a:t>
            </a: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кар’єри, шахти, терикони, промислові споруди, канали, водосховища.</a:t>
            </a:r>
            <a:endParaRPr lang="uk-UA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uk-UA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Запобігти негативному впливу людини на довкілля можна такими заходами:</a:t>
            </a:r>
            <a:endParaRPr lang="uk-UA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/>
              <a:buChar char="–"/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контурно-меліоративне 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землеробство</a:t>
            </a: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/>
              <a:buChar char="–"/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протиерозійні заходи;</a:t>
            </a:r>
            <a:endParaRPr lang="uk-UA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/>
              <a:buChar char="–"/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регулювання зрошення;</a:t>
            </a:r>
            <a:endParaRPr lang="uk-UA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/>
              <a:buChar char="–"/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полезахисне лісонасадження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/>
              <a:buChar char="–"/>
            </a:pPr>
            <a:r>
              <a:rPr lang="uk-UA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рекультивація.</a:t>
            </a:r>
            <a:endParaRPr lang="uk-UA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Прямоугольник 1"/>
          <p:cNvSpPr/>
          <p:nvPr/>
        </p:nvSpPr>
        <p:spPr>
          <a:xfrm>
            <a:off x="539552" y="160482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Природокористування</a:t>
            </a:r>
            <a:endParaRPr lang="uk-UA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http://prostomed.kiev.ua/wp-content/uploads/2014/05/chto-takoe-terrikonyi-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835048" cy="256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537172" y="811584"/>
            <a:ext cx="8067275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01897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Восток-центр\PIC_0204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42" y="3935180"/>
            <a:ext cx="3854284" cy="28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pcy;&amp;ocy;&amp;lcy;&amp;iecy; &amp;pcy;&amp;ocy;&amp;mcy;&amp;iukcy;&amp;dcy;&amp;ocy;&amp;rcy;&amp;iukcy;&amp;vcy; &amp;khcy;&amp;iecy;&amp;rcy;&amp;scy;&amp;ocy;&amp;ncy;&amp;shchcy;&amp;icy;&amp;ncy;&amp;acy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13151"/>
            <a:ext cx="3816424" cy="28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pcy;&amp;ocy;&amp;lcy;&amp;iecy; &amp;pcy;&amp;ocy;&amp;mcy;&amp;iukcy;&amp;dcy;&amp;ocy;&amp;rcy;&amp;iukcy;&amp;vcy; &amp;khcy;&amp;iecy;&amp;rcy;&amp;scy;&amp;ocy;&amp;ncy;&amp;shchcy;&amp;icy;&amp;ncy;&amp;acy;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42" y="1121266"/>
            <a:ext cx="3955210" cy="262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pcy;&amp;ocy;&amp;lcy;&amp;iecy; &amp;pcy;&amp;ocy;&amp;mcy;&amp;iukcy;&amp;dcy;&amp;ocy;&amp;rcy;&amp;iukcy;&amp;vcy; &amp;khcy;&amp;iecy;&amp;rcy;&amp;scy;&amp;ocy;&amp;ncy;&amp;shchcy;&amp;icy;&amp;ncy;&amp;acy;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971"/>
          <a:stretch/>
        </p:blipFill>
        <p:spPr bwMode="auto">
          <a:xfrm>
            <a:off x="4716017" y="1121266"/>
            <a:ext cx="3816424" cy="26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"/>
          <p:cNvSpPr/>
          <p:nvPr/>
        </p:nvSpPr>
        <p:spPr>
          <a:xfrm>
            <a:off x="539552" y="160482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Природокористування</a:t>
            </a:r>
            <a:endParaRPr lang="uk-UA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537172" y="811584"/>
            <a:ext cx="8067275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0636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hovrashok.com.ua/images/Nov/25/4170ef4983d64a415baa148281a590a2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719" y="3771062"/>
            <a:ext cx="4290446" cy="29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a.igotoworld.com/frontend/webcontent/images/tours/1034468_800x600_36473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1062"/>
            <a:ext cx="4392488" cy="29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9330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 action="ppaction://hlinkfile"/>
              </a:rPr>
              <a:t>Біосферний заповідник «Асканія-Нова» 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1"/>
          <p:cNvSpPr/>
          <p:nvPr/>
        </p:nvSpPr>
        <p:spPr>
          <a:xfrm>
            <a:off x="2077440" y="184150"/>
            <a:ext cx="5133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Природоохоронні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території</a:t>
            </a:r>
            <a:endParaRPr lang="uk-UA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167" y="788165"/>
            <a:ext cx="8402289" cy="6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ua.igotoworld.com/frontend/webcontent/images/tours/606878_800x600_Ptashine_bagatstvo_na_primorskih_kosah_Dunaiskogo_biosfernogo_zapovidnik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46"/>
          <a:stretch/>
        </p:blipFill>
        <p:spPr bwMode="auto">
          <a:xfrm>
            <a:off x="245244" y="880309"/>
            <a:ext cx="4398764" cy="27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2939" y="887222"/>
            <a:ext cx="45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7" action="ppaction://hlinkfile"/>
              </a:rPr>
              <a:t>Дунайський біосферний заповідник  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6" name="Picture 6" descr="http://www.nedaleko.ua/photos/sight-chernomorskiy-biosfernyy-zapovednik/images/845/original.aspx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674" b="21989"/>
          <a:stretch/>
        </p:blipFill>
        <p:spPr bwMode="auto">
          <a:xfrm>
            <a:off x="4747028" y="887222"/>
            <a:ext cx="4217459" cy="274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62664" y="938626"/>
            <a:ext cx="454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9" action="ppaction://hlinkfile"/>
              </a:rPr>
              <a:t>Чорноморський  біосферний заповідник  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793465" y="3787287"/>
            <a:ext cx="40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Український степовий заповідник </a:t>
            </a:r>
          </a:p>
        </p:txBody>
      </p:sp>
    </p:spTree>
    <p:extLst>
      <p:ext uri="{BB962C8B-B14F-4D97-AF65-F5344CB8AC3E}">
        <p14:creationId xmlns:p14="http://schemas.microsoft.com/office/powerpoint/2010/main" xmlns="" val="36458167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836712"/>
            <a:ext cx="8950100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Степова зона знаходиться:</a:t>
            </a:r>
            <a:endParaRPr lang="uk-UA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на півночі України; 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в центральній частині;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В)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півдні України.</a:t>
            </a: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1"/>
          <p:cNvSpPr/>
          <p:nvPr/>
        </p:nvSpPr>
        <p:spPr>
          <a:xfrm>
            <a:off x="323528" y="188640"/>
            <a:ext cx="7106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Перевіримо свої знання.     Тестування</a:t>
            </a:r>
            <a:endParaRPr lang="uk-UA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9512" y="1718838"/>
            <a:ext cx="88569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Рельєф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який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переважає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 межах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степової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зони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височинний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  Б)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низовинно-рівнинний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   В)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височино-гірський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82960" y="2512563"/>
            <a:ext cx="8712968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3. Кількість </a:t>
            </a:r>
            <a:r>
              <a:rPr lang="uk-UA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підзон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степу в межах України:</a:t>
            </a:r>
          </a:p>
          <a:p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2;      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Б) 4; 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В) 3.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79512" y="3384400"/>
            <a:ext cx="8702561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4. Найпоширенішими    ґрунтами   </a:t>
            </a:r>
            <a:r>
              <a:rPr lang="uk-UA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сухостеповоїпідзони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є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</a:rPr>
              <a:t>:</a:t>
            </a:r>
            <a:endParaRPr lang="uk-UA" sz="1600" dirty="0">
              <a:latin typeface="Calibri"/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чорноземи типові;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Б) чорноземи звичайні;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В)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темно-каштанові.</a:t>
            </a:r>
            <a:endParaRPr lang="uk-UA" sz="2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08945" y="4285167"/>
            <a:ext cx="86609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5. В степовій зоні зволоженість:</a:t>
            </a:r>
          </a:p>
          <a:p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недостатня;  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Б) надлишкова; 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В) достатня.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23528" y="5108652"/>
            <a:ext cx="8546414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6. Коефіцієнт зволоження (</a:t>
            </a:r>
            <a:r>
              <a:rPr lang="uk-UA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Кз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в степу: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</a:t>
            </a:r>
            <a:r>
              <a:rPr lang="uk-UA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Кз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= 2;    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Б) </a:t>
            </a:r>
            <a:r>
              <a:rPr lang="uk-UA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Кз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= 1,5-1;     </a:t>
            </a: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В) </a:t>
            </a:r>
            <a:r>
              <a:rPr lang="uk-UA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Кз</a:t>
            </a:r>
            <a:r>
              <a:rPr lang="uk-UA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‹ 1.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352178" y="836712"/>
            <a:ext cx="8324278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401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ncrypted-tbn3.gstatic.com/images?q=tbn:ANd9GcQA4ntoxEKM0OhFhekQn0jdTMus31KUrCQGiVyMdZfQk1ZImNe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847471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51520" y="260648"/>
            <a:ext cx="8712968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7. Для клімату </a:t>
            </a:r>
            <a:r>
              <a:rPr lang="uk-UA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степу 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характерні: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Дуже холодна зима і дуже жарке літо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 Б) 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прохолодна зима і нежарке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літо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179512" y="1167050"/>
            <a:ext cx="8640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8. Найнесприятливішими фізико-географічними явищами в степу є:</a:t>
            </a:r>
          </a:p>
          <a:p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заболочення та селі;   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Б) посухи та суховії;   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В) </a:t>
            </a:r>
            <a:r>
              <a:rPr lang="uk-UA" sz="20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карстування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51520" y="2305823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9. Сухі яри та балки порослі деревами називають:</a:t>
            </a:r>
          </a:p>
          <a:p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діброви;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Б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терикони;        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В) байраки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uk-UA" dirty="0"/>
              <a:t> 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265374" y="3075264"/>
            <a:ext cx="8555097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10. Суфозійні западини  в </a:t>
            </a:r>
            <a:r>
              <a:rPr lang="uk-UA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степу називаються:</a:t>
            </a:r>
            <a:endParaRPr lang="uk-UA" sz="24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кари і </a:t>
            </a:r>
            <a:r>
              <a:rPr lang="uk-UA" sz="20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ози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Б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поди і степові блюдця;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В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зсуви та зандри.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2627785" y="3946272"/>
            <a:ext cx="6336703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11.В степовій зоні переважаючими ландшафтами сьогодні є: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</a:rPr>
              <a:t>А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природні;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Б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антропогенні.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2627785" y="5267166"/>
            <a:ext cx="61926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12. Характерними представниками тваринного світу степів є:</a:t>
            </a:r>
          </a:p>
          <a:p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А) тушканчик, бабак, жайворонок;         Б) білка, перепілка,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полоз;             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В) олень, вуж, тетерук.</a:t>
            </a:r>
          </a:p>
        </p:txBody>
      </p:sp>
    </p:spTree>
    <p:extLst>
      <p:ext uri="{BB962C8B-B14F-4D97-AF65-F5344CB8AC3E}">
        <p14:creationId xmlns:p14="http://schemas.microsoft.com/office/powerpoint/2010/main" xmlns="" val="34305983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FqOCo5qDEHY/VQsMETgyPQI/AAAAAAAABbI/4AY-di5xEO0/s1600/18750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215057"/>
            <a:ext cx="8736906" cy="63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20485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39552" y="1196752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4575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Перевіряємо роботу. Ключ для перевірки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83836" y="1700808"/>
            <a:ext cx="208823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;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Б;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В;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Б;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А;</a:t>
            </a:r>
            <a:endParaRPr lang="ru-RU" sz="2800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2800" b="1" dirty="0" smtClean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194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chcy;&amp;ocy;&amp;lcy;&amp;ocy;&amp;vcy;&amp;iukcy;&amp;chcy;&amp;kcy;&amp;icy; &amp;dcy;&amp;lcy;&amp;yacy; &amp;pcy;&amp;rcy;&amp;iecy;&amp;zcy;&amp;iecy;&amp;ncy;&amp;tcy;&amp;acy;&amp;tscy;&amp;iukcy;&amp;yicy;&quot;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9877" r="89771">
                        <a14:foregroundMark x1="43563" y1="7563" x2="43563" y2="7563"/>
                        <a14:foregroundMark x1="51146" y1="5672" x2="51146" y2="5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821" y="4221088"/>
            <a:ext cx="2760241" cy="23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6"/>
          <p:cNvSpPr/>
          <p:nvPr/>
        </p:nvSpPr>
        <p:spPr>
          <a:xfrm>
            <a:off x="2772068" y="1700808"/>
            <a:ext cx="208823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6.   В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;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 startAt="7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А;</a:t>
            </a:r>
            <a:endParaRPr lang="uk-UA" sz="2800" b="1" dirty="0">
              <a:solidFill>
                <a:schemeClr val="bg2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 startAt="7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Б;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 startAt="9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В;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eriod" startAt="9"/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Б;</a:t>
            </a:r>
            <a:endParaRPr lang="ru-RU" sz="2800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2800" dirty="0" smtClean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8" name="Прямокутник 6"/>
          <p:cNvSpPr/>
          <p:nvPr/>
        </p:nvSpPr>
        <p:spPr>
          <a:xfrm>
            <a:off x="4637314" y="1700808"/>
            <a:ext cx="208823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11.   Б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;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12.   А</a:t>
            </a:r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2800" dirty="0" smtClean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318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&amp;Kcy;&amp;acy;&amp;rcy;&amp;tcy;&amp;icy;&amp;ncy;&amp;kcy;&amp;icy; &amp;pcy;&amp;ocy; &amp;zcy;&amp;acy;&amp;pcy;&amp;rcy;&amp;ocy;&amp;scy;&amp;ucy; &amp;chcy;&amp;iecy;&amp;lcy;&amp;ocy;&amp;vcy;&amp;iecy;&amp;chcy;&amp;kcy;&amp;icy; &amp;dcy;&amp;lcy;&amp;yacy; &amp;pcy;&amp;rcy;&amp;iecy;&amp;zcy;&amp;iecy;&amp;ncy;&amp;tcy;&amp;acy;&amp;tscy;&amp;icy;&amp;icy; &amp;vcy;&amp;ocy;&amp;pcy;&amp;rcy;&amp;ocy;&amp;scy;&amp;icy;&amp;tcy;&amp;iecy;&amp;lcy;&amp;softcy;&amp;ncy;&amp;ycy;&amp;jcy; &amp;zcy;&amp;ncy;&amp;acy;&amp;k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284" y="2420888"/>
            <a:ext cx="3761420" cy="37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131840" y="1543725"/>
            <a:ext cx="5607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b="1" i="1" dirty="0" smtClean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hlinkClick r:id="rId3" action="ppaction://hlinkpres?slideindex=1&amp;slidetitle="/>
              </a:rPr>
              <a:t>Чи є у світі ландшафти, </a:t>
            </a:r>
            <a:r>
              <a:rPr lang="uk-UA" sz="3600" b="1" i="1" dirty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hlinkClick r:id="rId3" action="ppaction://hlinkpres?slideindex=1&amp;slidetitle="/>
              </a:rPr>
              <a:t>що мають схожість з ландшафтами України</a:t>
            </a:r>
            <a:r>
              <a:rPr lang="uk-UA" sz="3600" b="1" i="1" dirty="0" smtClean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hlinkClick r:id="rId3" action="ppaction://hlinkpres?slideindex=1&amp;slidetitle="/>
              </a:rPr>
              <a:t>»?</a:t>
            </a:r>
            <a:endParaRPr lang="ru-RU" sz="3600" b="1" i="1" dirty="0">
              <a:ln w="11430"/>
              <a:gradFill>
                <a:gsLst>
                  <a:gs pos="0">
                    <a:srgbClr val="009DD9">
                      <a:tint val="70000"/>
                      <a:satMod val="245000"/>
                    </a:srgbClr>
                  </a:gs>
                  <a:gs pos="75000">
                    <a:srgbClr val="009DD9">
                      <a:tint val="90000"/>
                      <a:shade val="60000"/>
                      <a:satMod val="240000"/>
                    </a:srgbClr>
                  </a:gs>
                  <a:gs pos="100000">
                    <a:srgbClr val="009DD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5588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55576" y="1400322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Дайте коротку відповідь на запитання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Що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корисного для себе взяли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 занятті?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Що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вам найбільше запам’яталося на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заняттті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Яке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питання ви б хотіли опрацювати більш широко?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539551" y="351027"/>
            <a:ext cx="200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Рефлексія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539552" y="1026447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25987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31640" y="1196752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Дякую  вам  всім  за  співпрацю!  </a:t>
            </a:r>
            <a:endParaRPr lang="uk-UA" sz="3600" b="1" i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3600" b="1" i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36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Бажаю  </a:t>
            </a:r>
            <a:r>
              <a:rPr lang="uk-UA" sz="3600" b="1" i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вам  успіхів!</a:t>
            </a:r>
          </a:p>
        </p:txBody>
      </p:sp>
    </p:spTree>
    <p:extLst>
      <p:ext uri="{BB962C8B-B14F-4D97-AF65-F5344CB8AC3E}">
        <p14:creationId xmlns:p14="http://schemas.microsoft.com/office/powerpoint/2010/main" xmlns="" val="38157896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39552" y="1196752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28836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заняття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андри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степовою зоною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України.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8478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Формуємо мету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заняття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331640" y="2204864"/>
            <a:ext cx="727280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800" dirty="0" smtClean="0">
                <a:effectLst/>
                <a:latin typeface="Times New Roman"/>
                <a:ea typeface="Calibri"/>
                <a:cs typeface="Times New Roman"/>
              </a:rPr>
              <a:t>Систематизувати знання  про природні умови степової зони  України;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800" dirty="0" smtClean="0">
                <a:effectLst/>
                <a:latin typeface="Times New Roman"/>
                <a:ea typeface="Calibri"/>
                <a:cs typeface="Times New Roman"/>
              </a:rPr>
              <a:t>Скласти коротку  характеристику зони;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800" dirty="0" smtClean="0">
                <a:effectLst/>
                <a:latin typeface="Times New Roman"/>
                <a:ea typeface="Calibri"/>
                <a:cs typeface="Times New Roman"/>
              </a:rPr>
              <a:t>Ознайомитися з господарським використанням степової зони та природоохоронними територіями.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0605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975" y="15382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Асоціативна павутинка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9383" y="673532"/>
            <a:ext cx="4742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 ми знаємо про степ?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260427" y="2963230"/>
            <a:ext cx="2880320" cy="13681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Степ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Пряма зі стрілкою 6"/>
          <p:cNvCxnSpPr/>
          <p:nvPr/>
        </p:nvCxnSpPr>
        <p:spPr>
          <a:xfrm flipV="1">
            <a:off x="4932040" y="1684308"/>
            <a:ext cx="288032" cy="1239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зі стрілкою 8"/>
          <p:cNvCxnSpPr/>
          <p:nvPr/>
        </p:nvCxnSpPr>
        <p:spPr>
          <a:xfrm flipV="1">
            <a:off x="5948536" y="2357264"/>
            <a:ext cx="1152128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зі стрілкою 9"/>
          <p:cNvCxnSpPr/>
          <p:nvPr/>
        </p:nvCxnSpPr>
        <p:spPr>
          <a:xfrm>
            <a:off x="6135959" y="3616474"/>
            <a:ext cx="1604393" cy="308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зі стрілкою 10"/>
          <p:cNvCxnSpPr/>
          <p:nvPr/>
        </p:nvCxnSpPr>
        <p:spPr>
          <a:xfrm>
            <a:off x="6015384" y="3958208"/>
            <a:ext cx="1508944" cy="8637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/>
          <p:nvPr/>
        </p:nvCxnSpPr>
        <p:spPr>
          <a:xfrm flipH="1">
            <a:off x="3187998" y="4330088"/>
            <a:ext cx="961528" cy="1115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зі стрілкою 12"/>
          <p:cNvCxnSpPr/>
          <p:nvPr/>
        </p:nvCxnSpPr>
        <p:spPr>
          <a:xfrm flipH="1">
            <a:off x="2307468" y="4077072"/>
            <a:ext cx="1177553" cy="9112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/>
          <p:nvPr/>
        </p:nvCxnSpPr>
        <p:spPr>
          <a:xfrm>
            <a:off x="5508104" y="4301070"/>
            <a:ext cx="880864" cy="10418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/>
          <p:cNvCxnSpPr>
            <a:stCxn id="2" idx="4"/>
          </p:cNvCxnSpPr>
          <p:nvPr/>
        </p:nvCxnSpPr>
        <p:spPr>
          <a:xfrm>
            <a:off x="4700587" y="4331382"/>
            <a:ext cx="0" cy="13298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/>
          <p:nvPr/>
        </p:nvCxnSpPr>
        <p:spPr>
          <a:xfrm flipH="1" flipV="1">
            <a:off x="2123728" y="2134054"/>
            <a:ext cx="1545034" cy="1056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6"/>
          <p:cNvCxnSpPr/>
          <p:nvPr/>
        </p:nvCxnSpPr>
        <p:spPr>
          <a:xfrm flipH="1" flipV="1">
            <a:off x="3335164" y="1955443"/>
            <a:ext cx="1009798" cy="11043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/>
          <p:nvPr/>
        </p:nvCxnSpPr>
        <p:spPr>
          <a:xfrm flipH="1" flipV="1">
            <a:off x="1547664" y="3551312"/>
            <a:ext cx="1712764" cy="83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29" name="AutoShape 4" descr="&amp;Kcy;&amp;acy;&amp;rcy;&amp;tcy;&amp;icy;&amp;ncy;&amp;kcy;&amp;icy; &amp;pcy;&amp;ocy; &amp;zcy;&amp;acy;&amp;pcy;&amp;rcy;&amp;ocy;&amp;scy;&amp;ucy; &amp;chcy;&amp;iecy;&amp;lcy;&amp;ocy;&amp;vcy;&amp;iecy;&amp;chcy;&amp;kcy;&amp;icy; &amp;dcy;&amp;lcy;&amp;yacy; &amp;pcy;&amp;rcy;&amp;iecy;&amp;zcy;&amp;iecy;&amp;ncy;&amp;tcy;&amp;acy;&amp;tscy;&amp;icy;&amp;icy; &amp;vcy;&amp;ocy;&amp;pcy;&amp;rcy;&amp;ocy;&amp;scy;&amp;icy;&amp;tcy;&amp;iecy;&amp;lcy;&amp;softcy;&amp;ncy;&amp;ycy;&amp;jcy; &amp;zcy;&amp;ncy;&amp;acy;&amp;k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&amp;Kcy;&amp;acy;&amp;rcy;&amp;tcy;&amp;icy;&amp;ncy;&amp;kcy;&amp;icy; &amp;pcy;&amp;ocy; &amp;zcy;&amp;acy;&amp;pcy;&amp;rcy;&amp;ocy;&amp;scy;&amp;ucy; &amp;chcy;&amp;iecy;&amp;lcy;&amp;ocy;&amp;vcy;&amp;iecy;&amp;chcy;&amp;kcy;&amp;icy; &amp;dcy;&amp;lcy;&amp;yacy; &amp;pcy;&amp;rcy;&amp;iecy;&amp;zcy;&amp;iecy;&amp;ncy;&amp;tcy;&amp;acy;&amp;tscy;&amp;icy;&amp;icy; &amp;vcy;&amp;ocy;&amp;pcy;&amp;rcy;&amp;ocy;&amp;scy;&amp;icy;&amp;tcy;&amp;iecy;&amp;lcy;&amp;softcy;&amp;ncy;&amp;ycy;&amp;jcy; &amp;zcy;&amp;ncy;&amp;acy;&amp;k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0205" y="3112170"/>
            <a:ext cx="3761420" cy="37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кутник 18"/>
          <p:cNvSpPr/>
          <p:nvPr/>
        </p:nvSpPr>
        <p:spPr>
          <a:xfrm>
            <a:off x="539552" y="1196752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2587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75048" y="980728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08638" y="1184636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Степ займає близько 40% площі України і є найбільшим зональним природним комплексом. Він простягається від південної межі лісостепу до берегів Чорного й Азовського морів, займає більшу частину Кримського півострова. 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697108" y="375332"/>
            <a:ext cx="5461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Географічне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положення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зони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AutoShape 4" descr="&amp;Kcy;&amp;acy;&amp;rcy;&amp;tcy;&amp;icy;&amp;ncy;&amp;kcy;&amp;icy; &amp;pcy;&amp;ocy; &amp;zcy;&amp;acy;&amp;pcy;&amp;rcy;&amp;ocy;&amp;scy;&amp;ucy; &amp;ucy;&amp;kcy;&amp;rcy;&amp;acy;&amp;yicy;&amp;ncy;&amp;scy;&amp;softcy;&amp;kcy;&amp;icy;&amp;jcy; &amp;scy;&amp;tcy;&amp;iecy;&amp;p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&amp;Kcy;&amp;acy;&amp;rcy;&amp;tcy;&amp;icy;&amp;ncy;&amp;kcy;&amp;icy; &amp;pcy;&amp;ocy; &amp;zcy;&amp;acy;&amp;pcy;&amp;rcy;&amp;ocy;&amp;scy;&amp;ucy; &amp;ucy;&amp;kcy;&amp;rcy;&amp;acy;&amp;yicy;&amp;ncy;&amp;scy;&amp;softcy;&amp;kcy;&amp;icy;&amp;jcy; &amp;scy;&amp;tcy;&amp;iecy;&amp;pcy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6" y="3284983"/>
            <a:ext cx="4204024" cy="300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&amp;Kcy;&amp;acy;&amp;rcy;&amp;tcy;&amp;icy;&amp;ncy;&amp;kcy;&amp;icy; &amp;pcy;&amp;ocy; &amp;zcy;&amp;acy;&amp;pcy;&amp;rcy;&amp;ocy;&amp;scy;&amp;ucy; &amp;scy;&amp;tcy;&amp;iecy;&amp;p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633" r="39554"/>
          <a:stretch/>
        </p:blipFill>
        <p:spPr bwMode="auto">
          <a:xfrm>
            <a:off x="4788024" y="3285048"/>
            <a:ext cx="4072616" cy="300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4940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39552" y="1196752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5750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Фізико – географічне районування України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&amp;Kcy;&amp;acy;&amp;rcy;&amp;tcy;&amp;icy;&amp;ncy;&amp;kcy;&amp;icy; &amp;pcy;&amp;ocy; &amp;zcy;&amp;acy;&amp;pcy;&amp;rcy;&amp;ocy;&amp;scy;&amp;ucy; &amp;kcy;&amp;acy;&amp;rcy;&amp;tcy;&amp;acy; &amp;fcy;&amp;iukcy;&amp;zcy;&amp;icy;&amp;kcy;&amp;ocy; - &amp;gcy;&amp;iecy;&amp;ocy;&amp;gcy;&amp;rcy;&amp;acy;&amp;fcy;&amp;iukcy;&amp;chcy;&amp;ncy;&amp;ocy;&amp;gcy;&amp;ocy; &amp;rcy;&amp;acy;&amp;jcy;&amp;ocy;&amp;ncy;&amp;ucy;&amp;vcy;&amp;acy;&amp;ncy;&amp;ncy;&amp;ya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4" t="10462" r="3509" b="10961"/>
          <a:stretch/>
        </p:blipFill>
        <p:spPr bwMode="auto">
          <a:xfrm>
            <a:off x="292776" y="1242471"/>
            <a:ext cx="8311671" cy="52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6097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4788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Робота в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групах «</a:t>
            </a:r>
            <a:r>
              <a:rPr lang="uk-UA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Географічна </a:t>
            </a:r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експедиція»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95536" y="1196752"/>
            <a:ext cx="8295712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Вихованці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об'єднуються 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експедиційні групи – фахівців з обраним капітаном.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                      І група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Symbol"/>
              </a:rPr>
              <a:t>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геологів;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                      ІІ група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Symbol"/>
              </a:rPr>
              <a:t>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геоморфологи;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                      ІІІ група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Symbol"/>
              </a:rPr>
              <a:t>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кліматологи;</a:t>
            </a:r>
            <a:endParaRPr lang="ru-RU" sz="28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                      ІV група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Symbol"/>
              </a:rPr>
              <a:t>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гідрологи;</a:t>
            </a:r>
            <a:endParaRPr lang="ru-RU" sz="28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                      V група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Symbol"/>
              </a:rPr>
              <a:t>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біологи, екологи.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" name="AutoShape 2" descr="&amp;Kcy;&amp;acy;&amp;rcy;&amp;tcy;&amp;icy;&amp;ncy;&amp;kcy;&amp;icy; &amp;pcy;&amp;ocy; &amp;zcy;&amp;acy;&amp;pcy;&amp;rcy;&amp;ocy;&amp;scy;&amp;ucy; &amp;chcy;&amp;ocy;&amp;lcy;&amp;ocy;&amp;vcy;&amp;iukcy;&amp;chcy;&amp;kcy;&amp;icy; &amp;dcy;&amp;lcy;&amp;yacy; &amp;pcy;&amp;rcy;&amp;iecy;&amp;zcy;&amp;iecy;&amp;ncy;&amp;tcy;&amp;acy;&amp;tscy;&amp;iukcy;&amp;j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58209"/>
            <a:ext cx="4270877" cy="319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522499" y="836712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940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krmap.su/program2009/g8/Maps/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597" y="980728"/>
            <a:ext cx="7920880" cy="57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Тектонічна карта України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61597" y="711860"/>
            <a:ext cx="7776864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18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1685</TotalTime>
  <Words>1161</Words>
  <Application>Microsoft Office PowerPoint</Application>
  <PresentationFormat>Экран (4:3)</PresentationFormat>
  <Paragraphs>138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Слайд 1</vt:lpstr>
      <vt:lpstr>Кошик”Ідей”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Nadia</dc:creator>
  <cp:lastModifiedBy>RePack by SPecialiST</cp:lastModifiedBy>
  <cp:revision>78</cp:revision>
  <dcterms:created xsi:type="dcterms:W3CDTF">2017-02-22T19:52:39Z</dcterms:created>
  <dcterms:modified xsi:type="dcterms:W3CDTF">2020-04-10T14:18:57Z</dcterms:modified>
</cp:coreProperties>
</file>