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66"/>
  </p:notesMasterIdLst>
  <p:sldIdLst>
    <p:sldId id="256" r:id="rId2"/>
    <p:sldId id="257" r:id="rId3"/>
    <p:sldId id="309" r:id="rId4"/>
    <p:sldId id="296" r:id="rId5"/>
    <p:sldId id="262" r:id="rId6"/>
    <p:sldId id="314" r:id="rId7"/>
    <p:sldId id="310" r:id="rId8"/>
    <p:sldId id="258" r:id="rId9"/>
    <p:sldId id="259" r:id="rId10"/>
    <p:sldId id="260" r:id="rId11"/>
    <p:sldId id="264" r:id="rId12"/>
    <p:sldId id="267" r:id="rId13"/>
    <p:sldId id="313" r:id="rId14"/>
    <p:sldId id="312" r:id="rId15"/>
    <p:sldId id="311" r:id="rId16"/>
    <p:sldId id="261" r:id="rId17"/>
    <p:sldId id="286" r:id="rId18"/>
    <p:sldId id="263" r:id="rId19"/>
    <p:sldId id="276" r:id="rId20"/>
    <p:sldId id="277" r:id="rId21"/>
    <p:sldId id="265" r:id="rId22"/>
    <p:sldId id="266" r:id="rId23"/>
    <p:sldId id="268" r:id="rId24"/>
    <p:sldId id="288" r:id="rId25"/>
    <p:sldId id="289" r:id="rId26"/>
    <p:sldId id="290" r:id="rId27"/>
    <p:sldId id="269" r:id="rId28"/>
    <p:sldId id="271" r:id="rId29"/>
    <p:sldId id="272" r:id="rId30"/>
    <p:sldId id="273" r:id="rId31"/>
    <p:sldId id="274" r:id="rId32"/>
    <p:sldId id="279" r:id="rId33"/>
    <p:sldId id="280" r:id="rId34"/>
    <p:sldId id="281" r:id="rId35"/>
    <p:sldId id="293" r:id="rId36"/>
    <p:sldId id="291" r:id="rId37"/>
    <p:sldId id="294" r:id="rId38"/>
    <p:sldId id="292" r:id="rId39"/>
    <p:sldId id="284" r:id="rId40"/>
    <p:sldId id="275" r:id="rId41"/>
    <p:sldId id="297" r:id="rId42"/>
    <p:sldId id="301" r:id="rId43"/>
    <p:sldId id="285" r:id="rId44"/>
    <p:sldId id="298" r:id="rId45"/>
    <p:sldId id="317" r:id="rId46"/>
    <p:sldId id="283" r:id="rId47"/>
    <p:sldId id="303" r:id="rId48"/>
    <p:sldId id="304" r:id="rId49"/>
    <p:sldId id="305" r:id="rId50"/>
    <p:sldId id="306" r:id="rId51"/>
    <p:sldId id="318" r:id="rId52"/>
    <p:sldId id="319" r:id="rId53"/>
    <p:sldId id="320" r:id="rId54"/>
    <p:sldId id="315" r:id="rId55"/>
    <p:sldId id="308" r:id="rId56"/>
    <p:sldId id="300" r:id="rId57"/>
    <p:sldId id="307" r:id="rId58"/>
    <p:sldId id="316" r:id="rId59"/>
    <p:sldId id="278" r:id="rId60"/>
    <p:sldId id="287" r:id="rId61"/>
    <p:sldId id="282" r:id="rId62"/>
    <p:sldId id="302" r:id="rId63"/>
    <p:sldId id="299" r:id="rId64"/>
    <p:sldId id="321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00" autoAdjust="0"/>
  </p:normalViewPr>
  <p:slideViewPr>
    <p:cSldViewPr snapToGrid="0">
      <p:cViewPr varScale="1">
        <p:scale>
          <a:sx n="43" d="100"/>
          <a:sy n="43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1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0A90B-8A41-4E00-AD19-3BE16E2721A4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FCA9-61BD-462D-8D7D-482D573612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29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8FCA9-61BD-462D-8D7D-482D573612D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941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8FCA9-61BD-462D-8D7D-482D573612D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528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8FCA9-61BD-462D-8D7D-482D573612D8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121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94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73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365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63609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0088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2372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336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2689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471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608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068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300773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686000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473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167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76350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538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A3F4F11-8B8E-4032-B719-70FCBFC0073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0483CE2-0E5B-4EAF-92AF-FA7D542E4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440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594" userDrawn="1">
          <p15:clr>
            <a:srgbClr val="F26B43"/>
          </p15:clr>
        </p15:guide>
        <p15:guide id="2" pos="5400" userDrawn="1">
          <p15:clr>
            <a:srgbClr val="F26B43"/>
          </p15:clr>
        </p15:guide>
        <p15:guide id="3" orient="horz" pos="4008" userDrawn="1">
          <p15:clr>
            <a:srgbClr val="F26B43"/>
          </p15:clr>
        </p15:guide>
        <p15:guide id="4" orient="horz" pos="1440" userDrawn="1">
          <p15:clr>
            <a:srgbClr val="F26B43"/>
          </p15:clr>
        </p15:guide>
        <p15:guide id="5" orient="horz" pos="3720" userDrawn="1">
          <p15:clr>
            <a:srgbClr val="F26B43"/>
          </p15:clr>
        </p15:guide>
        <p15:guide id="6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hyperlink" Target="https://uk.wikipedia.org/wiki/%D0%A4%D0%B0%D0%B9%D0%BB:Moro_Sphinx_07-06-0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A4%D0%B0%D0%B9%D0%BB:Artogeia_mannii_M_1.jpg" TargetMode="External"/><Relationship Id="rId5" Type="http://schemas.openxmlformats.org/officeDocument/2006/relationships/image" Target="../media/image42.jpeg"/><Relationship Id="rId4" Type="http://schemas.openxmlformats.org/officeDocument/2006/relationships/hyperlink" Target="https://uk.wikipedia.org/wiki/%D0%A4%D0%B0%D0%B9%D0%BB:Hesperia_comma-01_(xndr)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4%D0%B0%D0%B9%D0%BB:Zegris.eupheme.mounted.jp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uk.wikipedia.org/wiki/%D0%A4%D0%B0%D0%B9%D0%BB:Carterocephalus_silvicola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uk.wikipedia.org/wiki/%D0%A4%D0%B0%D0%B9%D0%BB:Lampides_boeticus_male_on_Verbena_brasiliensis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300163"/>
            <a:ext cx="6518275" cy="2509837"/>
          </a:xfrm>
        </p:spPr>
        <p:txBody>
          <a:bodyPr/>
          <a:lstStyle/>
          <a:p>
            <a:r>
              <a:rPr lang="uk-UA" dirty="0" smtClean="0"/>
              <a:t>Живі квіти - метелики</a:t>
            </a:r>
            <a:endParaRPr lang="ru-RU" dirty="0"/>
          </a:p>
        </p:txBody>
      </p:sp>
      <p:pic>
        <p:nvPicPr>
          <p:cNvPr id="4" name="Рисунок 3" descr="Картинки по запросу &quot;цикл життя метелика фото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828"/>
            <a:ext cx="9144000" cy="51162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145142" y="5381339"/>
            <a:ext cx="875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Живі квіти – </a:t>
            </a:r>
            <a:r>
              <a:rPr lang="uk-UA" sz="3200" b="1" dirty="0" smtClean="0">
                <a:solidFill>
                  <a:srgbClr val="C00000"/>
                </a:solidFill>
              </a:rPr>
              <a:t>метелики</a:t>
            </a:r>
          </a:p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Виконала : </a:t>
            </a:r>
            <a:r>
              <a:rPr lang="uk-UA" sz="3200" b="1" dirty="0" err="1" smtClean="0">
                <a:solidFill>
                  <a:srgbClr val="C00000"/>
                </a:solidFill>
              </a:rPr>
              <a:t>Богомолова</a:t>
            </a:r>
            <a:r>
              <a:rPr lang="uk-UA" sz="3200" b="1" dirty="0" smtClean="0">
                <a:solidFill>
                  <a:srgbClr val="C00000"/>
                </a:solidFill>
              </a:rPr>
              <a:t> О.А</a:t>
            </a:r>
            <a:endParaRPr lang="uk-UA" sz="32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7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711200" y="319316"/>
            <a:ext cx="7924799" cy="2873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Цикл </a:t>
            </a:r>
            <a:r>
              <a:rPr lang="ru-RU" b="1" dirty="0" err="1"/>
              <a:t>життя</a:t>
            </a:r>
            <a:r>
              <a:rPr lang="ru-RU" b="1" dirty="0"/>
              <a:t> </a:t>
            </a:r>
            <a:r>
              <a:rPr lang="ru-RU" b="1" dirty="0" smtClean="0"/>
              <a:t> </a:t>
            </a:r>
            <a:r>
              <a:rPr lang="ru-RU" b="1" dirty="0" err="1" smtClean="0"/>
              <a:t>метеликів</a:t>
            </a:r>
            <a:r>
              <a:rPr lang="ru-RU" b="1" dirty="0" smtClean="0"/>
              <a:t> 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складається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чотирьох</a:t>
            </a:r>
            <a:r>
              <a:rPr lang="ru-RU" dirty="0"/>
              <a:t> фаз: яйце, </a:t>
            </a:r>
            <a:r>
              <a:rPr lang="ru-RU" dirty="0" err="1"/>
              <a:t>гусениця</a:t>
            </a:r>
            <a:r>
              <a:rPr lang="ru-RU" dirty="0"/>
              <a:t>, </a:t>
            </a:r>
            <a:r>
              <a:rPr lang="ru-RU" dirty="0" err="1"/>
              <a:t>лялечка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та </a:t>
            </a:r>
            <a:r>
              <a:rPr lang="ru-RU" dirty="0" err="1"/>
              <a:t>імаго</a:t>
            </a:r>
            <a:r>
              <a:rPr lang="ru-RU" dirty="0"/>
              <a:t> (</a:t>
            </a:r>
            <a:r>
              <a:rPr lang="ru-RU" dirty="0" err="1"/>
              <a:t>метелик</a:t>
            </a:r>
            <a:r>
              <a:rPr lang="ru-RU" dirty="0"/>
              <a:t>).</a:t>
            </a:r>
            <a:br>
              <a:rPr lang="ru-RU" dirty="0"/>
            </a:br>
            <a:r>
              <a:rPr lang="ru-RU" dirty="0" err="1" smtClean="0"/>
              <a:t>Цікавий</a:t>
            </a:r>
            <a:r>
              <a:rPr lang="ru-RU" dirty="0" smtClean="0"/>
              <a:t> </a:t>
            </a:r>
            <a:r>
              <a:rPr lang="ru-RU" dirty="0"/>
              <a:t>факт: </a:t>
            </a:r>
            <a:r>
              <a:rPr lang="ru-RU" dirty="0" err="1"/>
              <a:t>метелик</a:t>
            </a:r>
            <a:r>
              <a:rPr lang="ru-RU" dirty="0"/>
              <a:t> </a:t>
            </a:r>
            <a:r>
              <a:rPr lang="ru-RU" dirty="0" err="1"/>
              <a:t>відкладає</a:t>
            </a:r>
            <a:r>
              <a:rPr lang="ru-RU" dirty="0"/>
              <a:t> </a:t>
            </a:r>
            <a:r>
              <a:rPr lang="ru-RU" dirty="0" err="1" smtClean="0"/>
              <a:t>яйця</a:t>
            </a:r>
            <a:r>
              <a:rPr lang="ru-RU" dirty="0" smtClean="0"/>
              <a:t> і </a:t>
            </a:r>
            <a:r>
              <a:rPr lang="ru-RU" dirty="0" err="1" smtClean="0"/>
              <a:t>вирощує</a:t>
            </a:r>
            <a:r>
              <a:rPr lang="ru-RU" dirty="0" smtClean="0"/>
              <a:t>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/>
              <a:t>потомство в одному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поспіль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 descr="https://narodna-osvita.com.ua/uploads/bio-7-new-zap-voron/bio-7-new-zap-voron-40.jpg"/>
          <p:cNvPicPr>
            <a:picLocks noGrp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481"/>
          <a:stretch/>
        </p:blipFill>
        <p:spPr bwMode="auto">
          <a:xfrm>
            <a:off x="711200" y="2387601"/>
            <a:ext cx="7024913" cy="4470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3204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045029"/>
            <a:ext cx="3829050" cy="2575560"/>
          </a:xfrm>
        </p:spPr>
        <p:txBody>
          <a:bodyPr>
            <a:normAutofit/>
          </a:bodyPr>
          <a:lstStyle/>
          <a:p>
            <a:r>
              <a:rPr lang="ru-RU" dirty="0" err="1" smtClean="0"/>
              <a:t>період</a:t>
            </a:r>
            <a:r>
              <a:rPr lang="ru-RU" dirty="0"/>
              <a:t>, </a:t>
            </a:r>
            <a:r>
              <a:rPr lang="ru-RU" dirty="0" smtClean="0"/>
              <a:t>у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метелик</a:t>
            </a:r>
            <a:r>
              <a:rPr lang="ru-RU" dirty="0"/>
              <a:t> </a:t>
            </a:r>
            <a:r>
              <a:rPr lang="ru-RU" dirty="0" err="1"/>
              <a:t>відкладає</a:t>
            </a:r>
            <a:r>
              <a:rPr lang="ru-RU" dirty="0"/>
              <a:t> </a:t>
            </a:r>
            <a:r>
              <a:rPr lang="ru-RU" dirty="0" err="1"/>
              <a:t>яйця</a:t>
            </a:r>
            <a:r>
              <a:rPr lang="ru-RU" dirty="0"/>
              <a:t>, </a:t>
            </a:r>
            <a:r>
              <a:rPr lang="ru-RU" dirty="0" err="1"/>
              <a:t>триває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,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smtClean="0"/>
              <a:t>одна </a:t>
            </a:r>
            <a:r>
              <a:rPr lang="ru-RU" dirty="0" err="1"/>
              <a:t>особина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відкласти</a:t>
            </a:r>
            <a:r>
              <a:rPr lang="ru-RU" dirty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</a:t>
            </a:r>
            <a:r>
              <a:rPr lang="ru-RU" dirty="0" err="1" smtClean="0"/>
              <a:t>тисячі</a:t>
            </a:r>
            <a:r>
              <a:rPr lang="ru-RU" dirty="0"/>
              <a:t> </a:t>
            </a:r>
            <a:r>
              <a:rPr lang="ru-RU" dirty="0" err="1"/>
              <a:t>яєць</a:t>
            </a:r>
            <a:r>
              <a:rPr lang="ru-RU" dirty="0"/>
              <a:t>.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 descr="Картинки по запросу &quot;метелик відкладає яйця&quot;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943" y="515711"/>
            <a:ext cx="4702629" cy="290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Картинки по запросу &quot;яйця метеликів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339" y="3620589"/>
            <a:ext cx="2817132" cy="252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яйця метеликів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943" y="3620588"/>
            <a:ext cx="4635266" cy="309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24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928916"/>
            <a:ext cx="8955314" cy="155302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 </a:t>
            </a:r>
            <a:r>
              <a:rPr lang="ru-RU" dirty="0" err="1" smtClean="0"/>
              <a:t>яєць</a:t>
            </a:r>
            <a:r>
              <a:rPr lang="ru-RU" dirty="0" smtClean="0"/>
              <a:t> </a:t>
            </a:r>
            <a:r>
              <a:rPr lang="ru-RU" dirty="0" err="1" smtClean="0"/>
              <a:t>розвиваються</a:t>
            </a:r>
            <a:r>
              <a:rPr lang="ru-RU" dirty="0" smtClean="0"/>
              <a:t> </a:t>
            </a:r>
            <a:r>
              <a:rPr lang="ru-RU" dirty="0" err="1" smtClean="0"/>
              <a:t>гусениці</a:t>
            </a:r>
            <a:r>
              <a:rPr lang="ru-RU" dirty="0" smtClean="0"/>
              <a:t>.  А </a:t>
            </a:r>
            <a:r>
              <a:rPr lang="ru-RU" dirty="0" err="1" smtClean="0"/>
              <a:t>потім</a:t>
            </a:r>
            <a:r>
              <a:rPr lang="ru-RU" dirty="0" smtClean="0"/>
              <a:t> з </a:t>
            </a:r>
            <a:r>
              <a:rPr lang="ru-RU" dirty="0" err="1" smtClean="0"/>
              <a:t>гусениць</a:t>
            </a:r>
            <a:r>
              <a:rPr lang="ru-RU" dirty="0" smtClean="0"/>
              <a:t> – </a:t>
            </a:r>
            <a:r>
              <a:rPr lang="ru-RU" dirty="0" err="1" smtClean="0"/>
              <a:t>лялечки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/>
              <a:t>гусениці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на </a:t>
            </a:r>
            <a:r>
              <a:rPr lang="ru-RU" dirty="0" err="1"/>
              <a:t>суші</a:t>
            </a:r>
            <a:r>
              <a:rPr lang="ru-RU" dirty="0"/>
              <a:t>,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smtClean="0"/>
              <a:t> є </a:t>
            </a:r>
            <a:r>
              <a:rPr lang="ru-RU" dirty="0"/>
              <a:t>вид </a:t>
            </a:r>
            <a:r>
              <a:rPr lang="ru-RU" dirty="0" err="1"/>
              <a:t>водяних</a:t>
            </a:r>
            <a:r>
              <a:rPr lang="ru-RU" dirty="0"/>
              <a:t> </a:t>
            </a:r>
            <a:r>
              <a:rPr lang="ru-RU" dirty="0" err="1" smtClean="0"/>
              <a:t>гусениць</a:t>
            </a:r>
            <a:r>
              <a:rPr lang="ru-RU" dirty="0" smtClean="0"/>
              <a:t> - </a:t>
            </a:r>
            <a:r>
              <a:rPr lang="ru-RU" dirty="0" err="1"/>
              <a:t>ширококрилі</a:t>
            </a:r>
            <a:r>
              <a:rPr lang="ru-RU" dirty="0"/>
              <a:t> </a:t>
            </a:r>
            <a:r>
              <a:rPr lang="ru-RU" dirty="0" err="1"/>
              <a:t>вогнівки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Moth on Sunfl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657" y="2195060"/>
            <a:ext cx="3194004" cy="297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463" y="5324376"/>
            <a:ext cx="9289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/>
              <a:t> </a:t>
            </a:r>
            <a:r>
              <a:rPr lang="ru-RU" sz="2200" b="1" dirty="0" err="1"/>
              <a:t>Ряскова</a:t>
            </a:r>
            <a:r>
              <a:rPr lang="ru-RU" sz="2200" b="1" dirty="0"/>
              <a:t> </a:t>
            </a:r>
            <a:r>
              <a:rPr lang="ru-RU" sz="2200" b="1" dirty="0" err="1"/>
              <a:t>вогнівка</a:t>
            </a:r>
            <a:r>
              <a:rPr lang="ru-RU" sz="2200" dirty="0"/>
              <a:t>, </a:t>
            </a:r>
            <a:r>
              <a:rPr lang="ru-RU" sz="2200" dirty="0" err="1"/>
              <a:t>наприклад</a:t>
            </a:r>
            <a:r>
              <a:rPr lang="ru-RU" sz="2200" dirty="0"/>
              <a:t>, </a:t>
            </a:r>
            <a:r>
              <a:rPr lang="ru-RU" sz="2200" dirty="0" err="1"/>
              <a:t>будує</a:t>
            </a:r>
            <a:r>
              <a:rPr lang="ru-RU" sz="2200" dirty="0"/>
              <a:t> </a:t>
            </a:r>
            <a:r>
              <a:rPr lang="ru-RU" sz="2200" dirty="0" err="1"/>
              <a:t>будиночок</a:t>
            </a:r>
            <a:r>
              <a:rPr lang="ru-RU" sz="2200" dirty="0"/>
              <a:t> з ряски</a:t>
            </a:r>
            <a:r>
              <a:rPr lang="ru-RU" sz="2200" dirty="0" smtClean="0"/>
              <a:t>.</a:t>
            </a:r>
          </a:p>
          <a:p>
            <a:r>
              <a:rPr lang="ru-RU" sz="2200" dirty="0" smtClean="0"/>
              <a:t> </a:t>
            </a:r>
            <a:r>
              <a:rPr lang="ru-RU" sz="2200" dirty="0" err="1"/>
              <a:t>Всі</a:t>
            </a:r>
            <a:r>
              <a:rPr lang="ru-RU" sz="2200" dirty="0"/>
              <a:t> </a:t>
            </a:r>
            <a:r>
              <a:rPr lang="ru-RU" sz="2200" dirty="0" err="1"/>
              <a:t>ці</a:t>
            </a:r>
            <a:r>
              <a:rPr lang="ru-RU" sz="2200" dirty="0"/>
              <a:t> </a:t>
            </a:r>
            <a:r>
              <a:rPr lang="ru-RU" sz="2200" dirty="0" err="1"/>
              <a:t>гусениці</a:t>
            </a:r>
            <a:r>
              <a:rPr lang="ru-RU" sz="2200" dirty="0"/>
              <a:t> </a:t>
            </a:r>
            <a:r>
              <a:rPr lang="ru-RU" sz="2200" dirty="0" err="1" smtClean="0"/>
              <a:t>рослиноїдні</a:t>
            </a:r>
            <a:r>
              <a:rPr lang="ru-RU" sz="2200" dirty="0" smtClean="0"/>
              <a:t>. </a:t>
            </a:r>
            <a:r>
              <a:rPr lang="ru-RU" sz="2200" dirty="0"/>
              <a:t>Перед </a:t>
            </a:r>
            <a:r>
              <a:rPr lang="ru-RU" sz="2200" dirty="0" err="1" smtClean="0"/>
              <a:t>лялькуванням</a:t>
            </a:r>
            <a:r>
              <a:rPr lang="ru-RU" sz="2200" dirty="0" smtClean="0"/>
              <a:t> </a:t>
            </a:r>
            <a:r>
              <a:rPr lang="ru-RU" sz="2200" dirty="0"/>
              <a:t>вони </a:t>
            </a:r>
            <a:r>
              <a:rPr lang="ru-RU" sz="2200" dirty="0" err="1"/>
              <a:t>вибираються</a:t>
            </a:r>
            <a:r>
              <a:rPr lang="ru-RU" sz="2200" dirty="0"/>
              <a:t> з води </a:t>
            </a:r>
            <a:endParaRPr lang="ru-RU" sz="2200" dirty="0" smtClean="0"/>
          </a:p>
          <a:p>
            <a:r>
              <a:rPr lang="ru-RU" sz="2200" dirty="0" smtClean="0"/>
              <a:t>на </a:t>
            </a:r>
            <a:r>
              <a:rPr lang="ru-RU" sz="2200" dirty="0" err="1"/>
              <a:t>надземні</a:t>
            </a:r>
            <a:r>
              <a:rPr lang="ru-RU" sz="2200" dirty="0"/>
              <a:t> </a:t>
            </a:r>
            <a:r>
              <a:rPr lang="ru-RU" sz="2200" dirty="0" err="1"/>
              <a:t>частини</a:t>
            </a:r>
            <a:r>
              <a:rPr lang="ru-RU" sz="2200" dirty="0"/>
              <a:t> </a:t>
            </a:r>
            <a:r>
              <a:rPr lang="ru-RU" sz="2200" dirty="0" err="1"/>
              <a:t>рослин</a:t>
            </a:r>
            <a:r>
              <a:rPr lang="ru-RU" sz="2200" dirty="0"/>
              <a:t>. </a:t>
            </a:r>
          </a:p>
        </p:txBody>
      </p:sp>
      <p:pic>
        <p:nvPicPr>
          <p:cNvPr id="4100" name="Picture 4" descr="Фото 1. Огнёвка рясковая (Cataclysta lemnata), имаг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420" y="2195060"/>
            <a:ext cx="3132818" cy="290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256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681926"/>
            <a:ext cx="9035512" cy="2123268"/>
          </a:xfrm>
        </p:spPr>
        <p:txBody>
          <a:bodyPr>
            <a:normAutofit/>
          </a:bodyPr>
          <a:lstStyle/>
          <a:p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лялечок</a:t>
            </a:r>
            <a:r>
              <a:rPr lang="ru-RU" dirty="0"/>
              <a:t> - </a:t>
            </a:r>
            <a:r>
              <a:rPr lang="ru-RU" dirty="0" err="1"/>
              <a:t>мовчазні</a:t>
            </a:r>
            <a:r>
              <a:rPr lang="ru-RU" dirty="0"/>
              <a:t> </a:t>
            </a:r>
            <a:r>
              <a:rPr lang="ru-RU" dirty="0" err="1"/>
              <a:t>створіння</a:t>
            </a:r>
            <a:r>
              <a:rPr lang="ru-RU" dirty="0"/>
              <a:t>, але </a:t>
            </a:r>
            <a:r>
              <a:rPr lang="ru-RU" dirty="0" err="1"/>
              <a:t>зустрічаються</a:t>
            </a:r>
            <a:r>
              <a:rPr lang="ru-RU" dirty="0"/>
              <a:t> й </a:t>
            </a:r>
            <a:r>
              <a:rPr lang="ru-RU" dirty="0" err="1"/>
              <a:t>такі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видають</a:t>
            </a:r>
            <a:r>
              <a:rPr lang="ru-RU" dirty="0"/>
              <a:t> звуки. </a:t>
            </a:r>
            <a:r>
              <a:rPr lang="ru-RU" dirty="0" err="1"/>
              <a:t>Лялечки</a:t>
            </a:r>
            <a:r>
              <a:rPr lang="ru-RU" dirty="0"/>
              <a:t> бражника «мертва голова»  і </a:t>
            </a:r>
            <a:r>
              <a:rPr lang="ru-RU" dirty="0" err="1"/>
              <a:t>лялечки</a:t>
            </a:r>
            <a:r>
              <a:rPr lang="ru-RU" dirty="0"/>
              <a:t> </a:t>
            </a:r>
            <a:r>
              <a:rPr lang="ru-RU" dirty="0" err="1"/>
              <a:t>метелика</a:t>
            </a:r>
            <a:r>
              <a:rPr lang="ru-RU" dirty="0"/>
              <a:t> </a:t>
            </a:r>
            <a:r>
              <a:rPr lang="ru-RU" dirty="0" err="1"/>
              <a:t>сатурнії</a:t>
            </a:r>
            <a:r>
              <a:rPr lang="ru-RU" dirty="0"/>
              <a:t>  </a:t>
            </a:r>
            <a:r>
              <a:rPr lang="ru-RU" dirty="0" err="1"/>
              <a:t>вміють</a:t>
            </a:r>
            <a:r>
              <a:rPr lang="ru-RU" dirty="0"/>
              <a:t> </a:t>
            </a:r>
            <a:r>
              <a:rPr lang="ru-RU" dirty="0" err="1"/>
              <a:t>пищати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Стадія</a:t>
            </a:r>
            <a:r>
              <a:rPr lang="ru-RU" dirty="0" smtClean="0"/>
              <a:t> </a:t>
            </a:r>
            <a:r>
              <a:rPr lang="ru-RU" dirty="0" err="1"/>
              <a:t>лялечки</a:t>
            </a:r>
            <a:r>
              <a:rPr lang="ru-RU" dirty="0"/>
              <a:t> у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метеликів</a:t>
            </a:r>
            <a:r>
              <a:rPr lang="ru-RU" dirty="0"/>
              <a:t> </a:t>
            </a:r>
            <a:r>
              <a:rPr lang="ru-RU" dirty="0" err="1"/>
              <a:t>триває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smtClean="0"/>
              <a:t>1-2 </a:t>
            </a:r>
            <a:r>
              <a:rPr lang="ru-RU" dirty="0" err="1"/>
              <a:t>днів</a:t>
            </a:r>
            <a:r>
              <a:rPr lang="ru-RU" dirty="0"/>
              <a:t> до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лялечка</a:t>
            </a:r>
            <a:r>
              <a:rPr lang="ru-RU" dirty="0"/>
              <a:t> </a:t>
            </a:r>
            <a:r>
              <a:rPr lang="ru-RU" dirty="0" err="1"/>
              <a:t>впадає</a:t>
            </a:r>
            <a:r>
              <a:rPr lang="ru-RU" dirty="0"/>
              <a:t> в так </a:t>
            </a:r>
            <a:r>
              <a:rPr lang="ru-RU" dirty="0" err="1"/>
              <a:t>звану</a:t>
            </a:r>
            <a:r>
              <a:rPr lang="ru-RU" dirty="0"/>
              <a:t> </a:t>
            </a:r>
            <a:r>
              <a:rPr lang="ru-RU" dirty="0" err="1"/>
              <a:t>діапаузу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0" name="Picture 2" descr="Картинки по запросу &quot;лялечки метеликів&quot;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24" t="10996"/>
          <a:stretch/>
        </p:blipFill>
        <p:spPr bwMode="auto">
          <a:xfrm>
            <a:off x="2953315" y="2950732"/>
            <a:ext cx="1978025" cy="286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лялечки метеликів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451" y="2950732"/>
            <a:ext cx="2324746" cy="286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&quot;лялечки метеликів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97"/>
          <a:stretch/>
        </p:blipFill>
        <p:spPr bwMode="auto">
          <a:xfrm>
            <a:off x="5110458" y="2950732"/>
            <a:ext cx="3959290" cy="286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1913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3312422"/>
            <a:ext cx="4014060" cy="2840405"/>
          </a:xfrm>
        </p:spPr>
        <p:txBody>
          <a:bodyPr/>
          <a:lstStyle/>
          <a:p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лускокрилих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в </a:t>
            </a:r>
            <a:r>
              <a:rPr lang="ru-RU" dirty="0" err="1"/>
              <a:t>помірних</a:t>
            </a:r>
            <a:r>
              <a:rPr lang="ru-RU" dirty="0"/>
              <a:t> широтах і на </a:t>
            </a:r>
            <a:r>
              <a:rPr lang="ru-RU" dirty="0" err="1"/>
              <a:t>півночі</a:t>
            </a:r>
            <a:r>
              <a:rPr lang="ru-RU" dirty="0"/>
              <a:t>, </a:t>
            </a:r>
            <a:r>
              <a:rPr lang="ru-RU" dirty="0" err="1"/>
              <a:t>зимівлю</a:t>
            </a:r>
            <a:r>
              <a:rPr lang="ru-RU" dirty="0"/>
              <a:t> </a:t>
            </a:r>
            <a:r>
              <a:rPr lang="ru-RU" dirty="0" err="1"/>
              <a:t>проводять</a:t>
            </a:r>
            <a:r>
              <a:rPr lang="ru-RU" dirty="0"/>
              <a:t> у </a:t>
            </a:r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лялечки</a:t>
            </a:r>
            <a:r>
              <a:rPr lang="ru-RU" dirty="0"/>
              <a:t>, </a:t>
            </a:r>
            <a:r>
              <a:rPr lang="ru-RU" dirty="0" err="1"/>
              <a:t>інші</a:t>
            </a:r>
            <a:r>
              <a:rPr lang="ru-RU" dirty="0"/>
              <a:t> - у </a:t>
            </a:r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яйця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личинки. </a:t>
            </a:r>
          </a:p>
          <a:p>
            <a:endParaRPr lang="ru-RU" dirty="0"/>
          </a:p>
        </p:txBody>
      </p:sp>
      <p:pic>
        <p:nvPicPr>
          <p:cNvPr id="2050" name="Picture 2" descr="Картинки по запросу &quot;метелик лимонниця фото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7255" y="163126"/>
            <a:ext cx="5177667" cy="290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www.eco-live.com.ua/sites/default/files/u3/butterfly-pic-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5337" y="3312422"/>
            <a:ext cx="4454195" cy="3413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38856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56460" y="945397"/>
            <a:ext cx="3472589" cy="4845803"/>
          </a:xfrm>
        </p:spPr>
        <p:txBody>
          <a:bodyPr>
            <a:normAutofit/>
          </a:bodyPr>
          <a:lstStyle/>
          <a:p>
            <a:r>
              <a:rPr lang="ru-RU" dirty="0" err="1" smtClean="0"/>
              <a:t>Метелики</a:t>
            </a:r>
            <a:r>
              <a:rPr lang="ru-RU" dirty="0" smtClean="0"/>
              <a:t>  </a:t>
            </a:r>
            <a:r>
              <a:rPr lang="ru-RU" dirty="0" err="1"/>
              <a:t>жалібниця</a:t>
            </a:r>
            <a:r>
              <a:rPr lang="ru-RU" dirty="0"/>
              <a:t>, </a:t>
            </a:r>
            <a:r>
              <a:rPr lang="ru-RU" dirty="0" err="1"/>
              <a:t>кропив'янка</a:t>
            </a:r>
            <a:r>
              <a:rPr lang="ru-RU" dirty="0"/>
              <a:t>, </a:t>
            </a:r>
            <a:r>
              <a:rPr lang="ru-RU" dirty="0" err="1"/>
              <a:t>лимонниця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зимують</a:t>
            </a:r>
            <a:r>
              <a:rPr lang="ru-RU" dirty="0"/>
              <a:t> в </a:t>
            </a:r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дорослої</a:t>
            </a:r>
            <a:r>
              <a:rPr lang="ru-RU" dirty="0"/>
              <a:t> </a:t>
            </a:r>
            <a:r>
              <a:rPr lang="ru-RU" dirty="0" err="1"/>
              <a:t>особини</a:t>
            </a:r>
            <a:r>
              <a:rPr lang="ru-RU" dirty="0"/>
              <a:t> і </a:t>
            </a:r>
            <a:r>
              <a:rPr lang="ru-RU" dirty="0" err="1"/>
              <a:t>навесні</a:t>
            </a:r>
            <a:r>
              <a:rPr lang="ru-RU" dirty="0"/>
              <a:t>, </a:t>
            </a:r>
            <a:r>
              <a:rPr lang="ru-RU" dirty="0" err="1"/>
              <a:t>прокинувшись</a:t>
            </a:r>
            <a:r>
              <a:rPr lang="ru-RU" dirty="0"/>
              <a:t>, </a:t>
            </a:r>
            <a:r>
              <a:rPr lang="ru-RU" dirty="0" err="1"/>
              <a:t>радують</a:t>
            </a:r>
            <a:r>
              <a:rPr lang="ru-RU" dirty="0"/>
              <a:t> наше око </a:t>
            </a:r>
            <a:r>
              <a:rPr lang="ru-RU" dirty="0" err="1"/>
              <a:t>раніше</a:t>
            </a:r>
            <a:r>
              <a:rPr lang="ru-RU" dirty="0"/>
              <a:t> за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метеликів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835471" y="4076054"/>
            <a:ext cx="4184543" cy="2262753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весняні</a:t>
            </a:r>
            <a:r>
              <a:rPr lang="ru-RU" dirty="0"/>
              <a:t> </a:t>
            </a:r>
            <a:r>
              <a:rPr lang="ru-RU" dirty="0" err="1"/>
              <a:t>метелики</a:t>
            </a:r>
            <a:r>
              <a:rPr lang="ru-RU" dirty="0"/>
              <a:t> </a:t>
            </a:r>
            <a:r>
              <a:rPr lang="ru-RU" dirty="0" err="1"/>
              <a:t>п'ють</a:t>
            </a:r>
            <a:r>
              <a:rPr lang="ru-RU" dirty="0"/>
              <a:t> талу воду і </a:t>
            </a:r>
            <a:r>
              <a:rPr lang="ru-RU" dirty="0" err="1"/>
              <a:t>березовий</a:t>
            </a:r>
            <a:r>
              <a:rPr lang="ru-RU" dirty="0"/>
              <a:t> </a:t>
            </a:r>
            <a:r>
              <a:rPr lang="ru-RU" dirty="0" err="1"/>
              <a:t>сік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тропічних</a:t>
            </a:r>
            <a:r>
              <a:rPr lang="ru-RU" dirty="0"/>
              <a:t> </a:t>
            </a:r>
            <a:r>
              <a:rPr lang="ru-RU" dirty="0" err="1" smtClean="0"/>
              <a:t>метеликів</a:t>
            </a:r>
            <a:r>
              <a:rPr lang="ru-RU" dirty="0" smtClean="0"/>
              <a:t> морфо </a:t>
            </a:r>
            <a:r>
              <a:rPr lang="ru-RU" dirty="0" err="1"/>
              <a:t>люблять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банановий</a:t>
            </a:r>
            <a:r>
              <a:rPr lang="ru-RU" dirty="0"/>
              <a:t> </a:t>
            </a:r>
            <a:r>
              <a:rPr lang="ru-RU" dirty="0" err="1" smtClean="0"/>
              <a:t>сік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забродив. 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 descr="Картинки по запросу &quot;метелик кропив'янка фото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460" y="4076055"/>
            <a:ext cx="3199056" cy="248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метелик жалібниця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4005" y="574000"/>
            <a:ext cx="5086009" cy="24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7443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841829"/>
            <a:ext cx="3829050" cy="231753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err="1"/>
              <a:t>Найскладніший</a:t>
            </a:r>
            <a:r>
              <a:rPr lang="ru-RU" dirty="0"/>
              <a:t> за </a:t>
            </a:r>
            <a:r>
              <a:rPr lang="ru-RU" dirty="0" err="1"/>
              <a:t>будовою</a:t>
            </a:r>
            <a:r>
              <a:rPr lang="ru-RU" dirty="0"/>
              <a:t> орган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дивовижних</a:t>
            </a:r>
            <a:r>
              <a:rPr lang="ru-RU" dirty="0"/>
              <a:t> </a:t>
            </a:r>
            <a:r>
              <a:rPr lang="ru-RU" dirty="0" err="1"/>
              <a:t>істот</a:t>
            </a:r>
            <a:r>
              <a:rPr lang="ru-RU" dirty="0"/>
              <a:t> - </a:t>
            </a:r>
            <a:r>
              <a:rPr lang="ru-RU" dirty="0" err="1"/>
              <a:t>очі</a:t>
            </a:r>
            <a:r>
              <a:rPr lang="ru-RU" dirty="0"/>
              <a:t>. Вони </a:t>
            </a:r>
            <a:r>
              <a:rPr lang="ru-RU" dirty="0" err="1"/>
              <a:t>складаються</a:t>
            </a:r>
            <a:r>
              <a:rPr lang="ru-RU" dirty="0"/>
              <a:t> </a:t>
            </a:r>
            <a:r>
              <a:rPr lang="ru-RU" dirty="0" smtClean="0"/>
              <a:t>з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6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 smtClean="0"/>
              <a:t>крихітних</a:t>
            </a:r>
            <a:r>
              <a:rPr lang="ru-RU" dirty="0" smtClean="0"/>
              <a:t> </a:t>
            </a:r>
            <a:r>
              <a:rPr lang="ru-RU" dirty="0" err="1" smtClean="0"/>
              <a:t>лінз</a:t>
            </a:r>
            <a:r>
              <a:rPr lang="ru-RU" dirty="0"/>
              <a:t> </a:t>
            </a:r>
            <a:r>
              <a:rPr lang="ru-RU" dirty="0" smtClean="0"/>
              <a:t>- фасеток.</a:t>
            </a:r>
            <a:endParaRPr lang="ru-RU" dirty="0"/>
          </a:p>
        </p:txBody>
      </p:sp>
      <p:pic>
        <p:nvPicPr>
          <p:cNvPr id="1026" name="Picture 2" descr="https://www.epochtimes.com.ua/sites/default/files/field/image/09-2017/plenka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2971" y="285977"/>
            <a:ext cx="4339772" cy="28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очі метели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2971" y="3368935"/>
            <a:ext cx="4339772" cy="31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&quot;складні очі метеликів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60" y="3235464"/>
            <a:ext cx="3578225" cy="362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739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103087"/>
            <a:ext cx="4775200" cy="326571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метелики</a:t>
            </a:r>
            <a:r>
              <a:rPr lang="ru-RU" dirty="0" smtClean="0"/>
              <a:t> - </a:t>
            </a:r>
            <a:r>
              <a:rPr lang="ru-RU" dirty="0" err="1"/>
              <a:t>холоднокровні</a:t>
            </a:r>
            <a:r>
              <a:rPr lang="ru-RU" dirty="0"/>
              <a:t> </a:t>
            </a:r>
            <a:r>
              <a:rPr lang="ru-RU" dirty="0" err="1"/>
              <a:t>істоти</a:t>
            </a:r>
            <a:r>
              <a:rPr lang="ru-RU" dirty="0"/>
              <a:t>, </a:t>
            </a:r>
            <a:r>
              <a:rPr lang="ru-RU" dirty="0" smtClean="0"/>
              <a:t> </a:t>
            </a:r>
            <a:r>
              <a:rPr lang="ru-RU" dirty="0"/>
              <a:t>температура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 </a:t>
            </a:r>
            <a:r>
              <a:rPr lang="ru-RU" dirty="0" err="1"/>
              <a:t>середовища</a:t>
            </a:r>
            <a:r>
              <a:rPr lang="ru-RU" dirty="0"/>
              <a:t>, </a:t>
            </a:r>
            <a:r>
              <a:rPr lang="ru-RU" dirty="0" smtClean="0"/>
              <a:t>але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/>
              <a:t>час </a:t>
            </a:r>
            <a:r>
              <a:rPr lang="ru-RU" dirty="0" err="1"/>
              <a:t>польоту</a:t>
            </a:r>
            <a:r>
              <a:rPr lang="ru-RU" dirty="0"/>
              <a:t>, при </a:t>
            </a:r>
            <a:r>
              <a:rPr lang="ru-RU" dirty="0" err="1"/>
              <a:t>посиленій</a:t>
            </a:r>
            <a:r>
              <a:rPr lang="ru-RU" dirty="0"/>
              <a:t> </a:t>
            </a:r>
            <a:r>
              <a:rPr lang="ru-RU" dirty="0" err="1"/>
              <a:t>роботі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крил</a:t>
            </a:r>
            <a:r>
              <a:rPr lang="ru-RU" dirty="0" smtClean="0"/>
              <a:t>, </a:t>
            </a:r>
            <a:r>
              <a:rPr lang="ru-RU" dirty="0"/>
              <a:t>температура </a:t>
            </a:r>
            <a:r>
              <a:rPr lang="ru-RU" dirty="0" smtClean="0"/>
              <a:t> </a:t>
            </a:r>
            <a:r>
              <a:rPr lang="ru-RU" dirty="0" err="1"/>
              <a:t>підвищується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наприклад</a:t>
            </a:r>
            <a:r>
              <a:rPr lang="ru-RU" dirty="0"/>
              <a:t>, </a:t>
            </a:r>
            <a:r>
              <a:rPr lang="ru-RU" dirty="0" smtClean="0"/>
              <a:t> </a:t>
            </a:r>
            <a:r>
              <a:rPr lang="ru-RU" dirty="0" err="1"/>
              <a:t>метелики</a:t>
            </a:r>
            <a:r>
              <a:rPr lang="ru-RU" dirty="0"/>
              <a:t> з </a:t>
            </a:r>
            <a:r>
              <a:rPr lang="ru-RU" dirty="0" err="1"/>
              <a:t>родини</a:t>
            </a:r>
            <a:r>
              <a:rPr lang="ru-RU" dirty="0"/>
              <a:t> совок </a:t>
            </a:r>
            <a:r>
              <a:rPr lang="ru-RU" dirty="0" smtClean="0"/>
              <a:t> </a:t>
            </a:r>
            <a:r>
              <a:rPr lang="ru-RU" dirty="0"/>
              <a:t>при </a:t>
            </a:r>
            <a:r>
              <a:rPr lang="ru-RU" dirty="0" err="1"/>
              <a:t>температурі</a:t>
            </a:r>
            <a:r>
              <a:rPr lang="ru-RU" dirty="0"/>
              <a:t> </a:t>
            </a:r>
            <a:r>
              <a:rPr lang="ru-RU" dirty="0" err="1" smtClean="0"/>
              <a:t>повітря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-2°C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температуру </a:t>
            </a:r>
            <a:r>
              <a:rPr lang="ru-RU" dirty="0" smtClean="0"/>
              <a:t>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 err="1" smtClean="0"/>
              <a:t>тіла</a:t>
            </a:r>
            <a:r>
              <a:rPr lang="ru-RU" dirty="0" smtClean="0"/>
              <a:t> </a:t>
            </a:r>
            <a:r>
              <a:rPr lang="ru-RU" dirty="0"/>
              <a:t>до +30°C.</a:t>
            </a:r>
          </a:p>
          <a:p>
            <a:endParaRPr lang="ru-RU" dirty="0"/>
          </a:p>
        </p:txBody>
      </p:sp>
      <p:pic>
        <p:nvPicPr>
          <p:cNvPr id="5" name="Объект 4" descr="http://www.eco-live.com.ua/sites/default/files/u3/butterfly-pic-02.jpg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8207" y="290286"/>
            <a:ext cx="3829050" cy="287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eco-live.com.ua/sites/default/files/u3/butterfly-pic-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8207" y="3354523"/>
            <a:ext cx="3829050" cy="310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тинки по запросу &quot;метелики фото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163" y="4252685"/>
            <a:ext cx="3786551" cy="248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275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19313" y="1084881"/>
            <a:ext cx="3991429" cy="2566430"/>
          </a:xfrm>
        </p:spPr>
        <p:txBody>
          <a:bodyPr>
            <a:normAutofit/>
          </a:bodyPr>
          <a:lstStyle/>
          <a:p>
            <a:pPr algn="ctr"/>
            <a:r>
              <a:rPr lang="ru-RU" sz="2200" dirty="0" err="1"/>
              <a:t>Смакові</a:t>
            </a:r>
            <a:r>
              <a:rPr lang="ru-RU" sz="2200" dirty="0"/>
              <a:t> </a:t>
            </a:r>
            <a:r>
              <a:rPr lang="ru-RU" sz="2200" dirty="0" err="1"/>
              <a:t>рецептори</a:t>
            </a:r>
            <a:r>
              <a:rPr lang="ru-RU" sz="2200" dirty="0"/>
              <a:t> у </a:t>
            </a:r>
            <a:r>
              <a:rPr lang="ru-RU" sz="2200" dirty="0" err="1"/>
              <a:t>метеликів</a:t>
            </a:r>
            <a:r>
              <a:rPr lang="ru-RU" sz="2200" dirty="0"/>
              <a:t> </a:t>
            </a:r>
            <a:r>
              <a:rPr lang="ru-RU" sz="2200" dirty="0" err="1"/>
              <a:t>знаходяться</a:t>
            </a:r>
            <a:r>
              <a:rPr lang="ru-RU" sz="2200" dirty="0"/>
              <a:t> на лапках, </a:t>
            </a:r>
            <a:r>
              <a:rPr lang="ru-RU" sz="2200" dirty="0" err="1"/>
              <a:t>тобто</a:t>
            </a:r>
            <a:r>
              <a:rPr lang="ru-RU" sz="2200" dirty="0"/>
              <a:t> стоячи на </a:t>
            </a:r>
            <a:r>
              <a:rPr lang="ru-RU" sz="2200" dirty="0" err="1"/>
              <a:t>рослині</a:t>
            </a:r>
            <a:r>
              <a:rPr lang="ru-RU" sz="2200" dirty="0"/>
              <a:t>, вони </a:t>
            </a:r>
            <a:r>
              <a:rPr lang="ru-RU" sz="2200" dirty="0" err="1"/>
              <a:t>можуть</a:t>
            </a:r>
            <a:r>
              <a:rPr lang="ru-RU" sz="2200" dirty="0"/>
              <a:t> </a:t>
            </a:r>
            <a:r>
              <a:rPr lang="ru-RU" sz="2200" dirty="0" err="1"/>
              <a:t>відчути</a:t>
            </a:r>
            <a:r>
              <a:rPr lang="ru-RU" sz="2200" dirty="0"/>
              <a:t> </a:t>
            </a:r>
            <a:r>
              <a:rPr lang="ru-RU" sz="2200" dirty="0" err="1"/>
              <a:t>його</a:t>
            </a:r>
            <a:r>
              <a:rPr lang="ru-RU" sz="2200" dirty="0"/>
              <a:t> смак</a:t>
            </a:r>
            <a:r>
              <a:rPr lang="ru-RU" sz="2200" dirty="0" smtClean="0"/>
              <a:t>.</a:t>
            </a:r>
          </a:p>
        </p:txBody>
      </p:sp>
      <p:pic>
        <p:nvPicPr>
          <p:cNvPr id="5" name="Объект 4" descr="https://upload.wikimedia.org/wikipedia/commons/thumb/4/47/Moro_Sphinx_07-06-07.jpg/200px-Moro_Sphinx_07-06-07.jpg">
            <a:hlinkClick r:id="rId2"/>
          </p:cNvPr>
          <p:cNvPicPr>
            <a:picLocks noGrp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429" y="301850"/>
            <a:ext cx="4426857" cy="28912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558971" y="3251201"/>
            <a:ext cx="2186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/>
              <a:t>Язикан</a:t>
            </a:r>
            <a:r>
              <a:rPr lang="ru-RU" sz="2000" dirty="0"/>
              <a:t> </a:t>
            </a:r>
            <a:r>
              <a:rPr lang="ru-RU" sz="2000" dirty="0" err="1"/>
              <a:t>звичайний</a:t>
            </a:r>
            <a:endParaRPr lang="ru-RU" sz="2000" dirty="0"/>
          </a:p>
        </p:txBody>
      </p:sp>
      <p:pic>
        <p:nvPicPr>
          <p:cNvPr id="7" name="Рисунок 6" descr="Hesperia comma-01 (xndr)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514" y="3790168"/>
            <a:ext cx="4339771" cy="29299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105017" y="3848228"/>
            <a:ext cx="1821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/>
              <a:t>Головчак</a:t>
            </a:r>
            <a:r>
              <a:rPr lang="ru-RU" sz="2000" dirty="0"/>
              <a:t> кома</a:t>
            </a:r>
          </a:p>
        </p:txBody>
      </p:sp>
      <p:pic>
        <p:nvPicPr>
          <p:cNvPr id="9" name="Рисунок 8" descr="Artogeia mannii M 1.jpg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44" y="4248338"/>
            <a:ext cx="3701142" cy="24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030514" y="4630057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smtClean="0"/>
              <a:t>Білан манна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xmlns="" val="24459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2366963"/>
            <a:ext cx="3829050" cy="3424237"/>
          </a:xfrm>
        </p:spPr>
        <p:txBody>
          <a:bodyPr/>
          <a:lstStyle/>
          <a:p>
            <a:r>
              <a:rPr lang="ru-RU" dirty="0" smtClean="0"/>
              <a:t>у </a:t>
            </a:r>
            <a:r>
              <a:rPr lang="ru-RU" dirty="0" err="1" smtClean="0"/>
              <a:t>метеликів</a:t>
            </a:r>
            <a:r>
              <a:rPr lang="ru-RU" dirty="0" smtClean="0"/>
              <a:t>  </a:t>
            </a:r>
            <a:r>
              <a:rPr lang="ru-RU" dirty="0" err="1" smtClean="0"/>
              <a:t>немає</a:t>
            </a:r>
            <a:r>
              <a:rPr lang="ru-RU" dirty="0" smtClean="0"/>
              <a:t> </a:t>
            </a:r>
            <a:r>
              <a:rPr lang="ru-RU" dirty="0" err="1"/>
              <a:t>серця</a:t>
            </a:r>
            <a:r>
              <a:rPr lang="ru-RU" dirty="0"/>
              <a:t>, </a:t>
            </a:r>
            <a:r>
              <a:rPr lang="ru-RU" dirty="0" err="1"/>
              <a:t>відсутні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та </a:t>
            </a:r>
            <a:r>
              <a:rPr lang="ru-RU" dirty="0" err="1"/>
              <a:t>артерії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Все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замінює</a:t>
            </a:r>
            <a:r>
              <a:rPr lang="ru-RU" dirty="0"/>
              <a:t> </a:t>
            </a:r>
            <a:r>
              <a:rPr lang="ru-RU" dirty="0" err="1"/>
              <a:t>судина</a:t>
            </a:r>
            <a:r>
              <a:rPr lang="ru-RU" dirty="0"/>
              <a:t>, </a:t>
            </a:r>
            <a:r>
              <a:rPr lang="ru-RU" dirty="0" err="1"/>
              <a:t>розташована</a:t>
            </a:r>
            <a:r>
              <a:rPr lang="ru-RU" dirty="0"/>
              <a:t> в </a:t>
            </a:r>
            <a:r>
              <a:rPr lang="ru-RU" dirty="0" err="1"/>
              <a:t>черевці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переходить у голову у </a:t>
            </a:r>
            <a:r>
              <a:rPr lang="ru-RU" dirty="0" err="1"/>
              <a:t>вигляді</a:t>
            </a:r>
            <a:r>
              <a:rPr lang="ru-RU" dirty="0"/>
              <a:t> трубки.</a:t>
            </a:r>
          </a:p>
          <a:p>
            <a:endParaRPr lang="ru-RU" dirty="0"/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2688" y="251655"/>
            <a:ext cx="3777078" cy="2913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641145" y="3165231"/>
            <a:ext cx="26029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Павичеве око</a:t>
            </a:r>
          </a:p>
          <a:p>
            <a:r>
              <a:rPr lang="ru-RU" sz="2400" b="1" dirty="0" err="1"/>
              <a:t>Зоряниця</a:t>
            </a:r>
            <a:r>
              <a:rPr lang="ru-RU" sz="2400" b="1" dirty="0"/>
              <a:t> </a:t>
            </a:r>
            <a:r>
              <a:rPr lang="ru-RU" sz="2400" b="1" dirty="0" err="1"/>
              <a:t>Евфема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8" name="Рисунок 7" descr="Zegris.eupheme.mounted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2688" y="3952875"/>
            <a:ext cx="3777078" cy="2796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895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37166" y="177049"/>
            <a:ext cx="8539089" cy="5602287"/>
          </a:xfrm>
        </p:spPr>
        <p:txBody>
          <a:bodyPr>
            <a:normAutofit/>
          </a:bodyPr>
          <a:lstStyle/>
          <a:p>
            <a:r>
              <a:rPr lang="ru-RU" i="1" dirty="0"/>
              <a:t>З </a:t>
            </a:r>
            <a:r>
              <a:rPr lang="ru-RU" i="1" dirty="0" err="1"/>
              <a:t>незапам'ятних</a:t>
            </a:r>
            <a:r>
              <a:rPr lang="ru-RU" i="1" dirty="0"/>
              <a:t> </a:t>
            </a:r>
            <a:r>
              <a:rPr lang="ru-RU" i="1" dirty="0" err="1"/>
              <a:t>часів</a:t>
            </a:r>
            <a:r>
              <a:rPr lang="ru-RU" i="1" dirty="0"/>
              <a:t> </a:t>
            </a:r>
            <a:r>
              <a:rPr lang="ru-RU" i="1" dirty="0" err="1"/>
              <a:t>метелики</a:t>
            </a:r>
            <a:r>
              <a:rPr lang="ru-RU" i="1" dirty="0"/>
              <a:t> </a:t>
            </a:r>
            <a:r>
              <a:rPr lang="ru-RU" i="1" dirty="0" err="1"/>
              <a:t>асоціюються</a:t>
            </a:r>
            <a:r>
              <a:rPr lang="ru-RU" i="1" dirty="0"/>
              <a:t> з весною, красою, </a:t>
            </a:r>
            <a:r>
              <a:rPr lang="ru-RU" i="1" dirty="0" err="1"/>
              <a:t>вічністю</a:t>
            </a:r>
            <a:r>
              <a:rPr lang="ru-RU" i="1" dirty="0"/>
              <a:t>. Вони </a:t>
            </a:r>
            <a:r>
              <a:rPr lang="ru-RU" i="1" dirty="0" err="1"/>
              <a:t>були</a:t>
            </a:r>
            <a:r>
              <a:rPr lang="ru-RU" i="1" dirty="0"/>
              <a:t> символом </a:t>
            </a:r>
            <a:r>
              <a:rPr lang="ru-RU" i="1" dirty="0" err="1"/>
              <a:t>безсмерття</a:t>
            </a:r>
            <a:r>
              <a:rPr lang="ru-RU" i="1" dirty="0"/>
              <a:t>, </a:t>
            </a:r>
            <a:r>
              <a:rPr lang="ru-RU" i="1" dirty="0" err="1"/>
              <a:t>щастя</a:t>
            </a:r>
            <a:r>
              <a:rPr lang="ru-RU" i="1" dirty="0"/>
              <a:t>, </a:t>
            </a:r>
            <a:r>
              <a:rPr lang="ru-RU" i="1" dirty="0" err="1"/>
              <a:t>вірності</a:t>
            </a:r>
            <a:r>
              <a:rPr lang="ru-RU" i="1" dirty="0"/>
              <a:t>, </a:t>
            </a:r>
            <a:r>
              <a:rPr lang="ru-RU" i="1" dirty="0" err="1"/>
              <a:t>любові</a:t>
            </a:r>
            <a:r>
              <a:rPr lang="ru-RU" i="1" dirty="0"/>
              <a:t>. </a:t>
            </a:r>
            <a:r>
              <a:rPr lang="ru-RU" i="1" dirty="0" err="1"/>
              <a:t>Ці</a:t>
            </a:r>
            <a:r>
              <a:rPr lang="ru-RU" i="1" dirty="0"/>
              <a:t> </a:t>
            </a:r>
            <a:r>
              <a:rPr lang="ru-RU" i="1" dirty="0" err="1"/>
              <a:t>загадкові</a:t>
            </a:r>
            <a:r>
              <a:rPr lang="ru-RU" i="1" dirty="0"/>
              <a:t> і </a:t>
            </a:r>
            <a:r>
              <a:rPr lang="ru-RU" i="1" dirty="0" err="1"/>
              <a:t>безперечно</a:t>
            </a:r>
            <a:r>
              <a:rPr lang="ru-RU" i="1" dirty="0"/>
              <a:t> </a:t>
            </a:r>
            <a:r>
              <a:rPr lang="ru-RU" i="1" dirty="0" err="1"/>
              <a:t>красиві</a:t>
            </a:r>
            <a:r>
              <a:rPr lang="ru-RU" i="1" dirty="0"/>
              <a:t> </a:t>
            </a:r>
            <a:r>
              <a:rPr lang="ru-RU" i="1" dirty="0" err="1"/>
              <a:t>істоти</a:t>
            </a:r>
            <a:r>
              <a:rPr lang="ru-RU" i="1" dirty="0"/>
              <a:t> є </a:t>
            </a:r>
            <a:r>
              <a:rPr lang="ru-RU" i="1" dirty="0" err="1"/>
              <a:t>джерелом</a:t>
            </a:r>
            <a:r>
              <a:rPr lang="ru-RU" i="1" dirty="0"/>
              <a:t> </a:t>
            </a:r>
            <a:r>
              <a:rPr lang="ru-RU" i="1" dirty="0" err="1"/>
              <a:t>поетичного</a:t>
            </a:r>
            <a:r>
              <a:rPr lang="ru-RU" i="1" dirty="0"/>
              <a:t> </a:t>
            </a:r>
            <a:r>
              <a:rPr lang="ru-RU" i="1" dirty="0" err="1"/>
              <a:t>натхнення</a:t>
            </a:r>
            <a:r>
              <a:rPr lang="ru-RU" i="1" dirty="0"/>
              <a:t> і стали героями </a:t>
            </a:r>
            <a:r>
              <a:rPr lang="ru-RU" i="1" dirty="0" err="1"/>
              <a:t>багатьох</a:t>
            </a:r>
            <a:r>
              <a:rPr lang="ru-RU" i="1" dirty="0"/>
              <a:t> </a:t>
            </a:r>
            <a:r>
              <a:rPr lang="ru-RU" i="1" dirty="0" err="1"/>
              <a:t>міфів</a:t>
            </a:r>
            <a:r>
              <a:rPr lang="ru-RU" i="1" dirty="0"/>
              <a:t> і легенд.</a:t>
            </a:r>
            <a:endParaRPr lang="ru-RU" dirty="0"/>
          </a:p>
          <a:p>
            <a:endParaRPr lang="ru-RU" dirty="0" smtClean="0"/>
          </a:p>
        </p:txBody>
      </p:sp>
      <p:pic>
        <p:nvPicPr>
          <p:cNvPr id="1026" name="Picture 2" descr="Erebia ligea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38" t="17528" r="15674"/>
          <a:stretch/>
        </p:blipFill>
        <p:spPr bwMode="auto">
          <a:xfrm>
            <a:off x="729158" y="2087729"/>
            <a:ext cx="2773459" cy="247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lanargia russiae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9" t="8594" r="4186" b="2659"/>
          <a:stretch/>
        </p:blipFill>
        <p:spPr bwMode="auto">
          <a:xfrm>
            <a:off x="5025509" y="2193531"/>
            <a:ext cx="2785636" cy="23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ycaena dispa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6041" y="4684608"/>
            <a:ext cx="3087004" cy="21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lkan Zephyr Blue (3623762236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158" y="4705092"/>
            <a:ext cx="2773459" cy="21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38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75770" y="960895"/>
            <a:ext cx="4034973" cy="1738762"/>
          </a:xfrm>
        </p:spPr>
        <p:txBody>
          <a:bodyPr>
            <a:normAutofit/>
          </a:bodyPr>
          <a:lstStyle/>
          <a:p>
            <a:r>
              <a:rPr lang="ru-RU" dirty="0"/>
              <a:t>Скелет </a:t>
            </a:r>
            <a:r>
              <a:rPr lang="ru-RU" dirty="0" err="1"/>
              <a:t>метелика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зовнішній</a:t>
            </a:r>
            <a:r>
              <a:rPr lang="ru-RU" dirty="0" smtClean="0"/>
              <a:t>, </a:t>
            </a:r>
            <a:r>
              <a:rPr lang="ru-RU" dirty="0" err="1" smtClean="0"/>
              <a:t>хітиновий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 </a:t>
            </a:r>
            <a:r>
              <a:rPr lang="ru-RU" dirty="0" err="1" smtClean="0"/>
              <a:t>зберігає</a:t>
            </a:r>
            <a:r>
              <a:rPr lang="ru-RU" dirty="0" smtClean="0"/>
              <a:t> воду у </a:t>
            </a:r>
            <a:r>
              <a:rPr lang="ru-RU" dirty="0" err="1" smtClean="0"/>
              <a:t>тілі</a:t>
            </a:r>
            <a:r>
              <a:rPr lang="ru-RU" dirty="0" smtClean="0"/>
              <a:t> </a:t>
            </a:r>
            <a:r>
              <a:rPr lang="ru-RU" dirty="0" err="1"/>
              <a:t>метелика</a:t>
            </a:r>
            <a:r>
              <a:rPr lang="ru-RU" dirty="0"/>
              <a:t>, </a:t>
            </a:r>
            <a:r>
              <a:rPr lang="ru-RU" dirty="0" err="1" smtClean="0"/>
              <a:t>запобігає</a:t>
            </a:r>
            <a:r>
              <a:rPr lang="ru-RU" dirty="0" smtClean="0"/>
              <a:t> </a:t>
            </a:r>
            <a:r>
              <a:rPr lang="ru-RU" dirty="0" err="1"/>
              <a:t>висиханню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7083" y="370278"/>
            <a:ext cx="4135901" cy="30481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97083" y="3587262"/>
            <a:ext cx="3957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                     </a:t>
            </a:r>
            <a:r>
              <a:rPr lang="uk-UA" sz="2400" b="1" dirty="0" err="1" smtClean="0"/>
              <a:t>Ріхмонд</a:t>
            </a:r>
            <a:endParaRPr lang="uk-UA" sz="2400" b="1" dirty="0" smtClean="0"/>
          </a:p>
          <a:p>
            <a:r>
              <a:rPr lang="ru-RU" sz="2400" dirty="0" err="1"/>
              <a:t>Проживає</a:t>
            </a:r>
            <a:r>
              <a:rPr lang="ru-RU" sz="2400" dirty="0"/>
              <a:t> у </a:t>
            </a:r>
            <a:r>
              <a:rPr lang="ru-RU" sz="2400" dirty="0" err="1" smtClean="0"/>
              <a:t>тропічних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лісах</a:t>
            </a:r>
            <a:r>
              <a:rPr lang="ru-RU" sz="2400" dirty="0" smtClean="0"/>
              <a:t> </a:t>
            </a:r>
            <a:r>
              <a:rPr lang="ru-RU" sz="2400" dirty="0" err="1" smtClean="0"/>
              <a:t>Австралії</a:t>
            </a:r>
            <a:r>
              <a:rPr lang="ru-RU" sz="2400" dirty="0"/>
              <a:t>. </a:t>
            </a:r>
            <a:r>
              <a:rPr lang="ru-RU" sz="2400" dirty="0" err="1"/>
              <a:t>Метелики</a:t>
            </a:r>
            <a:r>
              <a:rPr lang="ru-RU" sz="2400" dirty="0"/>
              <a:t> </a:t>
            </a:r>
            <a:r>
              <a:rPr lang="ru-RU" sz="2400" dirty="0" err="1"/>
              <a:t>активні</a:t>
            </a:r>
            <a:r>
              <a:rPr lang="ru-RU" sz="2400" dirty="0"/>
              <a:t> в </a:t>
            </a:r>
            <a:r>
              <a:rPr lang="ru-RU" sz="2400" dirty="0" err="1"/>
              <a:t>ранкові</a:t>
            </a:r>
            <a:r>
              <a:rPr lang="ru-RU" sz="2400" dirty="0"/>
              <a:t> й </a:t>
            </a:r>
            <a:r>
              <a:rPr lang="ru-RU" sz="2400" dirty="0" err="1"/>
              <a:t>вечірні</a:t>
            </a:r>
            <a:r>
              <a:rPr lang="ru-RU" sz="2400" dirty="0"/>
              <a:t> </a:t>
            </a:r>
            <a:r>
              <a:rPr lang="ru-RU" sz="2400" dirty="0" err="1"/>
              <a:t>години</a:t>
            </a:r>
            <a:r>
              <a:rPr lang="ru-RU" sz="2400" dirty="0"/>
              <a:t>. </a:t>
            </a:r>
            <a:endParaRPr lang="ru-RU" dirty="0"/>
          </a:p>
        </p:txBody>
      </p:sp>
      <p:pic>
        <p:nvPicPr>
          <p:cNvPr id="7" name="Рисунок 6" descr="Картинки по запросу &quot;метелики фото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770" y="3047229"/>
            <a:ext cx="4122601" cy="3810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236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844063"/>
            <a:ext cx="3829050" cy="3840479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метеликів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коротке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-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Але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екземпляри</a:t>
            </a:r>
            <a:r>
              <a:rPr lang="ru-RU" dirty="0"/>
              <a:t> з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довгим</a:t>
            </a:r>
            <a:r>
              <a:rPr lang="ru-RU" dirty="0"/>
              <a:t> </a:t>
            </a:r>
            <a:r>
              <a:rPr lang="ru-RU" dirty="0" err="1"/>
              <a:t>життєвим</a:t>
            </a:r>
            <a:r>
              <a:rPr lang="ru-RU" dirty="0"/>
              <a:t> циклом: </a:t>
            </a:r>
            <a:r>
              <a:rPr lang="ru-RU" dirty="0" err="1" smtClean="0"/>
              <a:t>Брікстонський</a:t>
            </a:r>
            <a:r>
              <a:rPr lang="ru-RU" dirty="0" smtClean="0"/>
              <a:t> </a:t>
            </a:r>
            <a:r>
              <a:rPr lang="ru-RU" dirty="0" err="1"/>
              <a:t>метелик</a:t>
            </a:r>
            <a:r>
              <a:rPr lang="ru-RU" dirty="0"/>
              <a:t> є </a:t>
            </a:r>
            <a:r>
              <a:rPr lang="ru-RU" dirty="0" err="1" smtClean="0"/>
              <a:t>довгожителем</a:t>
            </a:r>
            <a:r>
              <a:rPr lang="ru-RU" dirty="0" smtClean="0"/>
              <a:t>, </a:t>
            </a:r>
            <a:r>
              <a:rPr lang="ru-RU" dirty="0" err="1" smtClean="0"/>
              <a:t>життєвий</a:t>
            </a:r>
            <a:r>
              <a:rPr lang="ru-RU" dirty="0" smtClean="0"/>
              <a:t> цикл </a:t>
            </a:r>
            <a:r>
              <a:rPr lang="ru-RU" dirty="0" err="1" smtClean="0"/>
              <a:t>триває</a:t>
            </a:r>
            <a:r>
              <a:rPr lang="ru-RU" dirty="0" smtClean="0"/>
              <a:t> </a:t>
            </a:r>
            <a:r>
              <a:rPr lang="ru-RU" dirty="0"/>
              <a:t>до 10 </a:t>
            </a:r>
            <a:r>
              <a:rPr lang="ru-RU" dirty="0" err="1"/>
              <a:t>місяців</a:t>
            </a:r>
            <a:r>
              <a:rPr lang="ru-RU" dirty="0"/>
              <a:t>.</a:t>
            </a:r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1323" y="1"/>
            <a:ext cx="3994527" cy="32215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40812" y="3221503"/>
            <a:ext cx="4277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Грета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Ото – скляний метелик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7" name="Рисунок 6" descr="16 найгарніших метеликів у світі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244" y="3793002"/>
            <a:ext cx="3938605" cy="29032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97612" y="6274191"/>
            <a:ext cx="31835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 smtClean="0"/>
              <a:t>Фіолетовий </a:t>
            </a:r>
            <a:r>
              <a:rPr lang="uk-UA" sz="2400" dirty="0"/>
              <a:t>імператор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43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391886"/>
            <a:ext cx="3829050" cy="3773714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/>
              <a:t>Метелики</a:t>
            </a:r>
            <a:r>
              <a:rPr lang="ru-RU" b="1" dirty="0" smtClean="0"/>
              <a:t> 88</a:t>
            </a:r>
          </a:p>
          <a:p>
            <a:r>
              <a:rPr lang="ru-RU" dirty="0" err="1" smtClean="0"/>
              <a:t>водяться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 smtClean="0"/>
              <a:t>Пд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Центральній</a:t>
            </a:r>
            <a:r>
              <a:rPr lang="ru-RU" dirty="0"/>
              <a:t> </a:t>
            </a:r>
            <a:r>
              <a:rPr lang="ru-RU" dirty="0" err="1" smtClean="0"/>
              <a:t>Америці</a:t>
            </a:r>
            <a:r>
              <a:rPr lang="ru-RU" dirty="0" smtClean="0"/>
              <a:t>. </a:t>
            </a:r>
            <a:r>
              <a:rPr lang="ru-RU" dirty="0" err="1"/>
              <a:t>люблять</a:t>
            </a:r>
            <a:r>
              <a:rPr lang="ru-RU" dirty="0"/>
              <a:t> </a:t>
            </a:r>
            <a:r>
              <a:rPr lang="ru-RU" dirty="0" err="1"/>
              <a:t>відпочивати</a:t>
            </a:r>
            <a:r>
              <a:rPr lang="ru-RU" dirty="0"/>
              <a:t> на </a:t>
            </a:r>
            <a:r>
              <a:rPr lang="ru-RU" dirty="0" err="1"/>
              <a:t>скелях</a:t>
            </a:r>
            <a:r>
              <a:rPr lang="ru-RU" dirty="0"/>
              <a:t> та </a:t>
            </a:r>
            <a:r>
              <a:rPr lang="ru-RU" dirty="0" err="1"/>
              <a:t>родючому</a:t>
            </a:r>
            <a:r>
              <a:rPr lang="ru-RU" dirty="0"/>
              <a:t> </a:t>
            </a:r>
            <a:r>
              <a:rPr lang="ru-RU" dirty="0" err="1"/>
              <a:t>грунті</a:t>
            </a:r>
            <a:r>
              <a:rPr lang="ru-RU" dirty="0"/>
              <a:t>. </a:t>
            </a:r>
            <a:r>
              <a:rPr lang="ru-RU" dirty="0" smtClean="0"/>
              <a:t>  </a:t>
            </a:r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35-40 мм.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харчуються</a:t>
            </a:r>
            <a:r>
              <a:rPr lang="ru-RU" dirty="0" smtClean="0"/>
              <a:t> </a:t>
            </a:r>
            <a:r>
              <a:rPr lang="ru-RU" dirty="0" err="1"/>
              <a:t>гнилими</a:t>
            </a:r>
            <a:r>
              <a:rPr lang="ru-RU" dirty="0"/>
              <a:t> плодами.</a:t>
            </a:r>
          </a:p>
          <a:p>
            <a:endParaRPr lang="ru-RU" dirty="0" smtClean="0"/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544" y="203200"/>
            <a:ext cx="4104141" cy="25694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905830" y="2772682"/>
            <a:ext cx="36721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Махаон</a:t>
            </a:r>
          </a:p>
          <a:p>
            <a:r>
              <a:rPr lang="ru-RU" sz="2200" dirty="0" err="1" smtClean="0">
                <a:latin typeface="+mj-lt"/>
              </a:rPr>
              <a:t>Зустрічається</a:t>
            </a:r>
            <a:r>
              <a:rPr lang="ru-RU" sz="2200" dirty="0" smtClean="0">
                <a:latin typeface="+mj-lt"/>
              </a:rPr>
              <a:t> в </a:t>
            </a:r>
            <a:r>
              <a:rPr lang="ru-RU" sz="2200" dirty="0" err="1" smtClean="0">
                <a:latin typeface="+mj-lt"/>
              </a:rPr>
              <a:t>Європі</a:t>
            </a:r>
            <a:r>
              <a:rPr lang="ru-RU" sz="2200" dirty="0" smtClean="0">
                <a:latin typeface="+mj-lt"/>
              </a:rPr>
              <a:t>. </a:t>
            </a:r>
            <a:r>
              <a:rPr lang="ru-RU" sz="2200" dirty="0" err="1" smtClean="0">
                <a:latin typeface="+mj-lt"/>
              </a:rPr>
              <a:t>повсюди</a:t>
            </a:r>
            <a:r>
              <a:rPr lang="ru-RU" sz="2200" dirty="0" smtClean="0">
                <a:latin typeface="+mj-lt"/>
              </a:rPr>
              <a:t>. </a:t>
            </a:r>
            <a:r>
              <a:rPr lang="ru-RU" sz="2200" dirty="0" err="1" smtClean="0">
                <a:latin typeface="+mj-lt"/>
              </a:rPr>
              <a:t>Гусінь</a:t>
            </a:r>
            <a:r>
              <a:rPr lang="ru-RU" sz="2200" dirty="0" smtClean="0">
                <a:latin typeface="+mj-lt"/>
              </a:rPr>
              <a:t> </a:t>
            </a:r>
            <a:r>
              <a:rPr lang="ru-RU" sz="2200" dirty="0">
                <a:latin typeface="+mj-lt"/>
              </a:rPr>
              <a:t>живиться </a:t>
            </a:r>
            <a:r>
              <a:rPr lang="ru-RU" sz="2200" dirty="0" err="1" smtClean="0">
                <a:latin typeface="+mj-lt"/>
              </a:rPr>
              <a:t>зонтичними</a:t>
            </a:r>
            <a:r>
              <a:rPr lang="ru-RU" sz="2200" dirty="0" smtClean="0">
                <a:latin typeface="+mj-lt"/>
              </a:rPr>
              <a:t> </a:t>
            </a:r>
            <a:r>
              <a:rPr lang="ru-RU" sz="2200" dirty="0">
                <a:latin typeface="+mj-lt"/>
              </a:rPr>
              <a:t>та </a:t>
            </a:r>
            <a:r>
              <a:rPr lang="ru-RU" sz="2200" dirty="0" err="1" smtClean="0">
                <a:latin typeface="+mj-lt"/>
              </a:rPr>
              <a:t>айстровими</a:t>
            </a:r>
            <a:r>
              <a:rPr lang="ru-RU" sz="2200" dirty="0" smtClean="0">
                <a:latin typeface="+mj-lt"/>
              </a:rPr>
              <a:t> </a:t>
            </a:r>
            <a:r>
              <a:rPr lang="ru-RU" sz="2200" dirty="0" err="1" smtClean="0">
                <a:latin typeface="+mj-lt"/>
              </a:rPr>
              <a:t>рослинами</a:t>
            </a:r>
            <a:r>
              <a:rPr lang="ru-RU" sz="2200" dirty="0" smtClean="0">
                <a:latin typeface="+mj-lt"/>
              </a:rPr>
              <a:t>. Вони </a:t>
            </a:r>
            <a:r>
              <a:rPr lang="ru-RU" sz="2200" dirty="0" err="1">
                <a:latin typeface="+mj-lt"/>
              </a:rPr>
              <a:t>виділяють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ароматичні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речовини</a:t>
            </a:r>
            <a:r>
              <a:rPr lang="ru-RU" sz="2200" dirty="0">
                <a:latin typeface="+mj-lt"/>
              </a:rPr>
              <a:t>, </a:t>
            </a:r>
            <a:r>
              <a:rPr lang="ru-RU" sz="2200" dirty="0" err="1">
                <a:latin typeface="+mj-lt"/>
              </a:rPr>
              <a:t>що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відлякують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мурашок</a:t>
            </a:r>
            <a:r>
              <a:rPr lang="ru-RU" sz="2200" dirty="0">
                <a:latin typeface="+mj-lt"/>
              </a:rPr>
              <a:t> і </a:t>
            </a:r>
            <a:r>
              <a:rPr lang="ru-RU" sz="2200" dirty="0" err="1">
                <a:latin typeface="+mj-lt"/>
              </a:rPr>
              <a:t>птахів</a:t>
            </a:r>
            <a:r>
              <a:rPr lang="ru-RU" sz="2200" dirty="0">
                <a:latin typeface="+mj-lt"/>
              </a:rPr>
              <a:t>.</a:t>
            </a:r>
          </a:p>
          <a:p>
            <a:endParaRPr lang="uk-UA" sz="2200" b="1" dirty="0">
              <a:latin typeface="+mj-lt"/>
            </a:endParaRPr>
          </a:p>
          <a:p>
            <a:endParaRPr lang="ru-RU" dirty="0"/>
          </a:p>
        </p:txBody>
      </p:sp>
      <p:pic>
        <p:nvPicPr>
          <p:cNvPr id="7" name="Рисунок 6" descr="https://tribuna.pl.ua/wp-content/uploads/2019/04/88-750x5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408" y="3829783"/>
            <a:ext cx="3532642" cy="286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055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вітрильник</a:t>
            </a:r>
            <a:r>
              <a:rPr lang="ru-RU" dirty="0"/>
              <a:t> </a:t>
            </a:r>
            <a:r>
              <a:rPr lang="ru-RU" dirty="0" err="1"/>
              <a:t>королеви</a:t>
            </a:r>
            <a:r>
              <a:rPr lang="ru-RU" dirty="0"/>
              <a:t> </a:t>
            </a:r>
            <a:r>
              <a:rPr lang="ru-RU" dirty="0" err="1"/>
              <a:t>Олександри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err="1" smtClean="0"/>
              <a:t>рідкісний</a:t>
            </a:r>
            <a:r>
              <a:rPr lang="ru-RU" dirty="0" smtClean="0"/>
              <a:t>  вид - </a:t>
            </a:r>
            <a:r>
              <a:rPr lang="ru-RU" dirty="0" err="1"/>
              <a:t>вітрильник</a:t>
            </a:r>
            <a:r>
              <a:rPr lang="ru-RU" dirty="0"/>
              <a:t> </a:t>
            </a:r>
            <a:r>
              <a:rPr lang="ru-RU" dirty="0" err="1"/>
              <a:t>королеви</a:t>
            </a:r>
            <a:r>
              <a:rPr lang="ru-RU" dirty="0"/>
              <a:t> </a:t>
            </a:r>
            <a:r>
              <a:rPr lang="ru-RU" dirty="0" err="1"/>
              <a:t>Олександри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найбільший</a:t>
            </a:r>
            <a:r>
              <a:rPr lang="ru-RU" dirty="0" smtClean="0"/>
              <a:t>  </a:t>
            </a:r>
            <a:r>
              <a:rPr lang="ru-RU" dirty="0" err="1" smtClean="0"/>
              <a:t>метелик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Зустрічається</a:t>
            </a:r>
            <a:r>
              <a:rPr lang="ru-RU" dirty="0" smtClean="0"/>
              <a:t> </a:t>
            </a:r>
            <a:r>
              <a:rPr lang="ru-RU" dirty="0" err="1"/>
              <a:t>лише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Папуа-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 smtClean="0"/>
              <a:t>Гвінеї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Самиця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більша</a:t>
            </a:r>
            <a:r>
              <a:rPr lang="ru-RU" dirty="0" smtClean="0"/>
              <a:t> за </a:t>
            </a:r>
            <a:r>
              <a:rPr lang="ru-RU" dirty="0" err="1" smtClean="0"/>
              <a:t>самця</a:t>
            </a:r>
            <a:r>
              <a:rPr lang="ru-RU" dirty="0" smtClean="0"/>
              <a:t>,  </a:t>
            </a:r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крил</a:t>
            </a:r>
            <a:r>
              <a:rPr lang="ru-RU" dirty="0"/>
              <a:t> </a:t>
            </a:r>
            <a:r>
              <a:rPr lang="ru-RU" dirty="0" smtClean="0"/>
              <a:t>до 27 см </a:t>
            </a:r>
            <a:r>
              <a:rPr lang="ru-RU" dirty="0"/>
              <a:t>(</a:t>
            </a:r>
            <a:r>
              <a:rPr lang="ru-RU" dirty="0" err="1"/>
              <a:t>важить</a:t>
            </a:r>
            <a:r>
              <a:rPr lang="ru-RU" dirty="0"/>
              <a:t> 12 г</a:t>
            </a:r>
            <a:r>
              <a:rPr lang="ru-RU" dirty="0" smtClean="0"/>
              <a:t>), але </a:t>
            </a:r>
            <a:r>
              <a:rPr lang="ru-RU" dirty="0"/>
              <a:t>в </a:t>
            </a:r>
            <a:r>
              <a:rPr lang="ru-RU" dirty="0" err="1"/>
              <a:t>яскравості</a:t>
            </a:r>
            <a:r>
              <a:rPr lang="ru-RU" dirty="0"/>
              <a:t> і </a:t>
            </a:r>
            <a:r>
              <a:rPr lang="ru-RU" dirty="0" err="1"/>
              <a:t>красі</a:t>
            </a:r>
            <a:r>
              <a:rPr lang="ru-RU" dirty="0"/>
              <a:t> вона </a:t>
            </a:r>
            <a:r>
              <a:rPr lang="ru-RU" dirty="0" err="1"/>
              <a:t>поступається</a:t>
            </a:r>
            <a:r>
              <a:rPr lang="ru-RU" dirty="0"/>
              <a:t> </a:t>
            </a:r>
            <a:r>
              <a:rPr lang="ru-RU" dirty="0" err="1" smtClean="0"/>
              <a:t>самцю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4203" y="2367093"/>
            <a:ext cx="4178105" cy="3991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573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Морфо </a:t>
            </a:r>
            <a:r>
              <a:rPr lang="ru-RU" dirty="0" err="1" smtClean="0"/>
              <a:t>Менелай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261257" y="2367093"/>
            <a:ext cx="4253593" cy="3424107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 один </a:t>
            </a:r>
            <a:r>
              <a:rPr lang="ru-RU" dirty="0"/>
              <a:t>з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метеликів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, з </a:t>
            </a:r>
            <a:r>
              <a:rPr lang="ru-RU" dirty="0" err="1"/>
              <a:t>розмахом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smtClean="0"/>
              <a:t>15 см.  </a:t>
            </a:r>
            <a:r>
              <a:rPr lang="ru-RU" dirty="0" err="1"/>
              <a:t>зустрічаються</a:t>
            </a:r>
            <a:r>
              <a:rPr lang="ru-RU" dirty="0"/>
              <a:t> в </a:t>
            </a:r>
            <a:r>
              <a:rPr lang="ru-RU" dirty="0" err="1" smtClean="0"/>
              <a:t>тропіках</a:t>
            </a:r>
            <a:r>
              <a:rPr lang="ru-RU" dirty="0" smtClean="0"/>
              <a:t> </a:t>
            </a:r>
            <a:r>
              <a:rPr lang="ru-RU" dirty="0" err="1" smtClean="0"/>
              <a:t>Пд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Центральної</a:t>
            </a:r>
            <a:r>
              <a:rPr lang="ru-RU" dirty="0"/>
              <a:t> </a:t>
            </a:r>
            <a:r>
              <a:rPr lang="ru-RU" dirty="0" smtClean="0"/>
              <a:t>Америки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сильний</a:t>
            </a:r>
            <a:r>
              <a:rPr lang="ru-RU" dirty="0"/>
              <a:t> запах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залоз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загрожують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/>
              <a:t>харчуються</a:t>
            </a:r>
            <a:r>
              <a:rPr lang="ru-RU" dirty="0"/>
              <a:t> </a:t>
            </a:r>
            <a:r>
              <a:rPr lang="ru-RU" dirty="0" err="1"/>
              <a:t>листям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грибами і </a:t>
            </a:r>
            <a:r>
              <a:rPr lang="ru-RU" dirty="0" err="1"/>
              <a:t>гниючими</a:t>
            </a:r>
            <a:r>
              <a:rPr lang="ru-RU" dirty="0"/>
              <a:t> плодами.</a:t>
            </a:r>
          </a:p>
          <a:p>
            <a:endParaRPr lang="ru-RU" dirty="0"/>
          </a:p>
        </p:txBody>
      </p:sp>
      <p:pic>
        <p:nvPicPr>
          <p:cNvPr id="8" name="Объект 7" descr="https://tribuna.pl.ua/wp-content/uploads/2019/04/Morfo-750x498.jpg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49" y="1843314"/>
            <a:ext cx="4355193" cy="3628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375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Геліконіда</a:t>
            </a:r>
            <a:r>
              <a:rPr lang="ru-RU" dirty="0"/>
              <a:t> зебра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4800" y="2367093"/>
            <a:ext cx="4210050" cy="342410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 </a:t>
            </a:r>
            <a:r>
              <a:rPr lang="ru-RU" dirty="0" err="1"/>
              <a:t>офіційно</a:t>
            </a:r>
            <a:r>
              <a:rPr lang="ru-RU" dirty="0"/>
              <a:t> </a:t>
            </a:r>
            <a:r>
              <a:rPr lang="ru-RU" dirty="0" err="1"/>
              <a:t>оголошений</a:t>
            </a:r>
            <a:r>
              <a:rPr lang="ru-RU" dirty="0"/>
              <a:t> у 1996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метелик</a:t>
            </a:r>
            <a:r>
              <a:rPr lang="ru-RU" dirty="0"/>
              <a:t> штату </a:t>
            </a:r>
            <a:r>
              <a:rPr lang="ru-RU" dirty="0" err="1"/>
              <a:t>Флориди</a:t>
            </a:r>
            <a:r>
              <a:rPr lang="ru-RU" dirty="0"/>
              <a:t>, США. </a:t>
            </a:r>
          </a:p>
          <a:p>
            <a:r>
              <a:rPr lang="ru-RU" dirty="0" err="1" smtClean="0"/>
              <a:t>єдиний</a:t>
            </a:r>
            <a:r>
              <a:rPr lang="ru-RU" dirty="0" smtClean="0"/>
              <a:t> </a:t>
            </a:r>
            <a:r>
              <a:rPr lang="ru-RU" dirty="0"/>
              <a:t>вид </a:t>
            </a:r>
            <a:r>
              <a:rPr lang="ru-RU" dirty="0" err="1"/>
              <a:t>метеликів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харчується</a:t>
            </a:r>
            <a:r>
              <a:rPr lang="ru-RU" dirty="0"/>
              <a:t> </a:t>
            </a:r>
            <a:r>
              <a:rPr lang="ru-RU" dirty="0" err="1"/>
              <a:t>пилком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Коли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загрожують</a:t>
            </a:r>
            <a:r>
              <a:rPr lang="ru-RU" dirty="0"/>
              <a:t>, вони </a:t>
            </a:r>
            <a:r>
              <a:rPr lang="ru-RU" dirty="0" err="1"/>
              <a:t>видають</a:t>
            </a:r>
            <a:r>
              <a:rPr lang="ru-RU" dirty="0"/>
              <a:t> </a:t>
            </a:r>
            <a:r>
              <a:rPr lang="ru-RU" dirty="0" err="1"/>
              <a:t>шиплячий</a:t>
            </a:r>
            <a:r>
              <a:rPr lang="ru-RU" dirty="0"/>
              <a:t> </a:t>
            </a:r>
            <a:r>
              <a:rPr lang="ru-RU" dirty="0" smtClean="0"/>
              <a:t>звук.</a:t>
            </a:r>
          </a:p>
          <a:p>
            <a:r>
              <a:rPr lang="ru-RU" dirty="0" smtClean="0"/>
              <a:t> </a:t>
            </a:r>
            <a:r>
              <a:rPr lang="ru-RU" dirty="0" err="1"/>
              <a:t>вночі</a:t>
            </a:r>
            <a:r>
              <a:rPr lang="ru-RU" dirty="0"/>
              <a:t> </a:t>
            </a:r>
            <a:r>
              <a:rPr lang="ru-RU" dirty="0" err="1"/>
              <a:t>тримаються</a:t>
            </a:r>
            <a:r>
              <a:rPr lang="ru-RU" dirty="0"/>
              <a:t> в </a:t>
            </a:r>
            <a:r>
              <a:rPr lang="ru-RU" dirty="0" err="1"/>
              <a:t>групах</a:t>
            </a:r>
            <a:r>
              <a:rPr lang="ru-RU" dirty="0"/>
              <a:t> і </a:t>
            </a:r>
            <a:r>
              <a:rPr lang="ru-RU" dirty="0" err="1"/>
              <a:t>знаходяться</a:t>
            </a:r>
            <a:r>
              <a:rPr lang="ru-RU" dirty="0"/>
              <a:t> на </a:t>
            </a:r>
            <a:r>
              <a:rPr lang="ru-RU" dirty="0" err="1"/>
              <a:t>гілках</a:t>
            </a:r>
            <a:r>
              <a:rPr lang="ru-RU" dirty="0"/>
              <a:t> дерев. </a:t>
            </a:r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</a:t>
            </a:r>
            <a:r>
              <a:rPr lang="ru-RU" dirty="0" err="1"/>
              <a:t>метелика</a:t>
            </a:r>
            <a:r>
              <a:rPr lang="ru-RU" dirty="0"/>
              <a:t> </a:t>
            </a:r>
            <a:r>
              <a:rPr lang="ru-RU" dirty="0" err="1"/>
              <a:t>коливається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smtClean="0"/>
              <a:t>7 </a:t>
            </a:r>
            <a:r>
              <a:rPr lang="ru-RU" dirty="0"/>
              <a:t>до </a:t>
            </a:r>
            <a:r>
              <a:rPr lang="ru-RU" dirty="0" smtClean="0"/>
              <a:t>10 см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Объект 4" descr="https://tribuna.pl.ua/wp-content/uploads/2019/04/zebra-750x499.jpg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683657"/>
            <a:ext cx="4398736" cy="3669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523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Peacock</a:t>
            </a:r>
            <a:r>
              <a:rPr lang="ru-RU" dirty="0"/>
              <a:t> </a:t>
            </a:r>
            <a:r>
              <a:rPr lang="ru-RU" dirty="0" err="1"/>
              <a:t>Pansy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(</a:t>
            </a:r>
            <a:r>
              <a:rPr lang="ru-RU" dirty="0" err="1" smtClean="0"/>
              <a:t>павич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err="1" smtClean="0"/>
              <a:t>Батьківщиною</a:t>
            </a:r>
            <a:r>
              <a:rPr lang="ru-RU" dirty="0" smtClean="0"/>
              <a:t>  </a:t>
            </a:r>
            <a:r>
              <a:rPr lang="ru-RU" dirty="0" err="1"/>
              <a:t>метеликів</a:t>
            </a:r>
            <a:r>
              <a:rPr lang="ru-RU" dirty="0"/>
              <a:t> є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На </a:t>
            </a:r>
            <a:r>
              <a:rPr lang="ru-RU" dirty="0" err="1"/>
              <a:t>крилах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err="1"/>
              <a:t>хвилясті</a:t>
            </a:r>
            <a:r>
              <a:rPr lang="ru-RU" dirty="0"/>
              <a:t> </a:t>
            </a:r>
            <a:r>
              <a:rPr lang="ru-RU" dirty="0" err="1"/>
              <a:t>смуги</a:t>
            </a:r>
            <a:r>
              <a:rPr lang="ru-RU" dirty="0"/>
              <a:t> і </a:t>
            </a:r>
            <a:r>
              <a:rPr lang="ru-RU" dirty="0" err="1"/>
              <a:t>красиві</a:t>
            </a:r>
            <a:r>
              <a:rPr lang="ru-RU" dirty="0"/>
              <a:t> «</a:t>
            </a:r>
            <a:r>
              <a:rPr lang="ru-RU" dirty="0" err="1" smtClean="0"/>
              <a:t>павичеві</a:t>
            </a:r>
            <a:r>
              <a:rPr lang="ru-RU" dirty="0" smtClean="0"/>
              <a:t> </a:t>
            </a:r>
            <a:r>
              <a:rPr lang="ru-RU" dirty="0" err="1" smtClean="0"/>
              <a:t>плями</a:t>
            </a:r>
            <a:r>
              <a:rPr lang="ru-RU" dirty="0" smtClean="0"/>
              <a:t>»,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здаються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помітними</a:t>
            </a:r>
            <a:r>
              <a:rPr lang="ru-RU" dirty="0"/>
              <a:t> і </a:t>
            </a:r>
            <a:r>
              <a:rPr lang="ru-RU" dirty="0" err="1"/>
              <a:t>привабливими</a:t>
            </a:r>
            <a:r>
              <a:rPr lang="ru-RU" dirty="0"/>
              <a:t> на </a:t>
            </a:r>
            <a:r>
              <a:rPr lang="ru-RU" dirty="0" err="1"/>
              <a:t>нижній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.</a:t>
            </a:r>
          </a:p>
          <a:p>
            <a:r>
              <a:rPr lang="ru-RU" dirty="0" err="1"/>
              <a:t>Візерунки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крил</a:t>
            </a:r>
            <a:r>
              <a:rPr lang="ru-RU" dirty="0" smtClean="0"/>
              <a:t> </a:t>
            </a:r>
            <a:r>
              <a:rPr lang="ru-RU" dirty="0" err="1"/>
              <a:t>змінюються</a:t>
            </a:r>
            <a:r>
              <a:rPr lang="ru-RU" dirty="0"/>
              <a:t> в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сезону. У сезон </a:t>
            </a:r>
            <a:r>
              <a:rPr lang="ru-RU" dirty="0" err="1" smtClean="0"/>
              <a:t>дощів</a:t>
            </a:r>
            <a:r>
              <a:rPr lang="ru-RU" dirty="0" smtClean="0"/>
              <a:t> -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яскраві</a:t>
            </a:r>
            <a:r>
              <a:rPr lang="ru-RU" dirty="0"/>
              <a:t> </a:t>
            </a:r>
            <a:r>
              <a:rPr lang="ru-RU" dirty="0" err="1"/>
              <a:t>візерунки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5" name="Объект 4" descr="https://tribuna.pl.ua/wp-content/uploads/2019/04/peacokc-750x526.jpg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214694"/>
            <a:ext cx="4210050" cy="3576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470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Найбільший</a:t>
            </a:r>
            <a:r>
              <a:rPr lang="ru-RU" dirty="0" smtClean="0"/>
              <a:t> </a:t>
            </a:r>
            <a:r>
              <a:rPr lang="ru-RU" dirty="0" err="1" smtClean="0"/>
              <a:t>метелик</a:t>
            </a:r>
            <a:r>
              <a:rPr lang="ru-RU" dirty="0" smtClean="0"/>
              <a:t> -</a:t>
            </a:r>
            <a:r>
              <a:rPr lang="ru-RU" dirty="0" err="1" smtClean="0"/>
              <a:t>Павичеокий</a:t>
            </a:r>
            <a:r>
              <a:rPr lang="ru-RU" dirty="0" smtClean="0"/>
              <a:t> </a:t>
            </a:r>
            <a:r>
              <a:rPr lang="ru-RU" dirty="0"/>
              <a:t>Атлас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8687" y="2367093"/>
            <a:ext cx="4209143" cy="438204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«князь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темряви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», 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розмах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крил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близько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см.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метелика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часто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плутають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птахом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гусениці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їдять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листя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дерев, 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дорослі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метелики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живляться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всі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днів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свого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існування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незвичайне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тільки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забарвлення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але і форма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крила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воно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схоже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зміїну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голову.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служить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метелику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маскуванням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тварин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харчуються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комахами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830" y="2367093"/>
            <a:ext cx="4557485" cy="3367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704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794467"/>
          </a:xfrm>
        </p:spPr>
        <p:txBody>
          <a:bodyPr/>
          <a:lstStyle/>
          <a:p>
            <a:r>
              <a:rPr lang="ru-RU" dirty="0" err="1"/>
              <a:t>Орнітоптера</a:t>
            </a:r>
            <a:r>
              <a:rPr lang="ru-RU" dirty="0"/>
              <a:t> химера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330" y="1549831"/>
            <a:ext cx="3829520" cy="2065566"/>
          </a:xfrm>
        </p:spPr>
        <p:txBody>
          <a:bodyPr>
            <a:normAutofit/>
          </a:bodyPr>
          <a:lstStyle/>
          <a:p>
            <a:r>
              <a:rPr lang="ru-RU" dirty="0"/>
              <a:t>У</a:t>
            </a:r>
            <a:r>
              <a:rPr lang="ru-RU" dirty="0" smtClean="0"/>
              <a:t>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метеликами</a:t>
            </a:r>
            <a:r>
              <a:rPr lang="ru-RU" dirty="0"/>
              <a:t> </a:t>
            </a:r>
            <a:r>
              <a:rPr lang="ru-RU" dirty="0" err="1"/>
              <a:t>милуються</a:t>
            </a:r>
            <a:r>
              <a:rPr lang="ru-RU" dirty="0"/>
              <a:t>, а в </a:t>
            </a:r>
            <a:r>
              <a:rPr lang="ru-RU" dirty="0" err="1"/>
              <a:t>Китаї</a:t>
            </a:r>
            <a:r>
              <a:rPr lang="ru-RU" dirty="0"/>
              <a:t>, </a:t>
            </a:r>
            <a:r>
              <a:rPr lang="ru-RU" dirty="0" err="1"/>
              <a:t>Індії</a:t>
            </a:r>
            <a:r>
              <a:rPr lang="ru-RU" dirty="0"/>
              <a:t>, </a:t>
            </a:r>
            <a:r>
              <a:rPr lang="ru-RU" dirty="0" err="1"/>
              <a:t>Південній</a:t>
            </a:r>
            <a:r>
              <a:rPr lang="ru-RU" dirty="0"/>
              <a:t> </a:t>
            </a:r>
            <a:r>
              <a:rPr lang="ru-RU" dirty="0" err="1"/>
              <a:t>Америці</a:t>
            </a:r>
            <a:r>
              <a:rPr lang="ru-RU" dirty="0"/>
              <a:t> вони є </a:t>
            </a:r>
            <a:r>
              <a:rPr lang="ru-RU" dirty="0" err="1"/>
              <a:t>ласощами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Розмах</a:t>
            </a:r>
            <a:r>
              <a:rPr lang="ru-RU" dirty="0" smtClean="0"/>
              <a:t> </a:t>
            </a:r>
            <a:r>
              <a:rPr lang="ru-RU" dirty="0" err="1" smtClean="0"/>
              <a:t>крил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 </a:t>
            </a:r>
            <a:r>
              <a:rPr lang="ru-RU" dirty="0"/>
              <a:t>7 до 15 см,</a:t>
            </a:r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3136" y="1300295"/>
            <a:ext cx="4092819" cy="344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16 найгарніших метеликів у світі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31" y="3910818"/>
            <a:ext cx="3804021" cy="27572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85331" y="6267976"/>
            <a:ext cx="3065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Зеленосмугий</a:t>
            </a:r>
            <a:r>
              <a:rPr lang="ru-RU" sz="2000" b="1" dirty="0"/>
              <a:t> </a:t>
            </a:r>
            <a:r>
              <a:rPr lang="ru-RU" sz="2000" b="1" dirty="0" err="1"/>
              <a:t>павич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53136" y="5083444"/>
            <a:ext cx="4428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/>
              <a:t>Розмах</a:t>
            </a:r>
            <a:r>
              <a:rPr lang="ru-RU" sz="2000" b="1" dirty="0"/>
              <a:t> </a:t>
            </a:r>
            <a:r>
              <a:rPr lang="ru-RU" sz="2000" b="1" dirty="0" err="1"/>
              <a:t>крил</a:t>
            </a:r>
            <a:r>
              <a:rPr lang="ru-RU" sz="2000" b="1" dirty="0"/>
              <a:t> до 8-10 </a:t>
            </a:r>
            <a:r>
              <a:rPr lang="ru-RU" sz="2000" b="1" dirty="0" smtClean="0"/>
              <a:t>см. </a:t>
            </a:r>
            <a:r>
              <a:rPr lang="ru-RU" sz="2000" b="1" dirty="0" err="1" smtClean="0"/>
              <a:t>Проживають</a:t>
            </a:r>
            <a:r>
              <a:rPr lang="ru-RU" sz="2000" b="1" dirty="0" smtClean="0"/>
              <a:t> </a:t>
            </a:r>
          </a:p>
          <a:p>
            <a:r>
              <a:rPr lang="ru-RU" sz="2000" b="1" dirty="0" smtClean="0"/>
              <a:t>в  </a:t>
            </a:r>
            <a:r>
              <a:rPr lang="ru-RU" sz="2000" b="1" dirty="0" err="1"/>
              <a:t>Індії</a:t>
            </a:r>
            <a:r>
              <a:rPr lang="ru-RU" sz="2000" b="1" dirty="0"/>
              <a:t>, </a:t>
            </a:r>
            <a:r>
              <a:rPr lang="ru-RU" sz="2000" b="1" dirty="0" err="1" smtClean="0"/>
              <a:t>Бірмі</a:t>
            </a:r>
            <a:r>
              <a:rPr lang="ru-RU" sz="2000" b="1" dirty="0" smtClean="0"/>
              <a:t>, </a:t>
            </a:r>
            <a:r>
              <a:rPr lang="ru-RU" sz="2000" b="1" dirty="0" err="1"/>
              <a:t>Індонезії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716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каліптра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метеликів</a:t>
            </a:r>
            <a:r>
              <a:rPr lang="ru-RU" dirty="0"/>
              <a:t> є </a:t>
            </a:r>
            <a:r>
              <a:rPr lang="ru-RU" dirty="0" err="1"/>
              <a:t>хижаки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Calyptra</a:t>
            </a:r>
            <a:r>
              <a:rPr lang="ru-RU" dirty="0"/>
              <a:t> </a:t>
            </a:r>
            <a:r>
              <a:rPr lang="ru-RU" dirty="0" err="1"/>
              <a:t>eustrigata</a:t>
            </a:r>
            <a:r>
              <a:rPr lang="ru-RU" dirty="0"/>
              <a:t>. </a:t>
            </a:r>
            <a:r>
              <a:rPr lang="ru-RU" dirty="0" err="1"/>
              <a:t>Їжа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метеликів</a:t>
            </a:r>
            <a:r>
              <a:rPr lang="ru-RU" dirty="0"/>
              <a:t> – кров </a:t>
            </a:r>
            <a:r>
              <a:rPr lang="ru-RU" dirty="0" err="1"/>
              <a:t>тварин</a:t>
            </a:r>
            <a:r>
              <a:rPr lang="ru-RU" dirty="0"/>
              <a:t>, яку вони </a:t>
            </a:r>
            <a:r>
              <a:rPr lang="ru-RU" dirty="0" err="1"/>
              <a:t>видобувають</a:t>
            </a:r>
            <a:r>
              <a:rPr lang="ru-RU" dirty="0"/>
              <a:t>, </a:t>
            </a:r>
            <a:r>
              <a:rPr lang="ru-RU" dirty="0" err="1"/>
              <a:t>проколюючи</a:t>
            </a:r>
            <a:r>
              <a:rPr lang="ru-RU" dirty="0"/>
              <a:t> </a:t>
            </a:r>
            <a:r>
              <a:rPr lang="ru-RU" dirty="0" err="1"/>
              <a:t>гострим</a:t>
            </a:r>
            <a:r>
              <a:rPr lang="ru-RU" dirty="0"/>
              <a:t> хоботком покриви </a:t>
            </a:r>
            <a:r>
              <a:rPr lang="ru-RU" dirty="0" err="1"/>
              <a:t>тварин</a:t>
            </a:r>
            <a:r>
              <a:rPr lang="ru-RU" dirty="0"/>
              <a:t>. </a:t>
            </a:r>
            <a:r>
              <a:rPr lang="ru-RU" dirty="0" err="1"/>
              <a:t>Хижаками</a:t>
            </a:r>
            <a:r>
              <a:rPr lang="ru-RU" dirty="0"/>
              <a:t> є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самці</a:t>
            </a:r>
            <a:r>
              <a:rPr lang="ru-RU" dirty="0"/>
              <a:t>. </a:t>
            </a:r>
            <a:r>
              <a:rPr lang="ru-RU" dirty="0" err="1"/>
              <a:t>Самиці</a:t>
            </a:r>
            <a:r>
              <a:rPr lang="ru-RU" dirty="0"/>
              <a:t> </a:t>
            </a:r>
            <a:r>
              <a:rPr lang="ru-RU" dirty="0" err="1"/>
              <a:t>віддають</a:t>
            </a:r>
            <a:r>
              <a:rPr lang="ru-RU" dirty="0"/>
              <a:t> </a:t>
            </a:r>
            <a:r>
              <a:rPr lang="ru-RU" dirty="0" err="1"/>
              <a:t>перевагу</a:t>
            </a:r>
            <a:r>
              <a:rPr lang="ru-RU" dirty="0"/>
              <a:t> соку </a:t>
            </a:r>
            <a:r>
              <a:rPr lang="ru-RU" dirty="0" err="1"/>
              <a:t>рослин</a:t>
            </a:r>
            <a:r>
              <a:rPr lang="ru-RU" dirty="0"/>
              <a:t> і </a:t>
            </a:r>
            <a:r>
              <a:rPr lang="ru-RU" dirty="0" err="1"/>
              <a:t>плодів</a:t>
            </a:r>
            <a:endParaRPr lang="ru-RU" dirty="0"/>
          </a:p>
        </p:txBody>
      </p:sp>
      <p:pic>
        <p:nvPicPr>
          <p:cNvPr id="7170" name="Picture 2" descr="Calyptra thalictri 0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751" y="2367093"/>
            <a:ext cx="3673325" cy="23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93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56460" y="3921071"/>
            <a:ext cx="3472589" cy="2634712"/>
          </a:xfrm>
        </p:spPr>
        <p:txBody>
          <a:bodyPr/>
          <a:lstStyle/>
          <a:p>
            <a:r>
              <a:rPr lang="uk-UA" b="1" dirty="0">
                <a:solidFill>
                  <a:schemeClr val="tx2"/>
                </a:solidFill>
              </a:rPr>
              <a:t>Царство Тварини</a:t>
            </a:r>
          </a:p>
          <a:p>
            <a:r>
              <a:rPr lang="uk-UA" b="1" dirty="0">
                <a:solidFill>
                  <a:schemeClr val="tx2"/>
                </a:solidFill>
              </a:rPr>
              <a:t>Тип Членистоногі</a:t>
            </a:r>
          </a:p>
          <a:p>
            <a:r>
              <a:rPr lang="uk-UA" b="1" dirty="0">
                <a:solidFill>
                  <a:schemeClr val="tx2"/>
                </a:solidFill>
              </a:rPr>
              <a:t>Клас Комахи</a:t>
            </a:r>
          </a:p>
          <a:p>
            <a:r>
              <a:rPr lang="uk-UA" b="1" dirty="0">
                <a:solidFill>
                  <a:schemeClr val="tx2"/>
                </a:solidFill>
              </a:rPr>
              <a:t>Ряд Лускокрилі 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tx2"/>
                </a:solidFill>
              </a:rPr>
              <a:t>   або Метелики</a:t>
            </a:r>
            <a:endParaRPr lang="ru-RU" b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294967295"/>
          </p:nvPr>
        </p:nvSpPr>
        <p:spPr>
          <a:xfrm>
            <a:off x="4200041" y="495947"/>
            <a:ext cx="4943959" cy="1890792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природі</a:t>
            </a:r>
            <a:r>
              <a:rPr lang="ru-RU" dirty="0"/>
              <a:t> </a:t>
            </a:r>
            <a:r>
              <a:rPr lang="ru-RU" dirty="0" err="1"/>
              <a:t>нараховується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165 </a:t>
            </a:r>
            <a:r>
              <a:rPr lang="ru-RU" dirty="0" err="1"/>
              <a:t>тисяч</a:t>
            </a:r>
            <a:r>
              <a:rPr lang="ru-RU" dirty="0"/>
              <a:t> 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метеликів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 </a:t>
            </a:r>
            <a:r>
              <a:rPr lang="ru-RU" dirty="0" err="1"/>
              <a:t>ентомологи</a:t>
            </a:r>
            <a:r>
              <a:rPr lang="ru-RU" dirty="0"/>
              <a:t> </a:t>
            </a:r>
            <a:r>
              <a:rPr lang="ru-RU" dirty="0" err="1"/>
              <a:t>дізнаються</a:t>
            </a:r>
            <a:r>
              <a:rPr lang="ru-RU" dirty="0"/>
              <a:t> про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" name="Рисунок 5" descr="Carterocephalus silvicola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036" y="2820691"/>
            <a:ext cx="3597061" cy="30841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835471" y="5238427"/>
            <a:ext cx="2094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err="1" smtClean="0"/>
              <a:t>Головчак</a:t>
            </a:r>
            <a:r>
              <a:rPr lang="uk-UA" sz="2000" b="1" dirty="0" smtClean="0"/>
              <a:t> лісовий</a:t>
            </a:r>
            <a:endParaRPr lang="ru-RU" sz="2000" b="1" dirty="0"/>
          </a:p>
        </p:txBody>
      </p:sp>
      <p:pic>
        <p:nvPicPr>
          <p:cNvPr id="8" name="Объект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1794" y="201477"/>
            <a:ext cx="3761919" cy="281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1030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798287"/>
            <a:ext cx="5196114" cy="4992914"/>
          </a:xfrm>
        </p:spPr>
        <p:txBody>
          <a:bodyPr>
            <a:normAutofit fontScale="92500"/>
          </a:bodyPr>
          <a:lstStyle/>
          <a:p>
            <a:r>
              <a:rPr lang="ru-RU" dirty="0"/>
              <a:t>Є </a:t>
            </a:r>
            <a:r>
              <a:rPr lang="ru-RU" dirty="0" err="1"/>
              <a:t>метелики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вживають</a:t>
            </a:r>
            <a:r>
              <a:rPr lang="ru-RU" dirty="0"/>
              <a:t> в </a:t>
            </a:r>
            <a:r>
              <a:rPr lang="ru-RU" dirty="0" err="1"/>
              <a:t>їжу</a:t>
            </a:r>
            <a:r>
              <a:rPr lang="ru-RU" dirty="0"/>
              <a:t> </a:t>
            </a:r>
            <a:r>
              <a:rPr lang="ru-RU" dirty="0" err="1"/>
              <a:t>токсичні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. Так, </a:t>
            </a:r>
            <a:r>
              <a:rPr lang="ru-RU" dirty="0" err="1"/>
              <a:t>гусениці</a:t>
            </a:r>
            <a:r>
              <a:rPr lang="ru-RU" dirty="0"/>
              <a:t> «малого </a:t>
            </a:r>
            <a:r>
              <a:rPr lang="ru-RU" dirty="0" smtClean="0"/>
              <a:t>монарха» </a:t>
            </a:r>
            <a:r>
              <a:rPr lang="ru-RU" dirty="0" err="1"/>
              <a:t>харчуються</a:t>
            </a:r>
            <a:r>
              <a:rPr lang="ru-RU" dirty="0"/>
              <a:t> соком трав,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токсичні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.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молекули</a:t>
            </a:r>
            <a:r>
              <a:rPr lang="ru-RU" dirty="0"/>
              <a:t> </a:t>
            </a:r>
            <a:r>
              <a:rPr lang="ru-RU" dirty="0" err="1"/>
              <a:t>отрути</a:t>
            </a:r>
            <a:r>
              <a:rPr lang="ru-RU" dirty="0"/>
              <a:t> </a:t>
            </a:r>
            <a:r>
              <a:rPr lang="ru-RU" dirty="0" err="1"/>
              <a:t>виявляються</a:t>
            </a:r>
            <a:r>
              <a:rPr lang="ru-RU" dirty="0"/>
              <a:t> в </a:t>
            </a:r>
            <a:r>
              <a:rPr lang="ru-RU" dirty="0" err="1"/>
              <a:t>тілі</a:t>
            </a:r>
            <a:r>
              <a:rPr lang="ru-RU" dirty="0"/>
              <a:t> </a:t>
            </a:r>
            <a:r>
              <a:rPr lang="ru-RU" dirty="0" err="1"/>
              <a:t>метелика</a:t>
            </a:r>
            <a:r>
              <a:rPr lang="ru-RU" dirty="0"/>
              <a:t>. Не </a:t>
            </a:r>
            <a:r>
              <a:rPr lang="ru-RU" dirty="0" err="1"/>
              <a:t>позаздриш</a:t>
            </a:r>
            <a:r>
              <a:rPr lang="ru-RU" dirty="0"/>
              <a:t> </a:t>
            </a:r>
            <a:r>
              <a:rPr lang="ru-RU" dirty="0" err="1"/>
              <a:t>птиці</a:t>
            </a:r>
            <a:r>
              <a:rPr lang="ru-RU" dirty="0"/>
              <a:t>, яка </a:t>
            </a:r>
            <a:r>
              <a:rPr lang="ru-RU" dirty="0" err="1"/>
              <a:t>вирішила</a:t>
            </a:r>
            <a:r>
              <a:rPr lang="ru-RU" dirty="0"/>
              <a:t> </a:t>
            </a:r>
            <a:r>
              <a:rPr lang="ru-RU" dirty="0" err="1"/>
              <a:t>склювати</a:t>
            </a:r>
            <a:r>
              <a:rPr lang="ru-RU" dirty="0"/>
              <a:t> такого </a:t>
            </a:r>
            <a:r>
              <a:rPr lang="ru-RU" dirty="0" err="1"/>
              <a:t>метелика</a:t>
            </a:r>
            <a:r>
              <a:rPr lang="ru-RU" dirty="0"/>
              <a:t>! </a:t>
            </a:r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 err="1"/>
              <a:t>кращому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птицю</a:t>
            </a:r>
            <a:r>
              <a:rPr lang="ru-RU" dirty="0"/>
              <a:t> </a:t>
            </a:r>
            <a:r>
              <a:rPr lang="ru-RU" dirty="0" err="1"/>
              <a:t>очікує</a:t>
            </a:r>
            <a:r>
              <a:rPr lang="ru-RU" dirty="0"/>
              <a:t> сильна </a:t>
            </a:r>
            <a:r>
              <a:rPr lang="ru-RU" dirty="0" err="1"/>
              <a:t>блювота</a:t>
            </a:r>
            <a:r>
              <a:rPr lang="ru-RU" dirty="0"/>
              <a:t>, в </a:t>
            </a:r>
            <a:r>
              <a:rPr lang="ru-RU" dirty="0" err="1"/>
              <a:t>гіршому</a:t>
            </a:r>
            <a:r>
              <a:rPr lang="ru-RU" dirty="0"/>
              <a:t> – </a:t>
            </a:r>
            <a:r>
              <a:rPr lang="ru-RU" dirty="0" err="1"/>
              <a:t>зупинка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токсичні</a:t>
            </a:r>
            <a:r>
              <a:rPr lang="ru-RU" dirty="0" smtClean="0"/>
              <a:t> </a:t>
            </a:r>
            <a:r>
              <a:rPr lang="ru-RU" dirty="0" err="1"/>
              <a:t>речовини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своєрідний</a:t>
            </a:r>
            <a:r>
              <a:rPr lang="ru-RU" dirty="0"/>
              <a:t> </a:t>
            </a:r>
            <a:r>
              <a:rPr lang="ru-RU" dirty="0" err="1"/>
              <a:t>захист</a:t>
            </a:r>
            <a:r>
              <a:rPr lang="ru-RU" dirty="0"/>
              <a:t> «</a:t>
            </a:r>
            <a:r>
              <a:rPr lang="ru-RU" dirty="0" err="1"/>
              <a:t>малих</a:t>
            </a:r>
            <a:r>
              <a:rPr lang="ru-RU" dirty="0"/>
              <a:t> </a:t>
            </a:r>
            <a:r>
              <a:rPr lang="ru-RU" dirty="0" err="1"/>
              <a:t>монархів</a:t>
            </a:r>
            <a:r>
              <a:rPr lang="ru-RU" dirty="0"/>
              <a:t>»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ворогів</a:t>
            </a:r>
            <a:r>
              <a:rPr lang="ru-RU" dirty="0"/>
              <a:t>.</a:t>
            </a:r>
          </a:p>
        </p:txBody>
      </p:sp>
      <p:pic>
        <p:nvPicPr>
          <p:cNvPr id="8196" name="Picture 4" descr="Картинки по запросу &quot;малий монарх метелик&quot;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41" b="15047"/>
          <a:stretch/>
        </p:blipFill>
        <p:spPr bwMode="auto">
          <a:xfrm>
            <a:off x="5467122" y="203199"/>
            <a:ext cx="32035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ртинки по запросу &quot;метелик монарх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7122" y="3120572"/>
            <a:ext cx="3243941" cy="216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&quot;метелик монарх і його гусениця фото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8549" y="5286374"/>
            <a:ext cx="2428649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12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1169988"/>
            <a:ext cx="4180114" cy="685800"/>
          </a:xfrm>
        </p:spPr>
        <p:txBody>
          <a:bodyPr/>
          <a:lstStyle/>
          <a:p>
            <a:pPr algn="l"/>
            <a:r>
              <a:rPr lang="ru-RU" dirty="0" smtClean="0"/>
              <a:t>   Слава </a:t>
            </a:r>
            <a:r>
              <a:rPr lang="ru-RU" dirty="0"/>
              <a:t>Бутану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4294967295"/>
          </p:nvPr>
        </p:nvSpPr>
        <p:spPr>
          <a:xfrm>
            <a:off x="232228" y="2366963"/>
            <a:ext cx="3596821" cy="3424237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 descr="Картинки по запросу &quot;метелик слава бутану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778" y="105992"/>
            <a:ext cx="4278701" cy="31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&quot;метелик слава бутану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778" y="3392259"/>
            <a:ext cx="4288518" cy="31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963" y="2366963"/>
            <a:ext cx="3839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гірський</a:t>
            </a:r>
            <a:r>
              <a:rPr lang="ru-RU" sz="2000" dirty="0"/>
              <a:t> </a:t>
            </a:r>
            <a:r>
              <a:rPr lang="ru-RU" sz="2000" dirty="0" err="1"/>
              <a:t>метелик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 smtClean="0"/>
              <a:t>зустрічається</a:t>
            </a:r>
            <a:r>
              <a:rPr lang="ru-RU" sz="2000" dirty="0" smtClean="0"/>
              <a:t>  </a:t>
            </a:r>
            <a:r>
              <a:rPr lang="ru-RU" sz="2000" dirty="0"/>
              <a:t>в </a:t>
            </a:r>
            <a:r>
              <a:rPr lang="ru-RU" sz="2000" dirty="0" err="1"/>
              <a:t>лісах</a:t>
            </a:r>
            <a:r>
              <a:rPr lang="ru-RU" sz="2000" dirty="0"/>
              <a:t> на </a:t>
            </a:r>
            <a:r>
              <a:rPr lang="ru-RU" sz="2000" dirty="0" err="1"/>
              <a:t>висоті</a:t>
            </a:r>
            <a:r>
              <a:rPr lang="ru-RU" sz="2000" dirty="0"/>
              <a:t> 2300-2600 м </a:t>
            </a:r>
            <a:r>
              <a:rPr lang="ru-RU" sz="2000" dirty="0" smtClean="0"/>
              <a:t> над </a:t>
            </a:r>
            <a:r>
              <a:rPr lang="ru-RU" sz="2000" dirty="0" err="1"/>
              <a:t>рівнем</a:t>
            </a:r>
            <a:r>
              <a:rPr lang="ru-RU" sz="2000" dirty="0"/>
              <a:t> моря. </a:t>
            </a:r>
            <a:endParaRPr lang="ru-RU" sz="2000" dirty="0" smtClean="0"/>
          </a:p>
          <a:p>
            <a:r>
              <a:rPr lang="ru-RU" sz="2000" dirty="0" smtClean="0"/>
              <a:t>Ареал </a:t>
            </a:r>
            <a:r>
              <a:rPr lang="ru-RU" sz="2000" dirty="0" err="1" smtClean="0"/>
              <a:t>проживання</a:t>
            </a:r>
            <a:r>
              <a:rPr lang="ru-RU" sz="2000" dirty="0" smtClean="0"/>
              <a:t>  </a:t>
            </a:r>
            <a:r>
              <a:rPr lang="ru-RU" sz="2000" dirty="0" err="1"/>
              <a:t>охоплює</a:t>
            </a:r>
            <a:r>
              <a:rPr lang="ru-RU" sz="2000" dirty="0"/>
              <a:t> Бутан, </a:t>
            </a:r>
            <a:r>
              <a:rPr lang="ru-RU" sz="2000" dirty="0" smtClean="0"/>
              <a:t> </a:t>
            </a:r>
            <a:r>
              <a:rPr lang="ru-RU" sz="2000" dirty="0" err="1"/>
              <a:t>Індію</a:t>
            </a:r>
            <a:r>
              <a:rPr lang="ru-RU" sz="2000" dirty="0"/>
              <a:t>, </a:t>
            </a:r>
            <a:r>
              <a:rPr lang="ru-RU" sz="2000" dirty="0" err="1"/>
              <a:t>Бірму</a:t>
            </a:r>
            <a:r>
              <a:rPr lang="ru-RU" sz="2000" dirty="0"/>
              <a:t>, </a:t>
            </a:r>
            <a:r>
              <a:rPr lang="ru-RU" sz="2000" dirty="0" err="1" smtClean="0"/>
              <a:t>Таїланд</a:t>
            </a:r>
            <a:r>
              <a:rPr lang="ru-RU" sz="2000" dirty="0" smtClean="0"/>
              <a:t>  </a:t>
            </a:r>
            <a:r>
              <a:rPr lang="ru-RU" sz="2000" dirty="0"/>
              <a:t>і </a:t>
            </a:r>
            <a:r>
              <a:rPr lang="ru-RU" sz="2000" dirty="0" smtClean="0"/>
              <a:t>Китай. </a:t>
            </a:r>
          </a:p>
          <a:p>
            <a:r>
              <a:rPr lang="ru-RU" sz="2000" dirty="0" smtClean="0"/>
              <a:t>В </a:t>
            </a:r>
            <a:r>
              <a:rPr lang="ru-RU" sz="2000" dirty="0" err="1"/>
              <a:t>Індії</a:t>
            </a:r>
            <a:r>
              <a:rPr lang="ru-RU" sz="2000" dirty="0"/>
              <a:t> </a:t>
            </a:r>
            <a:r>
              <a:rPr lang="ru-RU" sz="2000" dirty="0" err="1"/>
              <a:t>метелик</a:t>
            </a:r>
            <a:r>
              <a:rPr lang="ru-RU" sz="2000" dirty="0"/>
              <a:t> </a:t>
            </a:r>
            <a:r>
              <a:rPr lang="ru-RU" sz="2000" dirty="0" err="1" smtClean="0"/>
              <a:t>охороняється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державою. Головна </a:t>
            </a:r>
            <a:r>
              <a:rPr lang="ru-RU" sz="2000" dirty="0" err="1"/>
              <a:t>загроза</a:t>
            </a:r>
            <a:r>
              <a:rPr lang="ru-RU" sz="2000" dirty="0"/>
              <a:t> для </a:t>
            </a:r>
            <a:r>
              <a:rPr lang="ru-RU" sz="2000" dirty="0" err="1"/>
              <a:t>цього</a:t>
            </a:r>
            <a:r>
              <a:rPr lang="ru-RU" sz="2000" dirty="0"/>
              <a:t> роду походить з </a:t>
            </a:r>
            <a:r>
              <a:rPr lang="ru-RU" sz="2000" dirty="0" err="1"/>
              <a:t>Таїланду</a:t>
            </a:r>
            <a:r>
              <a:rPr lang="ru-RU" sz="2000" dirty="0"/>
              <a:t>, де </a:t>
            </a:r>
            <a:r>
              <a:rPr lang="ru-RU" sz="2000" dirty="0" err="1"/>
              <a:t>масово</a:t>
            </a:r>
            <a:r>
              <a:rPr lang="ru-RU" sz="2000" dirty="0"/>
              <a:t> </a:t>
            </a:r>
            <a:r>
              <a:rPr lang="ru-RU" sz="2000" dirty="0" err="1"/>
              <a:t>вирубуються</a:t>
            </a:r>
            <a:r>
              <a:rPr lang="ru-RU" sz="2000" dirty="0"/>
              <a:t> </a:t>
            </a:r>
            <a:r>
              <a:rPr lang="ru-RU" sz="2000" dirty="0" err="1"/>
              <a:t>ліси</a:t>
            </a:r>
            <a:r>
              <a:rPr lang="ru-RU" sz="2000" dirty="0"/>
              <a:t>. </a:t>
            </a:r>
            <a:endParaRPr lang="ru-RU" sz="2000" dirty="0" smtClean="0"/>
          </a:p>
          <a:p>
            <a:r>
              <a:rPr lang="ru-RU" sz="2000" dirty="0" err="1"/>
              <a:t>Крила</a:t>
            </a:r>
            <a:r>
              <a:rPr lang="ru-RU" sz="2000" dirty="0"/>
              <a:t> і </a:t>
            </a:r>
            <a:r>
              <a:rPr lang="ru-RU" sz="2000" dirty="0" err="1"/>
              <a:t>тіло</a:t>
            </a:r>
            <a:r>
              <a:rPr lang="ru-RU" sz="2000" dirty="0"/>
              <a:t> </a:t>
            </a:r>
            <a:r>
              <a:rPr lang="ru-RU" sz="2000" dirty="0" err="1"/>
              <a:t>метелика</a:t>
            </a:r>
            <a:r>
              <a:rPr lang="ru-RU" sz="2000" dirty="0"/>
              <a:t> </a:t>
            </a:r>
            <a:r>
              <a:rPr lang="ru-RU" sz="2000" dirty="0" err="1"/>
              <a:t>випускають</a:t>
            </a:r>
            <a:r>
              <a:rPr lang="ru-RU" sz="2000" dirty="0"/>
              <a:t> </a:t>
            </a:r>
            <a:r>
              <a:rPr lang="ru-RU" sz="2000" dirty="0" err="1"/>
              <a:t>солодкий</a:t>
            </a:r>
            <a:r>
              <a:rPr lang="ru-RU" sz="2000" dirty="0"/>
              <a:t> аромат,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зберігається</a:t>
            </a:r>
            <a:r>
              <a:rPr lang="ru-RU" sz="2000" dirty="0"/>
              <a:t> </a:t>
            </a:r>
            <a:r>
              <a:rPr lang="ru-RU" sz="2000" dirty="0" err="1"/>
              <a:t>протягом</a:t>
            </a:r>
            <a:r>
              <a:rPr lang="ru-RU" sz="2000" dirty="0"/>
              <a:t> </a:t>
            </a:r>
            <a:r>
              <a:rPr lang="ru-RU" sz="2000" dirty="0" err="1"/>
              <a:t>декількох</a:t>
            </a:r>
            <a:r>
              <a:rPr lang="ru-RU" sz="2000" dirty="0"/>
              <a:t> </a:t>
            </a:r>
            <a:r>
              <a:rPr lang="ru-RU" sz="2000" dirty="0" err="1"/>
              <a:t>днів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затримання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48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Данаїда</a:t>
            </a:r>
            <a:r>
              <a:rPr lang="ru-RU" dirty="0"/>
              <a:t> монарх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Метелик</a:t>
            </a:r>
            <a:r>
              <a:rPr lang="ru-RU" dirty="0"/>
              <a:t> монарх кожного року </a:t>
            </a:r>
            <a:r>
              <a:rPr lang="ru-RU" dirty="0" err="1"/>
              <a:t>мігрує</a:t>
            </a:r>
            <a:r>
              <a:rPr lang="ru-RU" dirty="0"/>
              <a:t> з </a:t>
            </a:r>
            <a:r>
              <a:rPr lang="ru-RU" dirty="0" err="1"/>
              <a:t>півночі</a:t>
            </a:r>
            <a:r>
              <a:rPr lang="ru-RU" dirty="0"/>
              <a:t> на </a:t>
            </a:r>
            <a:r>
              <a:rPr lang="ru-RU" dirty="0" err="1"/>
              <a:t>південь</a:t>
            </a:r>
            <a:r>
              <a:rPr lang="ru-RU" dirty="0"/>
              <a:t> </a:t>
            </a:r>
            <a:r>
              <a:rPr lang="ru-RU" dirty="0" err="1"/>
              <a:t>рятуючись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зими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повертається</a:t>
            </a:r>
            <a:r>
              <a:rPr lang="ru-RU" dirty="0"/>
              <a:t> назад. Таким чином </a:t>
            </a:r>
            <a:r>
              <a:rPr lang="ru-RU" dirty="0" err="1"/>
              <a:t>долає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5 000 </a:t>
            </a:r>
            <a:r>
              <a:rPr lang="ru-RU" dirty="0" err="1"/>
              <a:t>кілометрів</a:t>
            </a:r>
            <a:r>
              <a:rPr lang="ru-RU" dirty="0"/>
              <a:t>, і в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відношенні</a:t>
            </a:r>
            <a:r>
              <a:rPr lang="ru-RU" dirty="0"/>
              <a:t> є рекордсменом </a:t>
            </a:r>
            <a:r>
              <a:rPr lang="ru-RU" dirty="0" err="1"/>
              <a:t>серед</a:t>
            </a:r>
            <a:r>
              <a:rPr lang="ru-RU" dirty="0"/>
              <a:t> комах.</a:t>
            </a:r>
          </a:p>
          <a:p>
            <a:endParaRPr lang="ru-RU" dirty="0"/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76" y="0"/>
            <a:ext cx="2507814" cy="237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Картинки по запросу &quot;малий монарх метелик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669" y="2051611"/>
            <a:ext cx="4175578" cy="41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097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err="1"/>
              <a:t>Цейлонська</a:t>
            </a:r>
            <a:r>
              <a:rPr lang="ru-RU" dirty="0"/>
              <a:t> </a:t>
            </a:r>
            <a:r>
              <a:rPr lang="ru-RU" dirty="0" err="1"/>
              <a:t>Троянда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Максимальна </a:t>
            </a:r>
            <a:r>
              <a:rPr lang="ru-RU" dirty="0" err="1"/>
              <a:t>швидкість</a:t>
            </a:r>
            <a:r>
              <a:rPr lang="ru-RU" dirty="0"/>
              <a:t>, яку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розвинути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метелик</a:t>
            </a:r>
            <a:r>
              <a:rPr lang="ru-RU" dirty="0" smtClean="0"/>
              <a:t> – 20 км/ год., </a:t>
            </a:r>
            <a:r>
              <a:rPr lang="ru-RU" dirty="0"/>
              <a:t>але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досягають</a:t>
            </a:r>
            <a:r>
              <a:rPr lang="ru-RU" dirty="0"/>
              <a:t> </a:t>
            </a:r>
            <a:r>
              <a:rPr lang="ru-RU" dirty="0" err="1"/>
              <a:t>позначки</a:t>
            </a:r>
            <a:r>
              <a:rPr lang="ru-RU" dirty="0"/>
              <a:t> в 50 км / </a:t>
            </a:r>
            <a:r>
              <a:rPr lang="ru-RU" dirty="0" smtClean="0"/>
              <a:t>год</a:t>
            </a:r>
          </a:p>
          <a:p>
            <a:r>
              <a:rPr lang="ru-RU" dirty="0" err="1" smtClean="0"/>
              <a:t>метеликам</a:t>
            </a:r>
            <a:r>
              <a:rPr lang="ru-RU" dirty="0" smtClean="0"/>
              <a:t> </a:t>
            </a:r>
            <a:r>
              <a:rPr lang="ru-RU" dirty="0" err="1" smtClean="0"/>
              <a:t>необхідне</a:t>
            </a:r>
            <a:r>
              <a:rPr lang="ru-RU" dirty="0" smtClean="0"/>
              <a:t> </a:t>
            </a:r>
            <a:r>
              <a:rPr lang="ru-RU" dirty="0" err="1"/>
              <a:t>сонячне</a:t>
            </a:r>
            <a:r>
              <a:rPr lang="ru-RU" dirty="0"/>
              <a:t> тепло для того, </a:t>
            </a:r>
            <a:r>
              <a:rPr lang="ru-RU" dirty="0" err="1"/>
              <a:t>що</a:t>
            </a:r>
            <a:r>
              <a:rPr lang="ru-RU" dirty="0"/>
              <a:t> б </a:t>
            </a:r>
            <a:r>
              <a:rPr lang="ru-RU" dirty="0" err="1"/>
              <a:t>літати</a:t>
            </a:r>
            <a:r>
              <a:rPr lang="ru-RU" dirty="0"/>
              <a:t>.</a:t>
            </a:r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849" y="145276"/>
            <a:ext cx="2186521" cy="206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Картинки по запросу &quot;цейлонська троянда метелик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102" y="2069419"/>
            <a:ext cx="3943822" cy="405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081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err="1"/>
              <a:t>Блакитний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Морфо </a:t>
            </a:r>
            <a:r>
              <a:rPr lang="ru-RU" dirty="0" err="1"/>
              <a:t>Пелеіда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Метелики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сплять</a:t>
            </a:r>
            <a:r>
              <a:rPr lang="ru-RU" dirty="0" smtClean="0"/>
              <a:t>.</a:t>
            </a:r>
          </a:p>
          <a:p>
            <a:r>
              <a:rPr lang="ru-RU" dirty="0"/>
              <a:t>Морфо </a:t>
            </a:r>
            <a:r>
              <a:rPr lang="ru-RU" dirty="0" err="1"/>
              <a:t>живуть</a:t>
            </a:r>
            <a:r>
              <a:rPr lang="ru-RU" dirty="0"/>
              <a:t> у </a:t>
            </a:r>
            <a:r>
              <a:rPr lang="ru-RU" dirty="0" err="1"/>
              <a:t>вологих</a:t>
            </a:r>
            <a:r>
              <a:rPr lang="ru-RU" dirty="0"/>
              <a:t> </a:t>
            </a:r>
            <a:r>
              <a:rPr lang="ru-RU" dirty="0" err="1"/>
              <a:t>тропічних</a:t>
            </a:r>
            <a:r>
              <a:rPr lang="ru-RU" dirty="0"/>
              <a:t> </a:t>
            </a:r>
            <a:r>
              <a:rPr lang="ru-RU" dirty="0" err="1" smtClean="0"/>
              <a:t>лісах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становить 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/>
              <a:t>5 </a:t>
            </a:r>
            <a:r>
              <a:rPr lang="ru-RU" dirty="0" smtClean="0"/>
              <a:t>см до 21</a:t>
            </a:r>
            <a:r>
              <a:rPr lang="ru-RU" dirty="0"/>
              <a:t> см.</a:t>
            </a:r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90"/>
          <a:stretch/>
        </p:blipFill>
        <p:spPr bwMode="auto">
          <a:xfrm>
            <a:off x="4880298" y="123985"/>
            <a:ext cx="3967090" cy="294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4" descr="Картинки по запросу &quot;метелики фото&quot;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0298" y="3414012"/>
            <a:ext cx="3793317" cy="269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54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b="1" dirty="0" err="1"/>
              <a:t>Мадагаскарська</a:t>
            </a:r>
            <a:r>
              <a:rPr lang="ru-RU" b="1" dirty="0"/>
              <a:t> </a:t>
            </a:r>
            <a:r>
              <a:rPr lang="ru-RU" b="1" dirty="0" smtClean="0"/>
              <a:t>комета, </a:t>
            </a:r>
            <a:r>
              <a:rPr lang="ru-RU" dirty="0" smtClean="0"/>
              <a:t> </a:t>
            </a:r>
            <a:r>
              <a:rPr lang="ru-RU" dirty="0" err="1"/>
              <a:t>Сатурнія</a:t>
            </a:r>
            <a:r>
              <a:rPr lang="ru-RU" dirty="0"/>
              <a:t> </a:t>
            </a:r>
            <a:r>
              <a:rPr lang="ru-RU" dirty="0" err="1"/>
              <a:t>мадагаскарська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Місячна</a:t>
            </a:r>
            <a:r>
              <a:rPr lang="ru-RU" dirty="0"/>
              <a:t> </a:t>
            </a:r>
            <a:r>
              <a:rPr lang="ru-RU" dirty="0" err="1"/>
              <a:t>міль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06400" y="2367093"/>
            <a:ext cx="4108450" cy="4265936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красеня</a:t>
            </a:r>
            <a:r>
              <a:rPr lang="ru-RU" dirty="0"/>
              <a:t> – </a:t>
            </a:r>
            <a:r>
              <a:rPr lang="ru-RU" dirty="0" smtClean="0"/>
              <a:t>18 см! </a:t>
            </a:r>
          </a:p>
          <a:p>
            <a:r>
              <a:rPr lang="ru-RU" dirty="0" err="1" smtClean="0"/>
              <a:t>Крила</a:t>
            </a:r>
            <a:r>
              <a:rPr lang="ru-RU" dirty="0" smtClean="0"/>
              <a:t> </a:t>
            </a:r>
            <a:r>
              <a:rPr lang="ru-RU" dirty="0" err="1"/>
              <a:t>прикрашені</a:t>
            </a:r>
            <a:r>
              <a:rPr lang="ru-RU" dirty="0"/>
              <a:t> </a:t>
            </a:r>
            <a:r>
              <a:rPr lang="ru-RU" dirty="0" smtClean="0"/>
              <a:t>20-ти-см </a:t>
            </a:r>
            <a:r>
              <a:rPr lang="ru-RU" dirty="0"/>
              <a:t>хвостами,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зникають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перших </a:t>
            </a:r>
            <a:r>
              <a:rPr lang="ru-RU" dirty="0" err="1"/>
              <a:t>польотів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Крила</a:t>
            </a:r>
            <a:r>
              <a:rPr lang="ru-RU" dirty="0" smtClean="0"/>
              <a:t> </a:t>
            </a:r>
            <a:r>
              <a:rPr lang="ru-RU" dirty="0" err="1"/>
              <a:t>яскраво-жовтого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, і на кожному з них </a:t>
            </a:r>
            <a:r>
              <a:rPr lang="ru-RU" dirty="0" err="1"/>
              <a:t>красується</a:t>
            </a:r>
            <a:r>
              <a:rPr lang="ru-RU" dirty="0"/>
              <a:t> </a:t>
            </a:r>
            <a:r>
              <a:rPr lang="ru-RU" dirty="0" err="1"/>
              <a:t>велике</a:t>
            </a:r>
            <a:r>
              <a:rPr lang="ru-RU" dirty="0"/>
              <a:t> «око» коричневого </a:t>
            </a:r>
            <a:r>
              <a:rPr lang="ru-RU" dirty="0" err="1"/>
              <a:t>кольору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/>
              <a:t>вид </a:t>
            </a:r>
            <a:r>
              <a:rPr lang="ru-RU" dirty="0" err="1"/>
              <a:t>живе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два-три </a:t>
            </a:r>
            <a:r>
              <a:rPr lang="ru-RU" dirty="0" err="1"/>
              <a:t>дні</a:t>
            </a:r>
            <a:r>
              <a:rPr lang="ru-RU" dirty="0"/>
              <a:t> та </a:t>
            </a:r>
            <a:r>
              <a:rPr lang="ru-RU" dirty="0" err="1"/>
              <a:t>веде</a:t>
            </a:r>
            <a:r>
              <a:rPr lang="ru-RU" dirty="0"/>
              <a:t> </a:t>
            </a:r>
            <a:r>
              <a:rPr lang="ru-RU" dirty="0" err="1"/>
              <a:t>нічний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/>
              <a:t>ротовий</a:t>
            </a:r>
            <a:r>
              <a:rPr lang="ru-RU" dirty="0"/>
              <a:t> </a:t>
            </a:r>
            <a:r>
              <a:rPr lang="ru-RU" dirty="0" err="1"/>
              <a:t>апарат</a:t>
            </a:r>
            <a:r>
              <a:rPr lang="ru-RU" dirty="0"/>
              <a:t> у них </a:t>
            </a:r>
            <a:r>
              <a:rPr lang="ru-RU" dirty="0" err="1"/>
              <a:t>відсутні</a:t>
            </a:r>
            <a:r>
              <a:rPr lang="ru-RU" dirty="0"/>
              <a:t>. </a:t>
            </a:r>
          </a:p>
        </p:txBody>
      </p:sp>
      <p:pic>
        <p:nvPicPr>
          <p:cNvPr id="5" name="Объект 4" descr="Argema mittrei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0970" y="2214695"/>
            <a:ext cx="3280229" cy="4418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8478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Агрипина</a:t>
            </a:r>
            <a:r>
              <a:rPr lang="ru-RU" dirty="0"/>
              <a:t> </a:t>
            </a:r>
            <a:r>
              <a:rPr lang="ru-RU" dirty="0" err="1"/>
              <a:t>Дивовижна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1478" y="2367093"/>
            <a:ext cx="4123780" cy="4222393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Метелик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живе</a:t>
            </a:r>
            <a:r>
              <a:rPr lang="ru-RU" dirty="0"/>
              <a:t> у </a:t>
            </a:r>
            <a:r>
              <a:rPr lang="ru-RU" dirty="0" err="1"/>
              <a:t>вологих</a:t>
            </a:r>
            <a:r>
              <a:rPr lang="ru-RU" dirty="0"/>
              <a:t> </a:t>
            </a:r>
            <a:r>
              <a:rPr lang="ru-RU" dirty="0" err="1"/>
              <a:t>тропічних</a:t>
            </a:r>
            <a:r>
              <a:rPr lang="ru-RU" dirty="0"/>
              <a:t> </a:t>
            </a:r>
            <a:r>
              <a:rPr lang="ru-RU" dirty="0" err="1"/>
              <a:t>лісах</a:t>
            </a:r>
            <a:r>
              <a:rPr lang="ru-RU" dirty="0"/>
              <a:t> </a:t>
            </a:r>
            <a:r>
              <a:rPr lang="ru-RU" dirty="0" err="1"/>
              <a:t>Бразилії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метелик</a:t>
            </a:r>
            <a:r>
              <a:rPr lang="ru-RU" dirty="0"/>
              <a:t> на </a:t>
            </a:r>
            <a:r>
              <a:rPr lang="ru-RU" dirty="0" err="1"/>
              <a:t>планеті</a:t>
            </a:r>
            <a:r>
              <a:rPr lang="ru-RU" dirty="0"/>
              <a:t>.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досягає</a:t>
            </a:r>
            <a:r>
              <a:rPr lang="ru-RU" dirty="0"/>
              <a:t> 9</a:t>
            </a:r>
            <a:r>
              <a:rPr lang="ru-RU" dirty="0" smtClean="0"/>
              <a:t> см, </a:t>
            </a:r>
            <a:r>
              <a:rPr lang="ru-RU" dirty="0"/>
              <a:t>а </a:t>
            </a:r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– не </a:t>
            </a:r>
            <a:r>
              <a:rPr lang="ru-RU" dirty="0" err="1"/>
              <a:t>менше</a:t>
            </a:r>
            <a:r>
              <a:rPr lang="ru-RU" dirty="0"/>
              <a:t> </a:t>
            </a:r>
            <a:r>
              <a:rPr lang="ru-RU" dirty="0" smtClean="0"/>
              <a:t>30 см!</a:t>
            </a:r>
          </a:p>
          <a:p>
            <a:r>
              <a:rPr lang="ru-RU" dirty="0" smtClean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польоту</a:t>
            </a:r>
            <a:r>
              <a:rPr lang="ru-RU" dirty="0"/>
              <a:t> </a:t>
            </a:r>
            <a:r>
              <a:rPr lang="ru-RU" dirty="0" err="1" smtClean="0"/>
              <a:t>Агрипину</a:t>
            </a:r>
            <a:r>
              <a:rPr lang="ru-RU" dirty="0" smtClean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прийняти</a:t>
            </a:r>
            <a:r>
              <a:rPr lang="ru-RU" dirty="0"/>
              <a:t> за </a:t>
            </a:r>
            <a:r>
              <a:rPr lang="ru-RU" dirty="0" err="1"/>
              <a:t>птицю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/>
              <a:t>крила</a:t>
            </a:r>
            <a:r>
              <a:rPr lang="ru-RU" dirty="0"/>
              <a:t> з </a:t>
            </a:r>
            <a:r>
              <a:rPr lang="ru-RU" dirty="0" err="1"/>
              <a:t>тильної</a:t>
            </a:r>
            <a:r>
              <a:rPr lang="ru-RU" dirty="0"/>
              <a:t> </a:t>
            </a:r>
            <a:r>
              <a:rPr lang="ru-RU" dirty="0" err="1"/>
              <a:t>сторони</a:t>
            </a:r>
            <a:r>
              <a:rPr lang="ru-RU" dirty="0"/>
              <a:t> </a:t>
            </a:r>
            <a:r>
              <a:rPr lang="ru-RU" dirty="0" err="1" smtClean="0"/>
              <a:t>своїм</a:t>
            </a:r>
            <a:r>
              <a:rPr lang="ru-RU" dirty="0" smtClean="0"/>
              <a:t> </a:t>
            </a:r>
            <a:r>
              <a:rPr lang="ru-RU" dirty="0" err="1"/>
              <a:t>забарвленням</a:t>
            </a:r>
            <a:r>
              <a:rPr lang="ru-RU" dirty="0"/>
              <a:t>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dirty="0" err="1"/>
              <a:t>ілюзію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Агрипина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нічний</a:t>
            </a:r>
            <a:r>
              <a:rPr lang="ru-RU" dirty="0"/>
              <a:t> </a:t>
            </a:r>
            <a:r>
              <a:rPr lang="ru-RU" dirty="0" err="1"/>
              <a:t>метелик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 кому </a:t>
            </a:r>
            <a:r>
              <a:rPr lang="ru-RU" dirty="0" err="1"/>
              <a:t>вдається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.</a:t>
            </a:r>
          </a:p>
        </p:txBody>
      </p:sp>
      <p:pic>
        <p:nvPicPr>
          <p:cNvPr id="1026" name="Picture 2" descr="Картинки по запросу &quot;метелик агриппина&quot;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844579"/>
            <a:ext cx="4629150" cy="412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83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94675" y="619125"/>
            <a:ext cx="3875714" cy="1595438"/>
          </a:xfrm>
        </p:spPr>
        <p:txBody>
          <a:bodyPr/>
          <a:lstStyle/>
          <a:p>
            <a:pPr algn="l"/>
            <a:r>
              <a:rPr lang="ru-RU" dirty="0" err="1"/>
              <a:t>Фіолетовий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Імператор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2366963"/>
            <a:ext cx="4370388" cy="3424237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Метелика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dirty="0" err="1"/>
              <a:t>Переливниця</a:t>
            </a:r>
            <a:r>
              <a:rPr lang="ru-RU" dirty="0"/>
              <a:t> </a:t>
            </a:r>
            <a:r>
              <a:rPr lang="ru-RU" dirty="0" err="1" smtClean="0"/>
              <a:t>Вербова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6 - 8 см. </a:t>
            </a:r>
            <a:r>
              <a:rPr lang="ru-RU" dirty="0" err="1" smtClean="0"/>
              <a:t>Найчастіше</a:t>
            </a:r>
            <a:r>
              <a:rPr lang="ru-RU" dirty="0" smtClean="0"/>
              <a:t> </a:t>
            </a:r>
            <a:r>
              <a:rPr lang="ru-RU" dirty="0" err="1"/>
              <a:t>зустрічається</a:t>
            </a:r>
            <a:r>
              <a:rPr lang="ru-RU" dirty="0"/>
              <a:t> в </a:t>
            </a:r>
            <a:r>
              <a:rPr lang="ru-RU" dirty="0" err="1"/>
              <a:t>Казахстані</a:t>
            </a:r>
            <a:r>
              <a:rPr lang="ru-RU" dirty="0"/>
              <a:t>, </a:t>
            </a:r>
            <a:r>
              <a:rPr lang="ru-RU" dirty="0" err="1"/>
              <a:t>південно-східній</a:t>
            </a:r>
            <a:r>
              <a:rPr lang="ru-RU" dirty="0"/>
              <a:t> </a:t>
            </a:r>
            <a:r>
              <a:rPr lang="ru-RU" dirty="0" err="1"/>
              <a:t>Європі</a:t>
            </a:r>
            <a:r>
              <a:rPr lang="ru-RU" dirty="0"/>
              <a:t>, </a:t>
            </a:r>
            <a:r>
              <a:rPr lang="ru-RU" dirty="0" err="1"/>
              <a:t>Китаї</a:t>
            </a:r>
            <a:r>
              <a:rPr lang="ru-RU" dirty="0"/>
              <a:t>, </a:t>
            </a:r>
            <a:r>
              <a:rPr lang="ru-RU" dirty="0" err="1"/>
              <a:t>Приамур'ї</a:t>
            </a:r>
            <a:r>
              <a:rPr lang="ru-RU" dirty="0"/>
              <a:t>, </a:t>
            </a:r>
            <a:r>
              <a:rPr lang="ru-RU" dirty="0" err="1"/>
              <a:t>Кореї</a:t>
            </a:r>
            <a:r>
              <a:rPr lang="ru-RU" dirty="0"/>
              <a:t> та </a:t>
            </a:r>
            <a:r>
              <a:rPr lang="ru-RU" dirty="0" err="1"/>
              <a:t>Японії</a:t>
            </a:r>
            <a:r>
              <a:rPr lang="ru-RU" dirty="0"/>
              <a:t>. </a:t>
            </a:r>
            <a:r>
              <a:rPr lang="ru-RU" dirty="0" err="1"/>
              <a:t>Проживає</a:t>
            </a:r>
            <a:r>
              <a:rPr lang="ru-RU" dirty="0"/>
              <a:t> в </a:t>
            </a:r>
            <a:r>
              <a:rPr lang="ru-RU" dirty="0" err="1"/>
              <a:t>лісах</a:t>
            </a:r>
            <a:r>
              <a:rPr lang="ru-RU" dirty="0"/>
              <a:t> на </a:t>
            </a:r>
            <a:r>
              <a:rPr lang="ru-RU" dirty="0" err="1"/>
              <a:t>висоті</a:t>
            </a:r>
            <a:r>
              <a:rPr lang="ru-RU" dirty="0"/>
              <a:t> 1000 - 1500 м над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smtClean="0"/>
              <a:t>моря.</a:t>
            </a:r>
          </a:p>
          <a:p>
            <a:r>
              <a:rPr lang="ru-RU" dirty="0" smtClean="0"/>
              <a:t> </a:t>
            </a:r>
            <a:r>
              <a:rPr lang="ru-RU" dirty="0"/>
              <a:t>Вони охоче </a:t>
            </a:r>
            <a:r>
              <a:rPr lang="ru-RU" dirty="0" err="1"/>
              <a:t>харчуються</a:t>
            </a:r>
            <a:r>
              <a:rPr lang="ru-RU" dirty="0"/>
              <a:t> </a:t>
            </a:r>
            <a:r>
              <a:rPr lang="ru-RU" dirty="0" err="1"/>
              <a:t>гнилими</a:t>
            </a:r>
            <a:r>
              <a:rPr lang="ru-RU" dirty="0"/>
              <a:t> фруктами, </a:t>
            </a:r>
            <a:r>
              <a:rPr lang="ru-RU" dirty="0" err="1"/>
              <a:t>екскременти</a:t>
            </a:r>
            <a:r>
              <a:rPr lang="ru-RU" dirty="0"/>
              <a:t> великих </a:t>
            </a:r>
            <a:r>
              <a:rPr lang="ru-RU" dirty="0" err="1" smtClean="0"/>
              <a:t>тварин</a:t>
            </a:r>
            <a:r>
              <a:rPr lang="ru-RU" dirty="0" smtClean="0"/>
              <a:t>, </a:t>
            </a:r>
            <a:r>
              <a:rPr lang="ru-RU" dirty="0" err="1"/>
              <a:t>добуваючи</a:t>
            </a:r>
            <a:r>
              <a:rPr lang="ru-RU" dirty="0"/>
              <a:t> </a:t>
            </a:r>
            <a:r>
              <a:rPr lang="ru-RU" dirty="0" err="1"/>
              <a:t>вологу</a:t>
            </a:r>
            <a:r>
              <a:rPr lang="ru-RU" dirty="0"/>
              <a:t> та 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/>
              <a:t>мінеральні</a:t>
            </a:r>
            <a:r>
              <a:rPr lang="ru-RU" dirty="0"/>
              <a:t> </a:t>
            </a:r>
            <a:r>
              <a:rPr lang="ru-RU" dirty="0" err="1"/>
              <a:t>солі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0" name="Picture 2" descr="Картинки по запросу &quot;фіолетовий імператор метелик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105" y="3572329"/>
            <a:ext cx="4380895" cy="328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6 найгарніших метеликів у світ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105" y="329784"/>
            <a:ext cx="4250883" cy="309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39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Метелик</a:t>
            </a:r>
            <a:r>
              <a:rPr lang="ru-RU" b="1" dirty="0" smtClean="0"/>
              <a:t> Кайзер-і-</a:t>
            </a:r>
            <a:r>
              <a:rPr lang="ru-RU" b="1" dirty="0" err="1" smtClean="0"/>
              <a:t>Хінд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err="1" smtClean="0"/>
              <a:t>Живуть</a:t>
            </a:r>
            <a:r>
              <a:rPr lang="ru-RU" dirty="0" smtClean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метелики</a:t>
            </a:r>
            <a:r>
              <a:rPr lang="ru-RU" dirty="0"/>
              <a:t> у </a:t>
            </a:r>
            <a:r>
              <a:rPr lang="ru-RU" dirty="0" err="1"/>
              <a:t>Непалі</a:t>
            </a:r>
            <a:r>
              <a:rPr lang="ru-RU" dirty="0"/>
              <a:t>, </a:t>
            </a:r>
            <a:r>
              <a:rPr lang="ru-RU" dirty="0" err="1"/>
              <a:t>Бутані</a:t>
            </a:r>
            <a:r>
              <a:rPr lang="ru-RU" dirty="0"/>
              <a:t> та </a:t>
            </a:r>
            <a:r>
              <a:rPr lang="ru-RU" dirty="0" err="1"/>
              <a:t>уздовж</a:t>
            </a:r>
            <a:r>
              <a:rPr lang="ru-RU" dirty="0"/>
              <a:t> </a:t>
            </a:r>
            <a:r>
              <a:rPr lang="ru-RU" dirty="0" err="1"/>
              <a:t>Східних</a:t>
            </a:r>
            <a:r>
              <a:rPr lang="ru-RU" dirty="0"/>
              <a:t> </a:t>
            </a:r>
            <a:r>
              <a:rPr lang="ru-RU" dirty="0" err="1"/>
              <a:t>Гімалаїв</a:t>
            </a:r>
            <a:r>
              <a:rPr lang="ru-RU" dirty="0"/>
              <a:t> в </a:t>
            </a:r>
            <a:r>
              <a:rPr lang="ru-RU" dirty="0" err="1" smtClean="0"/>
              <a:t>Індії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висоті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1800 до 3000 м в </a:t>
            </a:r>
            <a:r>
              <a:rPr lang="ru-RU" dirty="0" err="1"/>
              <a:t>лісистих</a:t>
            </a:r>
            <a:r>
              <a:rPr lang="ru-RU" dirty="0"/>
              <a:t> </a:t>
            </a:r>
            <a:r>
              <a:rPr lang="ru-RU" dirty="0" err="1"/>
              <a:t>місцевостях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70 </a:t>
            </a:r>
            <a:r>
              <a:rPr lang="ru-RU" dirty="0" smtClean="0"/>
              <a:t>- </a:t>
            </a:r>
            <a:r>
              <a:rPr lang="ru-RU" dirty="0"/>
              <a:t>127 мм. </a:t>
            </a:r>
            <a:endParaRPr lang="ru-RU" dirty="0" smtClean="0"/>
          </a:p>
          <a:p>
            <a:r>
              <a:rPr lang="ru-RU" dirty="0" err="1" smtClean="0"/>
              <a:t>Виражений</a:t>
            </a:r>
            <a:r>
              <a:rPr lang="ru-RU" dirty="0" smtClean="0"/>
              <a:t> </a:t>
            </a:r>
            <a:r>
              <a:rPr lang="ru-RU" dirty="0" err="1"/>
              <a:t>статевий</a:t>
            </a:r>
            <a:r>
              <a:rPr lang="ru-RU" dirty="0"/>
              <a:t> </a:t>
            </a:r>
            <a:r>
              <a:rPr lang="ru-RU" dirty="0" err="1"/>
              <a:t>диморфізм</a:t>
            </a:r>
            <a:r>
              <a:rPr lang="ru-RU" dirty="0"/>
              <a:t>, самки </a:t>
            </a:r>
            <a:r>
              <a:rPr lang="ru-RU" dirty="0" err="1"/>
              <a:t>більші</a:t>
            </a:r>
            <a:r>
              <a:rPr lang="ru-RU" dirty="0"/>
              <a:t> за </a:t>
            </a:r>
            <a:r>
              <a:rPr lang="ru-RU" dirty="0" err="1"/>
              <a:t>самців</a:t>
            </a:r>
            <a:r>
              <a:rPr lang="ru-RU" dirty="0"/>
              <a:t> і </a:t>
            </a:r>
            <a:r>
              <a:rPr lang="ru-RU" dirty="0" err="1"/>
              <a:t>відрізняються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забарвлення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 smtClean="0"/>
              <a:t>.</a:t>
            </a:r>
          </a:p>
        </p:txBody>
      </p:sp>
      <p:pic>
        <p:nvPicPr>
          <p:cNvPr id="5" name="Объект 4" descr="16 найгарніших метеликів у світі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49" y="1756229"/>
            <a:ext cx="4268107" cy="4136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9900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725713" y="986972"/>
            <a:ext cx="4499429" cy="1915886"/>
          </a:xfrm>
        </p:spPr>
        <p:txBody>
          <a:bodyPr/>
          <a:lstStyle/>
          <a:p>
            <a:r>
              <a:rPr lang="ru-RU" dirty="0" err="1" smtClean="0"/>
              <a:t>Найменшим</a:t>
            </a:r>
            <a:r>
              <a:rPr lang="ru-RU" dirty="0" smtClean="0"/>
              <a:t> </a:t>
            </a:r>
            <a:r>
              <a:rPr lang="ru-RU" dirty="0" err="1"/>
              <a:t>метеликом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по праву </a:t>
            </a:r>
            <a:r>
              <a:rPr lang="ru-RU" dirty="0" err="1"/>
              <a:t>вважається</a:t>
            </a:r>
            <a:r>
              <a:rPr lang="ru-RU" dirty="0"/>
              <a:t> «</a:t>
            </a:r>
            <a:r>
              <a:rPr lang="ru-RU" dirty="0" err="1"/>
              <a:t>Синій</a:t>
            </a:r>
            <a:r>
              <a:rPr lang="ru-RU" dirty="0"/>
              <a:t> Карлик», </a:t>
            </a:r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/>
              <a:t>складає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1,4 см.</a:t>
            </a:r>
          </a:p>
        </p:txBody>
      </p:sp>
      <p:pic>
        <p:nvPicPr>
          <p:cNvPr id="5" name="Объект 4" descr="Lampides boeticus male on Verbena brasiliensis.JPG">
            <a:hlinkClick r:id="rId2"/>
          </p:cNvPr>
          <p:cNvPicPr>
            <a:picLocks noGrp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6283" y="423409"/>
            <a:ext cx="3663888" cy="39889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718629" y="5791200"/>
            <a:ext cx="2490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/>
              <a:t>Синявець</a:t>
            </a:r>
            <a:r>
              <a:rPr lang="ru-RU" sz="2000" b="1" dirty="0"/>
              <a:t> </a:t>
            </a:r>
            <a:r>
              <a:rPr lang="ru-RU" sz="2000" b="1" dirty="0" err="1"/>
              <a:t>гороховий</a:t>
            </a:r>
            <a:endParaRPr lang="ru-RU" sz="2000" dirty="0"/>
          </a:p>
        </p:txBody>
      </p:sp>
      <p:pic>
        <p:nvPicPr>
          <p:cNvPr id="5122" name="Picture 2" descr="Картинки по запросу &quot;метелик синій карлик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285" y="3111711"/>
            <a:ext cx="3004458" cy="32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50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На изображении может находиться: растение, цветок, на улице и природ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838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07999" y="1074058"/>
            <a:ext cx="4397829" cy="1538514"/>
          </a:xfrm>
        </p:spPr>
        <p:txBody>
          <a:bodyPr/>
          <a:lstStyle/>
          <a:p>
            <a:r>
              <a:rPr lang="ru-RU" dirty="0"/>
              <a:t>є </a:t>
            </a:r>
            <a:r>
              <a:rPr lang="ru-RU" dirty="0" err="1"/>
              <a:t>метелики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ласують</a:t>
            </a:r>
            <a:r>
              <a:rPr lang="ru-RU" dirty="0"/>
              <a:t> </a:t>
            </a:r>
            <a:r>
              <a:rPr lang="ru-RU" dirty="0" err="1"/>
              <a:t>гноєм</a:t>
            </a:r>
            <a:r>
              <a:rPr lang="ru-RU" dirty="0"/>
              <a:t> та </a:t>
            </a:r>
            <a:r>
              <a:rPr lang="ru-RU" dirty="0" err="1"/>
              <a:t>напівзогнилими</a:t>
            </a:r>
            <a:r>
              <a:rPr lang="ru-RU" dirty="0"/>
              <a:t> фруктами.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адмірал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2290" name="Picture 2" descr="Картинки по запросу &quot;метелик червоний адмірал&quot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197" y="87086"/>
            <a:ext cx="3829050" cy="29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anessa atalant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197" y="3465966"/>
            <a:ext cx="3886803" cy="258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Картинки по запросу &quot;метелик червоний адмірал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886" y="2612572"/>
            <a:ext cx="4144107" cy="3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45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Лісовий</a:t>
            </a:r>
            <a:r>
              <a:rPr lang="ru-RU" dirty="0"/>
              <a:t> </a:t>
            </a:r>
            <a:r>
              <a:rPr lang="ru-RU" dirty="0" err="1"/>
              <a:t>метелик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/>
              <a:t>Гігантська</a:t>
            </a:r>
            <a:r>
              <a:rPr lang="ru-RU" dirty="0"/>
              <a:t> сова»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29149" y="2367093"/>
            <a:ext cx="4050393" cy="420787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 </a:t>
            </a:r>
            <a:r>
              <a:rPr lang="ru-RU" dirty="0" err="1"/>
              <a:t>розмах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</a:t>
            </a:r>
            <a:r>
              <a:rPr lang="ru-RU" dirty="0" smtClean="0"/>
              <a:t>13 - </a:t>
            </a:r>
            <a:r>
              <a:rPr lang="ru-RU" dirty="0"/>
              <a:t>16 см. </a:t>
            </a:r>
            <a:r>
              <a:rPr lang="ru-RU" dirty="0" err="1"/>
              <a:t>Візерунок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величезних</a:t>
            </a:r>
            <a:r>
              <a:rPr lang="ru-RU" dirty="0"/>
              <a:t> очей, </a:t>
            </a:r>
            <a:r>
              <a:rPr lang="ru-RU" dirty="0" err="1"/>
              <a:t>розташований</a:t>
            </a:r>
            <a:r>
              <a:rPr lang="ru-RU" dirty="0"/>
              <a:t> на </a:t>
            </a:r>
            <a:r>
              <a:rPr lang="ru-RU" dirty="0" err="1" smtClean="0"/>
              <a:t>крилах</a:t>
            </a:r>
            <a:r>
              <a:rPr lang="ru-RU" dirty="0" smtClean="0"/>
              <a:t>  </a:t>
            </a:r>
            <a:r>
              <a:rPr lang="ru-RU" dirty="0"/>
              <a:t>схожий на </a:t>
            </a:r>
            <a:r>
              <a:rPr lang="ru-RU" dirty="0" err="1"/>
              <a:t>очі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хижаків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рятуватися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потенційних</a:t>
            </a:r>
            <a:r>
              <a:rPr lang="ru-RU" dirty="0"/>
              <a:t> </a:t>
            </a:r>
            <a:r>
              <a:rPr lang="ru-RU" dirty="0" err="1"/>
              <a:t>хижаків</a:t>
            </a:r>
            <a:r>
              <a:rPr lang="ru-RU" dirty="0"/>
              <a:t>, таких як </a:t>
            </a:r>
            <a:r>
              <a:rPr lang="ru-RU" dirty="0" err="1"/>
              <a:t>ящірки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жаби</a:t>
            </a:r>
            <a:r>
              <a:rPr lang="ru-RU" dirty="0"/>
              <a:t>, і </a:t>
            </a:r>
            <a:r>
              <a:rPr lang="ru-RU" dirty="0" err="1"/>
              <a:t>загрожувати</a:t>
            </a:r>
            <a:r>
              <a:rPr lang="ru-RU" dirty="0"/>
              <a:t> </a:t>
            </a:r>
            <a:r>
              <a:rPr lang="ru-RU" dirty="0" err="1"/>
              <a:t>іншим</a:t>
            </a:r>
            <a:r>
              <a:rPr lang="ru-RU" dirty="0"/>
              <a:t> </a:t>
            </a:r>
            <a:r>
              <a:rPr lang="ru-RU" dirty="0" err="1"/>
              <a:t>дрібним</a:t>
            </a:r>
            <a:r>
              <a:rPr lang="ru-RU" dirty="0"/>
              <a:t> </a:t>
            </a:r>
            <a:r>
              <a:rPr lang="ru-RU" dirty="0" err="1"/>
              <a:t>тваринам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Метелики-сови</a:t>
            </a:r>
            <a:r>
              <a:rPr lang="ru-RU" dirty="0"/>
              <a:t>, </a:t>
            </a:r>
            <a:r>
              <a:rPr lang="ru-RU" dirty="0" err="1"/>
              <a:t>переважно</a:t>
            </a:r>
            <a:r>
              <a:rPr lang="ru-RU" dirty="0"/>
              <a:t>, </a:t>
            </a:r>
            <a:r>
              <a:rPr lang="ru-RU" dirty="0" err="1"/>
              <a:t>харчуються</a:t>
            </a:r>
            <a:r>
              <a:rPr lang="ru-RU" dirty="0"/>
              <a:t> плодами </a:t>
            </a:r>
            <a:r>
              <a:rPr lang="ru-RU" dirty="0" err="1"/>
              <a:t>фруктів</a:t>
            </a:r>
            <a:r>
              <a:rPr lang="ru-RU" dirty="0"/>
              <a:t> і </a:t>
            </a:r>
            <a:r>
              <a:rPr lang="ru-RU" dirty="0" err="1"/>
              <a:t>живуть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125 до 150 </a:t>
            </a:r>
            <a:r>
              <a:rPr lang="ru-RU" dirty="0" err="1"/>
              <a:t>днів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Объект 4" descr="https://tribuna.pl.ua/wp-content/uploads/2019/04/sova-750x547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343" y="2214695"/>
            <a:ext cx="4166507" cy="326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3012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err="1"/>
              <a:t>Бражник„мертва</a:t>
            </a:r>
            <a:r>
              <a:rPr lang="ru-RU" dirty="0"/>
              <a:t> голова”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4343673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/>
              <a:t>Мігрує</a:t>
            </a:r>
            <a:r>
              <a:rPr lang="ru-RU" dirty="0" smtClean="0"/>
              <a:t>, </a:t>
            </a:r>
            <a:r>
              <a:rPr lang="ru-RU" dirty="0" err="1" smtClean="0"/>
              <a:t>долаючи</a:t>
            </a:r>
            <a:r>
              <a:rPr lang="ru-RU" dirty="0" smtClean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 smtClean="0"/>
              <a:t>відстані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/>
              <a:t>Північної</a:t>
            </a:r>
            <a:r>
              <a:rPr lang="ru-RU" dirty="0"/>
              <a:t> Африки до Уралу та </a:t>
            </a:r>
            <a:r>
              <a:rPr lang="ru-RU" dirty="0" err="1" smtClean="0"/>
              <a:t>Ісландії</a:t>
            </a:r>
            <a:r>
              <a:rPr lang="ru-RU" dirty="0" smtClean="0"/>
              <a:t>.  </a:t>
            </a:r>
            <a:r>
              <a:rPr lang="ru-RU" dirty="0" err="1"/>
              <a:t>Метелики</a:t>
            </a:r>
            <a:r>
              <a:rPr lang="ru-RU" dirty="0"/>
              <a:t> </a:t>
            </a:r>
            <a:r>
              <a:rPr lang="ru-RU" dirty="0" err="1"/>
              <a:t>живляться</a:t>
            </a:r>
            <a:r>
              <a:rPr lang="ru-RU" dirty="0"/>
              <a:t> соком дерев</a:t>
            </a:r>
            <a:r>
              <a:rPr lang="ru-RU" dirty="0" smtClean="0"/>
              <a:t>,  </a:t>
            </a:r>
            <a:r>
              <a:rPr lang="ru-RU" dirty="0" err="1" smtClean="0"/>
              <a:t>бджолиним</a:t>
            </a:r>
            <a:r>
              <a:rPr lang="ru-RU" dirty="0" smtClean="0"/>
              <a:t> медом.</a:t>
            </a:r>
          </a:p>
          <a:p>
            <a:r>
              <a:rPr lang="ru-RU" dirty="0" err="1"/>
              <a:t>Гусінь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їсть</a:t>
            </a:r>
            <a:r>
              <a:rPr lang="ru-RU" dirty="0" smtClean="0"/>
              <a:t>  </a:t>
            </a:r>
            <a:r>
              <a:rPr lang="ru-RU" dirty="0" err="1" smtClean="0"/>
              <a:t>пасльонові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картопля</a:t>
            </a:r>
            <a:r>
              <a:rPr lang="ru-RU" dirty="0"/>
              <a:t>, </a:t>
            </a:r>
            <a:r>
              <a:rPr lang="ru-RU" dirty="0" smtClean="0"/>
              <a:t>дурман)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їсти</a:t>
            </a:r>
            <a:r>
              <a:rPr lang="ru-RU" dirty="0"/>
              <a:t> й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: жасмин, </a:t>
            </a:r>
            <a:r>
              <a:rPr lang="ru-RU" dirty="0" err="1"/>
              <a:t>бузок</a:t>
            </a:r>
            <a:r>
              <a:rPr lang="ru-RU" dirty="0"/>
              <a:t>, олеандр, </a:t>
            </a:r>
            <a:r>
              <a:rPr lang="ru-RU" dirty="0" err="1"/>
              <a:t>брусниця</a:t>
            </a:r>
            <a:r>
              <a:rPr lang="ru-RU" dirty="0"/>
              <a:t>, малина</a:t>
            </a:r>
            <a:r>
              <a:rPr lang="ru-RU" dirty="0" smtClean="0"/>
              <a:t>...</a:t>
            </a:r>
            <a:r>
              <a:rPr lang="ru-RU" dirty="0"/>
              <a:t> </a:t>
            </a:r>
            <a:r>
              <a:rPr lang="ru-RU" dirty="0" err="1"/>
              <a:t>Зустрічається</a:t>
            </a:r>
            <a:r>
              <a:rPr lang="ru-RU" dirty="0"/>
              <a:t>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 smtClean="0"/>
              <a:t>Україні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 err="1" smtClean="0"/>
              <a:t>нечисленний</a:t>
            </a:r>
            <a:r>
              <a:rPr lang="ru-RU" dirty="0" smtClean="0"/>
              <a:t> вид</a:t>
            </a:r>
            <a:endParaRPr lang="ru-RU" dirty="0"/>
          </a:p>
        </p:txBody>
      </p:sp>
      <p:pic>
        <p:nvPicPr>
          <p:cNvPr id="16386" name="Picture 2" descr="Картинки по запросу &quot;метелик мертва голова фото&quot;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036" y="1738607"/>
            <a:ext cx="3829050" cy="259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17" y="4361817"/>
            <a:ext cx="3785969" cy="252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89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77370" y="566058"/>
            <a:ext cx="3451679" cy="23368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тропічних</a:t>
            </a:r>
            <a:r>
              <a:rPr lang="ru-RU" dirty="0"/>
              <a:t> </a:t>
            </a:r>
            <a:r>
              <a:rPr lang="ru-RU" dirty="0" err="1"/>
              <a:t>лісах</a:t>
            </a:r>
            <a:r>
              <a:rPr lang="ru-RU" dirty="0"/>
              <a:t> Нового і Старого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вид </a:t>
            </a:r>
            <a:r>
              <a:rPr lang="ru-RU" dirty="0" err="1"/>
              <a:t>метеликів</a:t>
            </a:r>
            <a:r>
              <a:rPr lang="ru-RU" dirty="0"/>
              <a:t>, </a:t>
            </a:r>
            <a:r>
              <a:rPr lang="ru-RU" dirty="0" err="1"/>
              <a:t>самці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харчуються</a:t>
            </a:r>
            <a:r>
              <a:rPr lang="ru-RU" dirty="0"/>
              <a:t> </a:t>
            </a:r>
            <a:r>
              <a:rPr lang="ru-RU" dirty="0" err="1"/>
              <a:t>сльозами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 smtClean="0"/>
              <a:t>.</a:t>
            </a:r>
          </a:p>
          <a:p>
            <a:r>
              <a:rPr lang="ru-RU" b="1" dirty="0" err="1" smtClean="0"/>
              <a:t>Метелик-листовидка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5314950" y="2366963"/>
            <a:ext cx="3829050" cy="3424237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b="1" dirty="0" err="1" smtClean="0"/>
              <a:t>Метелик</a:t>
            </a:r>
            <a:r>
              <a:rPr lang="ru-RU" b="1" dirty="0" smtClean="0"/>
              <a:t> Аполлон</a:t>
            </a:r>
          </a:p>
          <a:p>
            <a:r>
              <a:rPr lang="ru-RU" dirty="0" err="1"/>
              <a:t>зустрічаються</a:t>
            </a:r>
            <a:r>
              <a:rPr lang="ru-RU" dirty="0"/>
              <a:t> </a:t>
            </a:r>
            <a:r>
              <a:rPr lang="ru-RU" dirty="0" smtClean="0"/>
              <a:t>в </a:t>
            </a:r>
            <a:r>
              <a:rPr lang="ru-RU" dirty="0" err="1"/>
              <a:t>Італії</a:t>
            </a:r>
            <a:r>
              <a:rPr lang="ru-RU" dirty="0"/>
              <a:t>, </a:t>
            </a:r>
            <a:r>
              <a:rPr lang="ru-RU" dirty="0" err="1"/>
              <a:t>Іспанії</a:t>
            </a:r>
            <a:r>
              <a:rPr lang="ru-RU" dirty="0"/>
              <a:t> та </a:t>
            </a:r>
            <a:r>
              <a:rPr lang="ru-RU" dirty="0" err="1" smtClean="0"/>
              <a:t>Франції</a:t>
            </a:r>
            <a:r>
              <a:rPr lang="ru-RU" dirty="0" smtClean="0"/>
              <a:t>. </a:t>
            </a:r>
            <a:r>
              <a:rPr lang="ru-RU" dirty="0" err="1" smtClean="0"/>
              <a:t>перебувають</a:t>
            </a:r>
            <a:r>
              <a:rPr lang="ru-RU" dirty="0" smtClean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загрозою</a:t>
            </a:r>
            <a:r>
              <a:rPr lang="ru-RU" dirty="0"/>
              <a:t> </a:t>
            </a:r>
            <a:r>
              <a:rPr lang="ru-RU" dirty="0" err="1"/>
              <a:t>зникнення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https://tribuna.pl.ua/wp-content/uploads/2019/04/appolon-750x4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3739" y="133213"/>
            <a:ext cx="3955461" cy="309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tribuna.pl.ua/wp-content/uploads/2019/04/lystovydka-750x5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371" y="2902858"/>
            <a:ext cx="3781290" cy="3338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7431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SYLPHINA ANGEL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err="1"/>
              <a:t>Миловидні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метелики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в Перу, </a:t>
            </a:r>
            <a:r>
              <a:rPr lang="ru-RU" dirty="0" err="1"/>
              <a:t>Еквадорі</a:t>
            </a:r>
            <a:r>
              <a:rPr lang="ru-RU" dirty="0"/>
              <a:t> і </a:t>
            </a:r>
            <a:r>
              <a:rPr lang="ru-RU" dirty="0" err="1" smtClean="0"/>
              <a:t>Болівії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Метелики</a:t>
            </a:r>
            <a:r>
              <a:rPr lang="ru-RU" dirty="0" smtClean="0"/>
              <a:t>  </a:t>
            </a:r>
            <a:r>
              <a:rPr lang="ru-RU" dirty="0" err="1" smtClean="0"/>
              <a:t>літають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 smtClean="0"/>
              <a:t>шукають</a:t>
            </a:r>
            <a:r>
              <a:rPr lang="ru-RU" dirty="0" smtClean="0"/>
              <a:t> </a:t>
            </a:r>
            <a:r>
              <a:rPr lang="ru-RU" dirty="0" err="1"/>
              <a:t>їжу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поодинці</a:t>
            </a:r>
            <a:r>
              <a:rPr lang="ru-RU" dirty="0"/>
              <a:t>. Але в </a:t>
            </a:r>
            <a:r>
              <a:rPr lang="ru-RU" dirty="0" err="1"/>
              <a:t>ясні</a:t>
            </a:r>
            <a:r>
              <a:rPr lang="ru-RU" dirty="0"/>
              <a:t>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в </a:t>
            </a:r>
            <a:r>
              <a:rPr lang="ru-RU" dirty="0" err="1"/>
              <a:t>групі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десятків</a:t>
            </a:r>
            <a:r>
              <a:rPr lang="ru-RU" dirty="0"/>
              <a:t> до </a:t>
            </a:r>
            <a:r>
              <a:rPr lang="ru-RU" dirty="0" err="1"/>
              <a:t>сотень</a:t>
            </a:r>
            <a:r>
              <a:rPr lang="ru-RU" dirty="0"/>
              <a:t> </a:t>
            </a:r>
            <a:r>
              <a:rPr lang="ru-RU" dirty="0" err="1"/>
              <a:t>метеликів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листям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. Вони </a:t>
            </a:r>
            <a:r>
              <a:rPr lang="ru-RU" dirty="0" err="1"/>
              <a:t>мігрують</a:t>
            </a:r>
            <a:r>
              <a:rPr lang="ru-RU" dirty="0"/>
              <a:t> на </a:t>
            </a:r>
            <a:r>
              <a:rPr lang="ru-RU" dirty="0" err="1"/>
              <a:t>відстань</a:t>
            </a:r>
            <a:r>
              <a:rPr lang="ru-RU" dirty="0"/>
              <a:t> до 320 км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весняного</a:t>
            </a:r>
            <a:r>
              <a:rPr lang="ru-RU" dirty="0"/>
              <a:t> сезону для </a:t>
            </a:r>
            <a:r>
              <a:rPr lang="ru-RU" dirty="0" err="1"/>
              <a:t>пошуку</a:t>
            </a:r>
            <a:r>
              <a:rPr lang="ru-RU" dirty="0"/>
              <a:t> </a:t>
            </a:r>
            <a:r>
              <a:rPr lang="ru-RU" dirty="0" err="1"/>
              <a:t>квітів</a:t>
            </a:r>
            <a:r>
              <a:rPr lang="ru-RU" dirty="0"/>
              <a:t>, </a:t>
            </a:r>
            <a:r>
              <a:rPr lang="ru-RU" dirty="0" err="1"/>
              <a:t>багатих</a:t>
            </a:r>
            <a:r>
              <a:rPr lang="ru-RU" dirty="0"/>
              <a:t> нектаром.</a:t>
            </a:r>
          </a:p>
          <a:p>
            <a:endParaRPr lang="ru-RU" dirty="0"/>
          </a:p>
        </p:txBody>
      </p:sp>
      <p:pic>
        <p:nvPicPr>
          <p:cNvPr id="11266" name="Picture 2" descr="Картинки по запросу &quot;6. SYLPHINA ANGEL метелик&quot;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2985" y="2032001"/>
            <a:ext cx="4837492" cy="362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70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557939"/>
            <a:ext cx="9144000" cy="1255363"/>
          </a:xfrm>
        </p:spPr>
        <p:txBody>
          <a:bodyPr/>
          <a:lstStyle/>
          <a:p>
            <a:pPr algn="ctr"/>
            <a:r>
              <a:rPr lang="uk-UA" dirty="0" smtClean="0"/>
              <a:t>Але за гарною зовнішністю метелика схована часто шкода від личинки – гусениці.</a:t>
            </a:r>
            <a:endParaRPr lang="ru-RU" dirty="0"/>
          </a:p>
        </p:txBody>
      </p:sp>
      <p:pic>
        <p:nvPicPr>
          <p:cNvPr id="5122" name="Picture 2" descr="Картинки по запросу &quot;метелики шкідники фото&quot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49" y="2128164"/>
            <a:ext cx="7300671" cy="43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9215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Метелики- шкідники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329" y="2367093"/>
            <a:ext cx="4060841" cy="4236906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 smtClean="0"/>
              <a:t>метеликів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err="1"/>
              <a:t>шкідниками</a:t>
            </a:r>
            <a:r>
              <a:rPr lang="ru-RU" dirty="0"/>
              <a:t> для </a:t>
            </a:r>
            <a:r>
              <a:rPr lang="ru-RU" dirty="0" err="1"/>
              <a:t>сільськогосподарських</a:t>
            </a:r>
            <a:r>
              <a:rPr lang="ru-RU" dirty="0"/>
              <a:t> культур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err="1"/>
              <a:t>Гусениці</a:t>
            </a:r>
            <a:r>
              <a:rPr lang="ru-RU" dirty="0"/>
              <a:t> </a:t>
            </a:r>
            <a:r>
              <a:rPr lang="ru-RU" dirty="0" err="1"/>
              <a:t>живляться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листям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і, </a:t>
            </a:r>
            <a:r>
              <a:rPr lang="ru-RU" dirty="0" err="1"/>
              <a:t>розвиваючись</a:t>
            </a:r>
            <a:r>
              <a:rPr lang="ru-RU" dirty="0"/>
              <a:t> у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,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загибель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(</a:t>
            </a:r>
            <a:r>
              <a:rPr lang="ru-RU" dirty="0" err="1"/>
              <a:t>навіть</a:t>
            </a:r>
            <a:r>
              <a:rPr lang="ru-RU" dirty="0"/>
              <a:t> дерев),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призводять</a:t>
            </a:r>
            <a:r>
              <a:rPr lang="ru-RU" dirty="0"/>
              <a:t> до того,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рослина</a:t>
            </a:r>
            <a:r>
              <a:rPr lang="ru-RU" dirty="0"/>
              <a:t> не </a:t>
            </a:r>
            <a:r>
              <a:rPr lang="ru-RU" dirty="0" err="1"/>
              <a:t>здатна</a:t>
            </a:r>
            <a:r>
              <a:rPr lang="ru-RU" dirty="0"/>
              <a:t> </a:t>
            </a:r>
            <a:r>
              <a:rPr lang="ru-RU" dirty="0" err="1"/>
              <a:t>утворити</a:t>
            </a:r>
            <a:r>
              <a:rPr lang="ru-RU" dirty="0"/>
              <a:t> </a:t>
            </a:r>
            <a:r>
              <a:rPr lang="ru-RU" dirty="0" err="1"/>
              <a:t>насіння</a:t>
            </a:r>
            <a:r>
              <a:rPr lang="ru-RU" dirty="0"/>
              <a:t>. </a:t>
            </a:r>
            <a:r>
              <a:rPr lang="ru-RU" dirty="0" err="1" smtClean="0"/>
              <a:t>Таке</a:t>
            </a:r>
            <a:r>
              <a:rPr lang="ru-RU" dirty="0" smtClean="0"/>
              <a:t> </a:t>
            </a:r>
            <a:r>
              <a:rPr lang="ru-RU" dirty="0" err="1"/>
              <a:t>явище</a:t>
            </a:r>
            <a:r>
              <a:rPr lang="ru-RU" dirty="0"/>
              <a:t> </a:t>
            </a:r>
            <a:r>
              <a:rPr lang="ru-RU" dirty="0" err="1"/>
              <a:t>характерне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для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 smtClean="0"/>
              <a:t>метеликів</a:t>
            </a:r>
            <a:r>
              <a:rPr lang="ru-RU" dirty="0"/>
              <a:t> </a:t>
            </a:r>
            <a:r>
              <a:rPr lang="ru-RU" dirty="0" smtClean="0"/>
              <a:t>:</a:t>
            </a:r>
            <a:r>
              <a:rPr lang="ru-RU" dirty="0"/>
              <a:t> </a:t>
            </a:r>
            <a:r>
              <a:rPr lang="ru-RU" dirty="0" err="1"/>
              <a:t>біланів</a:t>
            </a:r>
            <a:r>
              <a:rPr lang="ru-RU" dirty="0"/>
              <a:t>, совок.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5" name="Объект 4" descr="Картинки по запросу &quot;метелики шкідники рослин&quot;"/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6458" y="1669144"/>
            <a:ext cx="3657600" cy="49348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780868" y="6603999"/>
            <a:ext cx="2015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Лучний метелик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39650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Шкідник лісу –</a:t>
            </a:r>
            <a:br>
              <a:rPr lang="uk-UA" dirty="0" smtClean="0"/>
            </a:br>
            <a:r>
              <a:rPr lang="uk-UA" dirty="0" smtClean="0"/>
              <a:t> непарний </a:t>
            </a:r>
            <a:br>
              <a:rPr lang="uk-UA" dirty="0" smtClean="0"/>
            </a:br>
            <a:r>
              <a:rPr lang="uk-UA" dirty="0" smtClean="0"/>
              <a:t>шовкопряд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88784" y="2367094"/>
            <a:ext cx="3726065" cy="2785374"/>
          </a:xfrm>
        </p:spPr>
        <p:txBody>
          <a:bodyPr>
            <a:normAutofit/>
          </a:bodyPr>
          <a:lstStyle/>
          <a:p>
            <a:r>
              <a:rPr lang="ru-RU" dirty="0" err="1" smtClean="0"/>
              <a:t>пошкоджує</a:t>
            </a:r>
            <a:r>
              <a:rPr lang="ru-RU" dirty="0" smtClean="0"/>
              <a:t> </a:t>
            </a:r>
            <a:r>
              <a:rPr lang="ru-RU" dirty="0" err="1"/>
              <a:t>понад</a:t>
            </a:r>
            <a:r>
              <a:rPr lang="ru-RU" dirty="0"/>
              <a:t> 300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/>
              <a:t>шкідник</a:t>
            </a:r>
            <a:r>
              <a:rPr lang="ru-RU" dirty="0"/>
              <a:t>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перевагу</a:t>
            </a:r>
            <a:r>
              <a:rPr lang="ru-RU" dirty="0"/>
              <a:t> дубу, </a:t>
            </a:r>
            <a:r>
              <a:rPr lang="ru-RU" dirty="0" err="1"/>
              <a:t>ліщині</a:t>
            </a:r>
            <a:r>
              <a:rPr lang="ru-RU" dirty="0"/>
              <a:t>, </a:t>
            </a:r>
            <a:r>
              <a:rPr lang="ru-RU" dirty="0" smtClean="0"/>
              <a:t> </a:t>
            </a:r>
            <a:r>
              <a:rPr lang="ru-RU" dirty="0" err="1"/>
              <a:t>модрині</a:t>
            </a:r>
            <a:r>
              <a:rPr lang="ru-RU" dirty="0"/>
              <a:t>, </a:t>
            </a:r>
            <a:r>
              <a:rPr lang="ru-RU" dirty="0" err="1"/>
              <a:t>осиці</a:t>
            </a:r>
            <a:r>
              <a:rPr lang="ru-RU" dirty="0"/>
              <a:t>, </a:t>
            </a:r>
            <a:r>
              <a:rPr lang="ru-RU" dirty="0" err="1"/>
              <a:t>березі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поширений</a:t>
            </a:r>
            <a:r>
              <a:rPr lang="ru-RU" dirty="0"/>
              <a:t> на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</a:p>
        </p:txBody>
      </p:sp>
      <p:pic>
        <p:nvPicPr>
          <p:cNvPr id="8194" name="Picture 2" descr="Картинки по запросу &quot;непарний шовкопряд фото&quot;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0997" y="363447"/>
            <a:ext cx="3829050" cy="30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&quot;непарний шовкопряд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0998" y="3656231"/>
            <a:ext cx="3829050" cy="286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&quot;непарний шовкопряд фото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635" y="4683034"/>
            <a:ext cx="1953378" cy="217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ртинки по запросу &quot;непарний шовкопряд фото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881" y="4683034"/>
            <a:ext cx="1795523" cy="217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37012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err="1"/>
              <a:t>Американський</a:t>
            </a:r>
            <a:r>
              <a:rPr lang="ru-RU" b="1" dirty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білий</a:t>
            </a:r>
            <a:r>
              <a:rPr lang="ru-RU" b="1" dirty="0" smtClean="0"/>
              <a:t> </a:t>
            </a:r>
            <a:r>
              <a:rPr lang="ru-RU" b="1" dirty="0" err="1"/>
              <a:t>метелик</a:t>
            </a:r>
            <a:r>
              <a:rPr lang="ru-RU" b="1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 </a:t>
            </a:r>
            <a:r>
              <a:rPr lang="ru-RU" b="1" dirty="0" err="1"/>
              <a:t>шкідник</a:t>
            </a:r>
            <a:r>
              <a:rPr lang="ru-RU" b="1" dirty="0"/>
              <a:t> </a:t>
            </a:r>
            <a:r>
              <a:rPr lang="ru-RU" b="1" dirty="0" err="1"/>
              <a:t>плодових</a:t>
            </a:r>
            <a:r>
              <a:rPr lang="ru-RU" b="1" dirty="0"/>
              <a:t>, </a:t>
            </a:r>
            <a:r>
              <a:rPr lang="ru-RU" b="1" dirty="0" err="1"/>
              <a:t>декоративних</a:t>
            </a:r>
            <a:r>
              <a:rPr lang="ru-RU" b="1" dirty="0"/>
              <a:t> і </a:t>
            </a:r>
            <a:r>
              <a:rPr lang="ru-RU" b="1" dirty="0" err="1"/>
              <a:t>лісових</a:t>
            </a:r>
            <a:r>
              <a:rPr lang="ru-RU" b="1" dirty="0"/>
              <a:t> </a:t>
            </a:r>
            <a:r>
              <a:rPr lang="ru-RU" b="1" dirty="0" smtClean="0"/>
              <a:t>культур </a:t>
            </a:r>
            <a:r>
              <a:rPr lang="ru-RU" dirty="0" smtClean="0"/>
              <a:t>Особливо </a:t>
            </a:r>
            <a:r>
              <a:rPr lang="ru-RU" dirty="0"/>
              <a:t>сильно </a:t>
            </a:r>
            <a:r>
              <a:rPr lang="ru-RU" dirty="0" err="1"/>
              <a:t>ушкоджує</a:t>
            </a:r>
            <a:r>
              <a:rPr lang="ru-RU" dirty="0"/>
              <a:t> </a:t>
            </a:r>
            <a:r>
              <a:rPr lang="ru-RU" dirty="0" err="1"/>
              <a:t>шовковицю</a:t>
            </a:r>
            <a:r>
              <a:rPr lang="ru-RU" dirty="0"/>
              <a:t>, клен, </a:t>
            </a:r>
            <a:r>
              <a:rPr lang="ru-RU" dirty="0" err="1"/>
              <a:t>горіх</a:t>
            </a:r>
            <a:r>
              <a:rPr lang="ru-RU" dirty="0"/>
              <a:t>, </a:t>
            </a:r>
            <a:r>
              <a:rPr lang="ru-RU" dirty="0" err="1"/>
              <a:t>яблуню</a:t>
            </a:r>
            <a:r>
              <a:rPr lang="ru-RU" dirty="0"/>
              <a:t>, грушу, сливу, вишню, черешню, тополю та </a:t>
            </a:r>
            <a:r>
              <a:rPr lang="ru-RU" dirty="0" err="1"/>
              <a:t>ін</a:t>
            </a:r>
            <a:r>
              <a:rPr lang="ru-RU" dirty="0"/>
              <a:t>. </a:t>
            </a:r>
          </a:p>
        </p:txBody>
      </p:sp>
      <p:pic>
        <p:nvPicPr>
          <p:cNvPr id="7170" name="Picture 2" descr="https://infoindustria.com.ua/wp-content/uploads/2018/09/a9b50e30-6f7c-47c4-9691-f6fb3aa86ff1vtntkbq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4871" y="-16619"/>
            <a:ext cx="3477670" cy="231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&quot;американський білий метелик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2574" y="4970929"/>
            <a:ext cx="2515031" cy="188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американський білий метелик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9671" y="2367093"/>
            <a:ext cx="3492870" cy="241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&quot;американський білий метелик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9671" y="4944485"/>
            <a:ext cx="3492870" cy="193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6343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uk-UA" dirty="0" smtClean="0"/>
              <a:t>Совка озима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239290" y="2545307"/>
            <a:ext cx="4259007" cy="3106843"/>
          </a:xfrm>
        </p:spPr>
        <p:txBody>
          <a:bodyPr/>
          <a:lstStyle/>
          <a:p>
            <a:r>
              <a:rPr lang="ru-RU" dirty="0"/>
              <a:t> Одна </a:t>
            </a:r>
            <a:r>
              <a:rPr lang="ru-RU" dirty="0" err="1"/>
              <a:t>гусінь</a:t>
            </a:r>
            <a:r>
              <a:rPr lang="ru-RU" dirty="0"/>
              <a:t> </a:t>
            </a:r>
            <a:r>
              <a:rPr lang="ru-RU" dirty="0" err="1"/>
              <a:t>першого</a:t>
            </a:r>
            <a:r>
              <a:rPr lang="ru-RU" dirty="0"/>
              <a:t> </a:t>
            </a:r>
            <a:r>
              <a:rPr lang="ru-RU" dirty="0" err="1"/>
              <a:t>покоління</a:t>
            </a:r>
            <a:r>
              <a:rPr lang="ru-RU" dirty="0"/>
              <a:t> за </a:t>
            </a:r>
            <a:r>
              <a:rPr lang="ru-RU" dirty="0" err="1"/>
              <a:t>ніч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знищити</a:t>
            </a:r>
            <a:r>
              <a:rPr lang="ru-RU" dirty="0"/>
              <a:t> 10-15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цукрового</a:t>
            </a:r>
            <a:r>
              <a:rPr lang="ru-RU" dirty="0"/>
              <a:t> </a:t>
            </a:r>
            <a:r>
              <a:rPr lang="ru-RU" dirty="0" err="1"/>
              <a:t>буряку</a:t>
            </a:r>
            <a:r>
              <a:rPr lang="ru-RU" dirty="0"/>
              <a:t>. </a:t>
            </a:r>
            <a:r>
              <a:rPr lang="ru-RU" dirty="0" err="1"/>
              <a:t>Особини</a:t>
            </a:r>
            <a:r>
              <a:rPr lang="ru-RU" dirty="0"/>
              <a:t> другого </a:t>
            </a:r>
            <a:r>
              <a:rPr lang="ru-RU" dirty="0" err="1"/>
              <a:t>покоління</a:t>
            </a:r>
            <a:r>
              <a:rPr lang="ru-RU" dirty="0"/>
              <a:t> </a:t>
            </a:r>
            <a:r>
              <a:rPr lang="ru-RU" dirty="0" err="1"/>
              <a:t>найбільше</a:t>
            </a:r>
            <a:r>
              <a:rPr lang="ru-RU" dirty="0"/>
              <a:t> </a:t>
            </a:r>
            <a:r>
              <a:rPr lang="ru-RU" dirty="0" err="1"/>
              <a:t>пошкоджують</a:t>
            </a:r>
            <a:r>
              <a:rPr lang="ru-RU" dirty="0"/>
              <a:t> </a:t>
            </a:r>
            <a:r>
              <a:rPr lang="ru-RU" dirty="0" err="1"/>
              <a:t>озимі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.</a:t>
            </a:r>
          </a:p>
        </p:txBody>
      </p:sp>
      <p:pic>
        <p:nvPicPr>
          <p:cNvPr id="9218" name="Picture 2" descr="https://superagronom.com/uploads/all/7e/85/78/7e8578676b9d69fc6e09a3e54acffc3c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618" y="180140"/>
            <a:ext cx="2986253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&quot;озима совка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618" y="3760922"/>
            <a:ext cx="3551679" cy="260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5111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77372" y="2583543"/>
            <a:ext cx="4463079" cy="4049486"/>
          </a:xfrm>
        </p:spPr>
        <p:txBody>
          <a:bodyPr>
            <a:normAutofit/>
          </a:bodyPr>
          <a:lstStyle/>
          <a:p>
            <a:r>
              <a:rPr lang="ru-RU" dirty="0" err="1"/>
              <a:t>Метелики</a:t>
            </a:r>
            <a:r>
              <a:rPr lang="ru-RU" dirty="0"/>
              <a:t> - </a:t>
            </a:r>
            <a:r>
              <a:rPr lang="ru-RU" dirty="0" err="1"/>
              <a:t>істоти</a:t>
            </a:r>
            <a:r>
              <a:rPr lang="ru-RU" dirty="0"/>
              <a:t> </a:t>
            </a:r>
            <a:r>
              <a:rPr lang="ru-RU" dirty="0" err="1"/>
              <a:t>древні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dirty="0"/>
              <a:t>Час </a:t>
            </a:r>
            <a:r>
              <a:rPr lang="ru-RU" b="1" dirty="0" err="1"/>
              <a:t>існування</a:t>
            </a:r>
            <a:r>
              <a:rPr lang="ru-RU" b="1" dirty="0" smtClean="0"/>
              <a:t>:  з </a:t>
            </a:r>
            <a:r>
              <a:rPr lang="ru-RU" b="1" dirty="0" err="1" smtClean="0"/>
              <a:t>юрського</a:t>
            </a:r>
            <a:r>
              <a:rPr lang="ru-RU" b="1" dirty="0" smtClean="0"/>
              <a:t> </a:t>
            </a:r>
            <a:r>
              <a:rPr lang="ru-RU" b="1" dirty="0" err="1" smtClean="0"/>
              <a:t>періоду</a:t>
            </a:r>
            <a:r>
              <a:rPr lang="ru-RU" b="1" dirty="0" smtClean="0"/>
              <a:t>  мезозою до  </a:t>
            </a:r>
            <a:r>
              <a:rPr lang="ru-RU" b="1" dirty="0" err="1" smtClean="0"/>
              <a:t>нашого</a:t>
            </a:r>
            <a:r>
              <a:rPr lang="ru-RU" b="1" dirty="0" smtClean="0"/>
              <a:t>  часу,  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b="1" dirty="0" smtClean="0"/>
              <a:t>200 </a:t>
            </a:r>
            <a:r>
              <a:rPr lang="ru-RU" b="1" dirty="0"/>
              <a:t>млн </a:t>
            </a:r>
            <a:r>
              <a:rPr lang="ru-RU" b="1" dirty="0" err="1" smtClean="0"/>
              <a:t>років</a:t>
            </a:r>
            <a:r>
              <a:rPr lang="ru-RU" b="1" dirty="0" smtClean="0"/>
              <a:t>.</a:t>
            </a:r>
          </a:p>
          <a:p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присутні</a:t>
            </a:r>
            <a:r>
              <a:rPr lang="ru-RU" dirty="0"/>
              <a:t> на </a:t>
            </a:r>
            <a:r>
              <a:rPr lang="ru-RU" dirty="0" err="1"/>
              <a:t>єгипетських</a:t>
            </a:r>
            <a:r>
              <a:rPr lang="ru-RU" dirty="0"/>
              <a:t> фресках, </a:t>
            </a:r>
            <a:r>
              <a:rPr lang="ru-RU" dirty="0" err="1"/>
              <a:t>яким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3,5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 smtClean="0"/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s://upload.wikimedia.org/wikipedia/commons/b/bc/Prodryas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4950" y="0"/>
            <a:ext cx="382905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38058" y="3541486"/>
            <a:ext cx="37737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Малюнок</a:t>
            </a:r>
            <a:r>
              <a:rPr lang="ru-RU" dirty="0"/>
              <a:t> </a:t>
            </a:r>
            <a:r>
              <a:rPr lang="ru-RU" dirty="0" err="1" smtClean="0"/>
              <a:t>скам'янілості</a:t>
            </a:r>
            <a:r>
              <a:rPr lang="ru-RU" dirty="0" smtClean="0"/>
              <a:t> </a:t>
            </a:r>
            <a:r>
              <a:rPr lang="ru-RU" dirty="0" err="1" smtClean="0"/>
              <a:t>метелика</a:t>
            </a:r>
            <a:r>
              <a:rPr lang="ru-RU" dirty="0"/>
              <a:t> </a:t>
            </a:r>
            <a:r>
              <a:rPr lang="ru-RU" dirty="0" err="1" smtClean="0"/>
              <a:t>сонцевика</a:t>
            </a:r>
            <a:r>
              <a:rPr lang="ru-RU" dirty="0" smtClean="0"/>
              <a:t>,  </a:t>
            </a:r>
            <a:r>
              <a:rPr lang="ru-RU" dirty="0" err="1"/>
              <a:t>знайдений</a:t>
            </a:r>
            <a:r>
              <a:rPr lang="ru-RU" dirty="0"/>
              <a:t> у Колорадо (США). На </a:t>
            </a:r>
            <a:r>
              <a:rPr lang="ru-RU" dirty="0" err="1"/>
              <a:t>відбитку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зберігся</a:t>
            </a:r>
            <a:r>
              <a:rPr lang="ru-RU" dirty="0"/>
              <a:t> весь </a:t>
            </a:r>
            <a:r>
              <a:rPr lang="ru-RU" dirty="0" err="1"/>
              <a:t>метелик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ротовий</a:t>
            </a:r>
            <a:r>
              <a:rPr lang="ru-RU" dirty="0"/>
              <a:t> </a:t>
            </a:r>
            <a:r>
              <a:rPr lang="ru-RU" dirty="0" err="1"/>
              <a:t>апарат</a:t>
            </a:r>
            <a:r>
              <a:rPr lang="ru-RU" dirty="0"/>
              <a:t>, </a:t>
            </a:r>
            <a:r>
              <a:rPr lang="ru-RU" dirty="0" err="1"/>
              <a:t>вусики</a:t>
            </a:r>
            <a:r>
              <a:rPr lang="ru-RU" dirty="0"/>
              <a:t>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деталі</a:t>
            </a:r>
            <a:r>
              <a:rPr lang="ru-RU" dirty="0"/>
              <a:t> </a:t>
            </a:r>
            <a:r>
              <a:rPr lang="ru-RU" dirty="0" err="1"/>
              <a:t>малюнка</a:t>
            </a:r>
            <a:r>
              <a:rPr lang="ru-RU" dirty="0"/>
              <a:t> на </a:t>
            </a:r>
            <a:r>
              <a:rPr lang="ru-RU" dirty="0" err="1"/>
              <a:t>крилах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21537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озима совка фото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0289" y="557939"/>
            <a:ext cx="418033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&quot;озима совка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458" y="557939"/>
            <a:ext cx="385907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1966" y="6501539"/>
            <a:ext cx="350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Стебловий кукурудзяний метелик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5360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&quot;метелики шкідники фото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939" y="214482"/>
            <a:ext cx="8271261" cy="620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3234" y="6462793"/>
            <a:ext cx="2955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Метелик </a:t>
            </a:r>
            <a:r>
              <a:rPr lang="uk-UA" sz="2000" b="1" dirty="0" err="1" smtClean="0"/>
              <a:t>чортополохівка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921233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&quot;метелики шкідники фото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148" y="177314"/>
            <a:ext cx="7956425" cy="596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6705" y="6400800"/>
            <a:ext cx="3146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Метелик білан капустяний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4291735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&quot;метелики шкідники фото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2349" y="3301139"/>
            <a:ext cx="3027264" cy="33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&quot;метелики шкідники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533614"/>
            <a:ext cx="5296940" cy="31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&quot;метелики шкідники фото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6940" cy="342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ртинки по запросу &quot;метелик совка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9528" y="185210"/>
            <a:ext cx="2312907" cy="30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0280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91828"/>
          </a:xfrm>
        </p:spPr>
        <p:txBody>
          <a:bodyPr/>
          <a:lstStyle/>
          <a:p>
            <a:pPr algn="l"/>
            <a:r>
              <a:rPr lang="ru-RU" dirty="0" err="1"/>
              <a:t>платтяна</a:t>
            </a:r>
            <a:r>
              <a:rPr lang="ru-RU" dirty="0"/>
              <a:t> </a:t>
            </a:r>
            <a:r>
              <a:rPr lang="ru-RU" dirty="0" err="1"/>
              <a:t>міль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330" y="1410347"/>
            <a:ext cx="3829520" cy="520742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На </a:t>
            </a:r>
            <a:r>
              <a:rPr lang="ru-RU" dirty="0" err="1"/>
              <a:t>апетит</a:t>
            </a:r>
            <a:r>
              <a:rPr lang="ru-RU" dirty="0"/>
              <a:t> </a:t>
            </a:r>
            <a:r>
              <a:rPr lang="ru-RU" dirty="0" err="1"/>
              <a:t>метелики</a:t>
            </a:r>
            <a:r>
              <a:rPr lang="ru-RU" dirty="0"/>
              <a:t> не </a:t>
            </a:r>
            <a:r>
              <a:rPr lang="ru-RU" dirty="0" err="1"/>
              <a:t>скаржаться</a:t>
            </a:r>
            <a:r>
              <a:rPr lang="ru-RU" dirty="0"/>
              <a:t>: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вживати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, </a:t>
            </a:r>
            <a:r>
              <a:rPr lang="ru-RU" dirty="0" err="1"/>
              <a:t>вдвічі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власна</a:t>
            </a:r>
            <a:r>
              <a:rPr lang="ru-RU" dirty="0"/>
              <a:t> вага.</a:t>
            </a:r>
          </a:p>
          <a:p>
            <a:r>
              <a:rPr lang="ru-RU" dirty="0"/>
              <a:t>У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метеликів</a:t>
            </a:r>
            <a:r>
              <a:rPr lang="ru-RU" dirty="0"/>
              <a:t>  </a:t>
            </a:r>
            <a:r>
              <a:rPr lang="ru-RU" dirty="0" err="1"/>
              <a:t>відсутній</a:t>
            </a:r>
            <a:r>
              <a:rPr lang="ru-RU" dirty="0"/>
              <a:t> рот,  вони </a:t>
            </a:r>
            <a:r>
              <a:rPr lang="ru-RU" dirty="0" err="1"/>
              <a:t>живуть</a:t>
            </a:r>
            <a:r>
              <a:rPr lang="ru-RU" dirty="0"/>
              <a:t> </a:t>
            </a:r>
            <a:r>
              <a:rPr lang="ru-RU" dirty="0" err="1"/>
              <a:t>енергією</a:t>
            </a:r>
            <a:r>
              <a:rPr lang="ru-RU" dirty="0"/>
              <a:t>, </a:t>
            </a:r>
            <a:r>
              <a:rPr lang="ru-RU" dirty="0" err="1"/>
              <a:t>накопиченою</a:t>
            </a:r>
            <a:r>
              <a:rPr lang="ru-RU" dirty="0"/>
              <a:t>  у </a:t>
            </a:r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гусениць</a:t>
            </a:r>
            <a:r>
              <a:rPr lang="ru-RU" dirty="0"/>
              <a:t>.  До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 </a:t>
            </a:r>
            <a:r>
              <a:rPr lang="ru-RU" dirty="0" err="1"/>
              <a:t>платтяна</a:t>
            </a:r>
            <a:r>
              <a:rPr lang="ru-RU" dirty="0"/>
              <a:t> </a:t>
            </a:r>
            <a:r>
              <a:rPr lang="ru-RU" dirty="0" err="1"/>
              <a:t>міль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Її</a:t>
            </a:r>
            <a:r>
              <a:rPr lang="ru-RU" dirty="0" smtClean="0"/>
              <a:t> личинка </a:t>
            </a:r>
            <a:r>
              <a:rPr lang="ru-RU" dirty="0" err="1" smtClean="0"/>
              <a:t>харчується</a:t>
            </a:r>
            <a:r>
              <a:rPr lang="ru-RU" dirty="0" smtClean="0"/>
              <a:t> </a:t>
            </a:r>
            <a:r>
              <a:rPr lang="ru-RU" dirty="0" err="1"/>
              <a:t>роговими</a:t>
            </a:r>
            <a:r>
              <a:rPr lang="ru-RU" dirty="0"/>
              <a:t> </a:t>
            </a:r>
            <a:r>
              <a:rPr lang="ru-RU" dirty="0" err="1" smtClean="0"/>
              <a:t>речовинами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вовняних</a:t>
            </a:r>
            <a:r>
              <a:rPr lang="ru-RU" dirty="0"/>
              <a:t> та </a:t>
            </a:r>
            <a:r>
              <a:rPr lang="ru-RU" dirty="0" err="1"/>
              <a:t>хутряних</a:t>
            </a:r>
            <a:r>
              <a:rPr lang="ru-RU" dirty="0"/>
              <a:t> </a:t>
            </a:r>
            <a:r>
              <a:rPr lang="ru-RU" dirty="0" err="1" smtClean="0"/>
              <a:t>виробів</a:t>
            </a:r>
            <a:r>
              <a:rPr lang="ru-RU" dirty="0" smtClean="0"/>
              <a:t> </a:t>
            </a:r>
            <a:r>
              <a:rPr lang="ru-RU" dirty="0"/>
              <a:t>гардеробу. </a:t>
            </a:r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 err="1"/>
              <a:t>живій</a:t>
            </a:r>
            <a:r>
              <a:rPr lang="ru-RU" dirty="0"/>
              <a:t> </a:t>
            </a:r>
            <a:r>
              <a:rPr lang="ru-RU" dirty="0" err="1"/>
              <a:t>природі</a:t>
            </a:r>
            <a:r>
              <a:rPr lang="ru-RU" dirty="0"/>
              <a:t> </a:t>
            </a:r>
            <a:r>
              <a:rPr lang="ru-RU" dirty="0" err="1" smtClean="0"/>
              <a:t>міль</a:t>
            </a:r>
            <a:r>
              <a:rPr lang="ru-RU" dirty="0" smtClean="0"/>
              <a:t> </a:t>
            </a:r>
            <a:r>
              <a:rPr lang="ru-RU" dirty="0" err="1"/>
              <a:t>розмножується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 err="1"/>
              <a:t>пташиних</a:t>
            </a:r>
            <a:r>
              <a:rPr lang="ru-RU" dirty="0"/>
              <a:t> </a:t>
            </a:r>
            <a:r>
              <a:rPr lang="ru-RU" dirty="0" err="1"/>
              <a:t>гніздах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0" name="Picture 2" descr="Картинки по запросу &quot;платтяна міль&quot;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9651" y="240951"/>
            <a:ext cx="3829050" cy="28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платтяна міль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9651" y="3112738"/>
            <a:ext cx="382905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9807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80446" y="1131377"/>
            <a:ext cx="3735093" cy="4659824"/>
          </a:xfrm>
        </p:spPr>
        <p:txBody>
          <a:bodyPr>
            <a:normAutofit/>
          </a:bodyPr>
          <a:lstStyle/>
          <a:p>
            <a:r>
              <a:rPr lang="ru-RU" dirty="0" smtClean="0"/>
              <a:t>Але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метелики</a:t>
            </a:r>
            <a:r>
              <a:rPr lang="ru-RU" dirty="0" smtClean="0"/>
              <a:t> </a:t>
            </a:r>
            <a:r>
              <a:rPr lang="ru-RU" dirty="0" err="1"/>
              <a:t>молі</a:t>
            </a:r>
            <a:r>
              <a:rPr lang="ru-RU" dirty="0"/>
              <a:t> </a:t>
            </a:r>
            <a:r>
              <a:rPr lang="ru-RU" dirty="0" smtClean="0"/>
              <a:t>є й </a:t>
            </a:r>
            <a:r>
              <a:rPr lang="ru-RU" dirty="0" err="1" smtClean="0"/>
              <a:t>корисні</a:t>
            </a:r>
            <a:r>
              <a:rPr lang="ru-RU" dirty="0" smtClean="0"/>
              <a:t> - </a:t>
            </a:r>
            <a:r>
              <a:rPr lang="ru-RU" dirty="0" err="1" smtClean="0"/>
              <a:t>запилюють</a:t>
            </a:r>
            <a:r>
              <a:rPr lang="ru-RU" dirty="0" smtClean="0"/>
              <a:t> </a:t>
            </a:r>
            <a:r>
              <a:rPr lang="ru-RU" dirty="0" err="1"/>
              <a:t>юку</a:t>
            </a:r>
            <a:r>
              <a:rPr lang="ru-RU" dirty="0"/>
              <a:t> і </a:t>
            </a:r>
            <a:r>
              <a:rPr lang="ru-RU" dirty="0" err="1"/>
              <a:t>одночасно</a:t>
            </a:r>
            <a:r>
              <a:rPr lang="ru-RU" dirty="0"/>
              <a:t> </a:t>
            </a:r>
            <a:r>
              <a:rPr lang="ru-RU" dirty="0" err="1"/>
              <a:t>відкладають</a:t>
            </a:r>
            <a:r>
              <a:rPr lang="ru-RU" dirty="0"/>
              <a:t> 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квітках</a:t>
            </a:r>
            <a:r>
              <a:rPr lang="ru-RU" dirty="0"/>
              <a:t> </a:t>
            </a:r>
            <a:r>
              <a:rPr lang="ru-RU" dirty="0" err="1"/>
              <a:t>яйця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/>
              <a:t>вилуплення</a:t>
            </a:r>
            <a:r>
              <a:rPr lang="ru-RU" dirty="0"/>
              <a:t> </a:t>
            </a:r>
            <a:r>
              <a:rPr lang="ru-RU" dirty="0" err="1"/>
              <a:t>гусениці</a:t>
            </a:r>
            <a:r>
              <a:rPr lang="ru-RU" dirty="0"/>
              <a:t> </a:t>
            </a:r>
            <a:r>
              <a:rPr lang="ru-RU" dirty="0" err="1"/>
              <a:t>поїдають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зав'язей</a:t>
            </a:r>
            <a:r>
              <a:rPr lang="ru-RU" dirty="0"/>
              <a:t>, але в </a:t>
            </a:r>
            <a:r>
              <a:rPr lang="ru-RU" dirty="0" err="1"/>
              <a:t>решті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запиленню</a:t>
            </a:r>
            <a:r>
              <a:rPr lang="ru-RU" dirty="0"/>
              <a:t> </a:t>
            </a:r>
            <a:r>
              <a:rPr lang="ru-RU" dirty="0" err="1"/>
              <a:t>утворюється</a:t>
            </a:r>
            <a:r>
              <a:rPr lang="ru-RU" dirty="0"/>
              <a:t> </a:t>
            </a:r>
            <a:r>
              <a:rPr lang="ru-RU" dirty="0" err="1"/>
              <a:t>насіння</a:t>
            </a:r>
            <a:r>
              <a:rPr lang="ru-RU" dirty="0" smtClean="0"/>
              <a:t>.</a:t>
            </a:r>
          </a:p>
        </p:txBody>
      </p:sp>
      <p:pic>
        <p:nvPicPr>
          <p:cNvPr id="5" name="Объект 4" descr="http://www.eco-live.com.ua/sites/default/files/u3/butterfly-pic-07.jpg"/>
          <p:cNvPicPr>
            <a:picLocks noGrp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66"/>
          <a:stretch/>
        </p:blipFill>
        <p:spPr bwMode="auto">
          <a:xfrm>
            <a:off x="5503060" y="0"/>
            <a:ext cx="3063875" cy="226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Картинки по запросу &quot;рослина юкка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3880" y="2471587"/>
            <a:ext cx="3282236" cy="437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43545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19125"/>
            <a:ext cx="7772400" cy="1595438"/>
          </a:xfrm>
        </p:spPr>
        <p:txBody>
          <a:bodyPr/>
          <a:lstStyle/>
          <a:p>
            <a:pPr algn="l"/>
            <a:r>
              <a:rPr lang="uk-UA" dirty="0" smtClean="0"/>
              <a:t>Одомашнені метелики- шовковичний шовкопряд</a:t>
            </a:r>
            <a:endParaRPr lang="ru-RU" dirty="0"/>
          </a:p>
        </p:txBody>
      </p:sp>
      <p:pic>
        <p:nvPicPr>
          <p:cNvPr id="11266" name="Picture 2" descr="Картинки по запросу &quot;шовковичний шовкопряд предок&quot;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33"/>
          <a:stretch/>
        </p:blipFill>
        <p:spPr bwMode="auto">
          <a:xfrm>
            <a:off x="6664325" y="52388"/>
            <a:ext cx="2479675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&quot;шовковичний шовкопряд предок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0419" y="230003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&quot;шовковичний шовкопряд предок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62209"/>
            <a:ext cx="4370468" cy="234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Картинки по запросу &quot;шовковичний шовкопряд предок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152" y="3588857"/>
            <a:ext cx="2413861" cy="32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966" y="2411968"/>
            <a:ext cx="351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Вид у  природі  у вільному стані  не зустрічається!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02669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776329"/>
          </a:xfrm>
        </p:spPr>
        <p:txBody>
          <a:bodyPr/>
          <a:lstStyle/>
          <a:p>
            <a:r>
              <a:rPr lang="ru-RU" b="1" dirty="0" err="1"/>
              <a:t>Шовківництво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330" y="1534333"/>
            <a:ext cx="8164202" cy="4256868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dirty="0" smtClean="0"/>
              <a:t> </a:t>
            </a:r>
            <a:r>
              <a:rPr lang="ru-RU" dirty="0" err="1"/>
              <a:t>розведення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задля</a:t>
            </a:r>
            <a:r>
              <a:rPr lang="ru-RU" dirty="0"/>
              <a:t> </a:t>
            </a:r>
            <a:r>
              <a:rPr lang="ru-RU" dirty="0" err="1"/>
              <a:t>одержання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них </a:t>
            </a:r>
            <a:r>
              <a:rPr lang="ru-RU" dirty="0" err="1"/>
              <a:t>шовку</a:t>
            </a:r>
            <a:r>
              <a:rPr lang="ru-RU" dirty="0"/>
              <a:t>.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вирощують</a:t>
            </a:r>
            <a:r>
              <a:rPr lang="ru-RU" dirty="0"/>
              <a:t> </a:t>
            </a:r>
            <a:r>
              <a:rPr lang="ru-RU" dirty="0" err="1"/>
              <a:t>метеликів</a:t>
            </a:r>
            <a:r>
              <a:rPr lang="ru-RU" dirty="0"/>
              <a:t> </a:t>
            </a:r>
            <a:r>
              <a:rPr lang="ru-RU" dirty="0" err="1" smtClean="0"/>
              <a:t>шовковичного</a:t>
            </a:r>
            <a:r>
              <a:rPr lang="ru-RU" dirty="0" smtClean="0"/>
              <a:t> </a:t>
            </a:r>
            <a:r>
              <a:rPr lang="ru-RU" dirty="0" err="1" smtClean="0"/>
              <a:t>шовкопряду</a:t>
            </a:r>
            <a:r>
              <a:rPr lang="ru-RU" dirty="0" smtClean="0"/>
              <a:t>. </a:t>
            </a:r>
            <a:r>
              <a:rPr lang="ru-RU" dirty="0" err="1"/>
              <a:t>Гусінь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smtClean="0"/>
              <a:t>виду</a:t>
            </a:r>
            <a:r>
              <a:rPr lang="ru-RU" dirty="0"/>
              <a:t> </a:t>
            </a:r>
            <a:r>
              <a:rPr lang="ru-RU" dirty="0" err="1" smtClean="0"/>
              <a:t>заляльковується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/>
              <a:t> </a:t>
            </a:r>
            <a:r>
              <a:rPr lang="ru-RU" dirty="0" err="1"/>
              <a:t>всередині</a:t>
            </a:r>
            <a:r>
              <a:rPr lang="ru-RU" dirty="0"/>
              <a:t> кокону. </a:t>
            </a:r>
            <a:r>
              <a:rPr lang="ru-RU" dirty="0" err="1"/>
              <a:t>Його</a:t>
            </a:r>
            <a:r>
              <a:rPr lang="ru-RU" dirty="0"/>
              <a:t> вона </a:t>
            </a:r>
            <a:r>
              <a:rPr lang="ru-RU" dirty="0" err="1"/>
              <a:t>плете</a:t>
            </a:r>
            <a:r>
              <a:rPr lang="ru-RU" dirty="0"/>
              <a:t> з </a:t>
            </a:r>
            <a:r>
              <a:rPr lang="ru-RU" dirty="0" err="1"/>
              <a:t>шовкових</a:t>
            </a:r>
            <a:r>
              <a:rPr lang="ru-RU" dirty="0"/>
              <a:t> ниток, </a:t>
            </a:r>
            <a:r>
              <a:rPr lang="ru-RU" dirty="0" err="1"/>
              <a:t>які</a:t>
            </a:r>
            <a:r>
              <a:rPr lang="ru-RU" dirty="0"/>
              <a:t> сама ж </a:t>
            </a:r>
            <a:r>
              <a:rPr lang="ru-RU" dirty="0" err="1" smtClean="0"/>
              <a:t>утворює</a:t>
            </a:r>
            <a:r>
              <a:rPr lang="ru-RU" dirty="0" smtClean="0"/>
              <a:t>, </a:t>
            </a:r>
            <a:r>
              <a:rPr lang="ru-RU" dirty="0" err="1" smtClean="0"/>
              <a:t>довжина</a:t>
            </a:r>
            <a:r>
              <a:rPr lang="ru-RU" dirty="0" smtClean="0"/>
              <a:t> нитки </a:t>
            </a:r>
            <a:r>
              <a:rPr lang="ru-RU" dirty="0"/>
              <a:t>400 </a:t>
            </a:r>
            <a:r>
              <a:rPr lang="ru-RU" dirty="0" smtClean="0"/>
              <a:t>- </a:t>
            </a:r>
            <a:r>
              <a:rPr lang="ru-RU" dirty="0"/>
              <a:t>1 400 м.</a:t>
            </a:r>
          </a:p>
        </p:txBody>
      </p:sp>
      <p:pic>
        <p:nvPicPr>
          <p:cNvPr id="4" name="Рисунок 3" descr="Картинки по запросу &quot;шовковичний шовкопряд&quot;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14"/>
          <a:stretch/>
        </p:blipFill>
        <p:spPr bwMode="auto">
          <a:xfrm>
            <a:off x="283781" y="3704095"/>
            <a:ext cx="3854266" cy="296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39597" y="4200041"/>
            <a:ext cx="430993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Щ</a:t>
            </a:r>
            <a:r>
              <a:rPr lang="ru-RU" sz="2000" dirty="0" err="1" smtClean="0"/>
              <a:t>об</a:t>
            </a:r>
            <a:r>
              <a:rPr lang="ru-RU" sz="2000" dirty="0" smtClean="0"/>
              <a:t> </a:t>
            </a:r>
            <a:r>
              <a:rPr lang="ru-RU" sz="2000" dirty="0" err="1"/>
              <a:t>зробити</a:t>
            </a:r>
            <a:r>
              <a:rPr lang="ru-RU" sz="2000" dirty="0"/>
              <a:t> 5,5 кг </a:t>
            </a:r>
            <a:r>
              <a:rPr lang="ru-RU" sz="2000" dirty="0" err="1"/>
              <a:t>шовкових</a:t>
            </a:r>
            <a:r>
              <a:rPr lang="ru-RU" sz="2000" dirty="0"/>
              <a:t> </a:t>
            </a:r>
            <a:r>
              <a:rPr lang="ru-RU" sz="2000" dirty="0" smtClean="0"/>
              <a:t>ниток</a:t>
            </a:r>
          </a:p>
          <a:p>
            <a:r>
              <a:rPr lang="ru-RU" sz="2000" dirty="0" smtClean="0"/>
              <a:t> </a:t>
            </a:r>
            <a:r>
              <a:rPr lang="ru-RU" sz="2000" dirty="0" err="1"/>
              <a:t>потрібно</a:t>
            </a:r>
            <a:r>
              <a:rPr lang="ru-RU" sz="2000" dirty="0"/>
              <a:t> </a:t>
            </a:r>
            <a:r>
              <a:rPr lang="ru-RU" sz="2000" dirty="0" err="1"/>
              <a:t>мати</a:t>
            </a:r>
            <a:r>
              <a:rPr lang="ru-RU" sz="2000" dirty="0"/>
              <a:t> </a:t>
            </a:r>
            <a:r>
              <a:rPr lang="ru-RU" sz="2000" dirty="0" smtClean="0"/>
              <a:t> 1 </a:t>
            </a:r>
            <a:r>
              <a:rPr lang="ru-RU" sz="2000" dirty="0"/>
              <a:t>тонну </a:t>
            </a:r>
            <a:r>
              <a:rPr lang="ru-RU" sz="2000" dirty="0" err="1" smtClean="0"/>
              <a:t>листя</a:t>
            </a:r>
            <a:r>
              <a:rPr lang="ru-RU" sz="2000" dirty="0" smtClean="0"/>
              <a:t> </a:t>
            </a:r>
            <a:r>
              <a:rPr lang="ru-RU" sz="2000" dirty="0" err="1" smtClean="0"/>
              <a:t>шовковиці</a:t>
            </a:r>
            <a:r>
              <a:rPr lang="ru-RU" sz="2000" dirty="0" smtClean="0"/>
              <a:t> і  30 000 </a:t>
            </a:r>
            <a:r>
              <a:rPr lang="ru-RU" sz="2000" dirty="0"/>
              <a:t>комах. </a:t>
            </a:r>
            <a:endParaRPr lang="ru-RU" sz="2000" dirty="0" smtClean="0"/>
          </a:p>
          <a:p>
            <a:r>
              <a:rPr lang="ru-RU" sz="2000" dirty="0" err="1" smtClean="0"/>
              <a:t>Гусениці</a:t>
            </a:r>
            <a:r>
              <a:rPr lang="ru-RU" sz="2000" dirty="0" smtClean="0"/>
              <a:t> </a:t>
            </a:r>
            <a:r>
              <a:rPr lang="ru-RU" sz="2000" dirty="0" err="1"/>
              <a:t>будують</a:t>
            </a:r>
            <a:r>
              <a:rPr lang="ru-RU" sz="2000" dirty="0"/>
              <a:t> </a:t>
            </a:r>
            <a:r>
              <a:rPr lang="ru-RU" sz="2000" dirty="0" err="1"/>
              <a:t>кокони</a:t>
            </a:r>
            <a:r>
              <a:rPr lang="ru-RU" sz="2000" dirty="0"/>
              <a:t> </a:t>
            </a:r>
            <a:r>
              <a:rPr lang="ru-RU" sz="2000" dirty="0" smtClean="0"/>
              <a:t>за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3-4 </a:t>
            </a:r>
            <a:r>
              <a:rPr lang="ru-RU" sz="2000" dirty="0" err="1"/>
              <a:t>доби</a:t>
            </a:r>
            <a:r>
              <a:rPr lang="ru-RU" sz="2000" dirty="0"/>
              <a:t>.  На </a:t>
            </a:r>
            <a:r>
              <a:rPr lang="ru-RU" sz="2000" dirty="0" err="1"/>
              <a:t>краватку</a:t>
            </a:r>
            <a:r>
              <a:rPr lang="ru-RU" sz="2000" dirty="0"/>
              <a:t> </a:t>
            </a:r>
            <a:r>
              <a:rPr lang="ru-RU" sz="2000" dirty="0" err="1"/>
              <a:t>піде</a:t>
            </a:r>
            <a:r>
              <a:rPr lang="ru-RU" sz="2000" dirty="0"/>
              <a:t> 120 </a:t>
            </a:r>
            <a:r>
              <a:rPr lang="ru-RU" sz="2000" dirty="0" err="1"/>
              <a:t>коконів</a:t>
            </a:r>
            <a:r>
              <a:rPr lang="ru-RU" sz="2000" dirty="0"/>
              <a:t>, на кофту – 680, а на </a:t>
            </a:r>
            <a:r>
              <a:rPr lang="ru-RU" sz="2000" dirty="0" err="1"/>
              <a:t>ковдру</a:t>
            </a:r>
            <a:r>
              <a:rPr lang="ru-RU" sz="2000" dirty="0"/>
              <a:t> – </a:t>
            </a:r>
            <a:r>
              <a:rPr lang="ru-RU" sz="2000" dirty="0" err="1"/>
              <a:t>цілих</a:t>
            </a:r>
            <a:r>
              <a:rPr lang="ru-RU" sz="2000" dirty="0"/>
              <a:t> 12500 </a:t>
            </a:r>
            <a:r>
              <a:rPr lang="ru-RU" sz="2000" dirty="0" err="1"/>
              <a:t>коконів</a:t>
            </a:r>
            <a:r>
              <a:rPr lang="ru-RU" sz="2000" dirty="0"/>
              <a:t>. </a:t>
            </a:r>
            <a:endParaRPr lang="ru-RU" sz="20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68059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387459"/>
            <a:ext cx="6943242" cy="328563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err="1"/>
              <a:t>шовкова</a:t>
            </a:r>
            <a:r>
              <a:rPr lang="ru-RU" dirty="0"/>
              <a:t> </a:t>
            </a:r>
            <a:r>
              <a:rPr lang="ru-RU" dirty="0" err="1"/>
              <a:t>білизна</a:t>
            </a:r>
            <a:r>
              <a:rPr lang="ru-RU" dirty="0"/>
              <a:t> </a:t>
            </a:r>
            <a:r>
              <a:rPr lang="ru-RU" dirty="0" err="1"/>
              <a:t>коштує</a:t>
            </a:r>
            <a:r>
              <a:rPr lang="ru-RU" dirty="0"/>
              <a:t> </a:t>
            </a:r>
            <a:r>
              <a:rPr lang="ru-RU" dirty="0" smtClean="0"/>
              <a:t>дорого.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r>
              <a:rPr lang="ru-RU" dirty="0" err="1"/>
              <a:t>Вчені</a:t>
            </a:r>
            <a:r>
              <a:rPr lang="ru-RU" dirty="0"/>
              <a:t> довели </a:t>
            </a:r>
            <a:r>
              <a:rPr lang="ru-RU" dirty="0" err="1"/>
              <a:t>надміцність</a:t>
            </a:r>
            <a:r>
              <a:rPr lang="ru-RU" dirty="0"/>
              <a:t> </a:t>
            </a:r>
            <a:r>
              <a:rPr lang="ru-RU" dirty="0" err="1"/>
              <a:t>шовку</a:t>
            </a:r>
            <a:r>
              <a:rPr lang="ru-RU" dirty="0" smtClean="0"/>
              <a:t>. 16-тишаровій </a:t>
            </a:r>
            <a:r>
              <a:rPr lang="ru-RU" dirty="0" err="1" smtClean="0"/>
              <a:t>нитці</a:t>
            </a:r>
            <a:r>
              <a:rPr lang="ru-RU" dirty="0" smtClean="0"/>
              <a:t> </a:t>
            </a:r>
            <a:r>
              <a:rPr lang="ru-RU" dirty="0"/>
              <a:t>не </a:t>
            </a:r>
            <a:r>
              <a:rPr lang="ru-RU" dirty="0" err="1"/>
              <a:t>страшні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постріли</a:t>
            </a:r>
            <a:r>
              <a:rPr lang="ru-RU" dirty="0"/>
              <a:t> з револьвера. Тому Ви можете бути </a:t>
            </a:r>
            <a:r>
              <a:rPr lang="ru-RU" dirty="0" err="1"/>
              <a:t>спокійні</a:t>
            </a:r>
            <a:r>
              <a:rPr lang="ru-RU" dirty="0"/>
              <a:t> за </a:t>
            </a:r>
            <a:r>
              <a:rPr lang="ru-RU" dirty="0" err="1"/>
              <a:t>довговічність</a:t>
            </a:r>
            <a:r>
              <a:rPr lang="ru-RU" dirty="0"/>
              <a:t> і </a:t>
            </a:r>
            <a:r>
              <a:rPr lang="ru-RU" dirty="0" err="1"/>
              <a:t>зносостійкість</a:t>
            </a:r>
            <a:r>
              <a:rPr lang="ru-RU" dirty="0"/>
              <a:t> </a:t>
            </a:r>
            <a:r>
              <a:rPr lang="ru-RU" dirty="0" err="1" smtClean="0"/>
              <a:t>Вашої</a:t>
            </a:r>
            <a:r>
              <a:rPr lang="ru-RU" dirty="0" smtClean="0"/>
              <a:t> </a:t>
            </a:r>
            <a:r>
              <a:rPr lang="ru-RU" dirty="0" err="1"/>
              <a:t>постільної</a:t>
            </a:r>
            <a:r>
              <a:rPr lang="ru-RU" dirty="0"/>
              <a:t> </a:t>
            </a:r>
            <a:r>
              <a:rPr lang="ru-RU" dirty="0" err="1"/>
              <a:t>білизни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 smtClean="0"/>
              <a:t>Шовкова</a:t>
            </a:r>
            <a:r>
              <a:rPr lang="ru-RU" dirty="0" smtClean="0"/>
              <a:t> </a:t>
            </a:r>
            <a:r>
              <a:rPr lang="ru-RU" dirty="0" err="1"/>
              <a:t>білизна</a:t>
            </a:r>
            <a:r>
              <a:rPr lang="ru-RU" dirty="0"/>
              <a:t> </a:t>
            </a:r>
            <a:r>
              <a:rPr lang="ru-RU" dirty="0" err="1"/>
              <a:t>захищає</a:t>
            </a:r>
            <a:r>
              <a:rPr lang="ru-RU" dirty="0"/>
              <a:t> Вас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пилових</a:t>
            </a:r>
            <a:r>
              <a:rPr lang="ru-RU" dirty="0"/>
              <a:t> </a:t>
            </a:r>
            <a:r>
              <a:rPr lang="ru-RU" dirty="0" err="1"/>
              <a:t>кліщів</a:t>
            </a:r>
            <a:r>
              <a:rPr lang="ru-RU" dirty="0"/>
              <a:t>. </a:t>
            </a:r>
            <a:r>
              <a:rPr lang="ru-RU" dirty="0" smtClean="0"/>
              <a:t>Вона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білок</a:t>
            </a:r>
            <a:r>
              <a:rPr lang="ru-RU" dirty="0"/>
              <a:t> </a:t>
            </a:r>
            <a:r>
              <a:rPr lang="ru-RU" dirty="0" err="1"/>
              <a:t>серицин</a:t>
            </a:r>
            <a:r>
              <a:rPr lang="ru-RU" dirty="0"/>
              <a:t>, </a:t>
            </a:r>
            <a:r>
              <a:rPr lang="ru-RU" dirty="0" err="1"/>
              <a:t>здатний</a:t>
            </a:r>
            <a:r>
              <a:rPr lang="ru-RU" dirty="0"/>
              <a:t> </a:t>
            </a:r>
            <a:r>
              <a:rPr lang="ru-RU" dirty="0" err="1"/>
              <a:t>знезаражувати</a:t>
            </a:r>
            <a:r>
              <a:rPr lang="ru-RU" dirty="0"/>
              <a:t> </a:t>
            </a:r>
            <a:r>
              <a:rPr lang="ru-RU" dirty="0" smtClean="0"/>
              <a:t>тканину, </a:t>
            </a:r>
            <a:r>
              <a:rPr lang="ru-RU" dirty="0" err="1"/>
              <a:t>який</a:t>
            </a:r>
            <a:r>
              <a:rPr lang="ru-RU" dirty="0"/>
              <a:t> не </a:t>
            </a:r>
            <a:r>
              <a:rPr lang="ru-RU" dirty="0" err="1" smtClean="0"/>
              <a:t>видаляється</a:t>
            </a:r>
            <a:r>
              <a:rPr lang="ru-RU" dirty="0" smtClean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сотні</a:t>
            </a:r>
            <a:r>
              <a:rPr lang="ru-RU" dirty="0" smtClean="0"/>
              <a:t> </a:t>
            </a:r>
            <a:r>
              <a:rPr lang="ru-RU" dirty="0" err="1"/>
              <a:t>прань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Шовкова постільна білизн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700" y="3038082"/>
            <a:ext cx="3074153" cy="3564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Картинки по запросу &quot;вироби із натурального шовку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3242" y="248180"/>
            <a:ext cx="1921790" cy="35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&quot;вироби із натурального шовку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2574" y="4084287"/>
            <a:ext cx="47625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76332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2366963"/>
            <a:ext cx="3829050" cy="404835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err="1" smtClean="0"/>
              <a:t>Метелики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прекрасні</a:t>
            </a:r>
            <a:r>
              <a:rPr lang="ru-RU" dirty="0"/>
              <a:t> </a:t>
            </a:r>
            <a:r>
              <a:rPr lang="ru-RU" dirty="0" err="1"/>
              <a:t>лікарі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стресів</a:t>
            </a:r>
            <a:r>
              <a:rPr lang="ru-RU" dirty="0"/>
              <a:t>. В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переконані</a:t>
            </a:r>
            <a:r>
              <a:rPr lang="ru-RU" dirty="0"/>
              <a:t> </a:t>
            </a:r>
            <a:r>
              <a:rPr lang="ru-RU" dirty="0" err="1"/>
              <a:t>лікарі</a:t>
            </a:r>
            <a:r>
              <a:rPr lang="ru-RU" dirty="0"/>
              <a:t> Стокгольма. У </a:t>
            </a:r>
            <a:r>
              <a:rPr lang="ru-RU" dirty="0" err="1"/>
              <a:t>клініках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є </a:t>
            </a:r>
            <a:r>
              <a:rPr lang="ru-RU" dirty="0" err="1"/>
              <a:t>оранжереї</a:t>
            </a:r>
            <a:r>
              <a:rPr lang="ru-RU" dirty="0"/>
              <a:t> з </a:t>
            </a:r>
            <a:r>
              <a:rPr lang="ru-RU" dirty="0" err="1"/>
              <a:t>метеликами</a:t>
            </a:r>
            <a:r>
              <a:rPr lang="ru-RU" dirty="0"/>
              <a:t> і </a:t>
            </a:r>
            <a:r>
              <a:rPr lang="ru-RU" dirty="0" err="1"/>
              <a:t>квітами</a:t>
            </a:r>
            <a:r>
              <a:rPr lang="ru-RU" dirty="0"/>
              <a:t>, де </a:t>
            </a:r>
            <a:r>
              <a:rPr lang="ru-RU" dirty="0" err="1"/>
              <a:t>пацієнти</a:t>
            </a:r>
            <a:r>
              <a:rPr lang="ru-RU" dirty="0"/>
              <a:t>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проходять</a:t>
            </a:r>
            <a:r>
              <a:rPr lang="ru-RU" dirty="0"/>
              <a:t> </a:t>
            </a:r>
            <a:r>
              <a:rPr lang="ru-RU" dirty="0" err="1"/>
              <a:t>курси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стресів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3314" name="Picture 2" descr="Картинки по запросу &quot;метелик червоний адмірал&quot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871" y="3706813"/>
            <a:ext cx="4128861" cy="315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Картинки по запросу &quot;метелики і люд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64" y="115888"/>
            <a:ext cx="3213086" cy="25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ites.google.com/site/fotometelikiv/_/rsrc/1402076958913/about-us/images%20%281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871" y="304800"/>
            <a:ext cx="4138724" cy="310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16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Найдревніший</a:t>
            </a:r>
            <a:r>
              <a:rPr lang="ru-RU" dirty="0"/>
              <a:t> вид з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існуючих</a:t>
            </a:r>
            <a:r>
              <a:rPr lang="ru-RU" dirty="0"/>
              <a:t>  -</a:t>
            </a:r>
            <a:r>
              <a:rPr lang="ru-RU" dirty="0" err="1"/>
              <a:t>косатець</a:t>
            </a:r>
            <a:r>
              <a:rPr lang="ru-RU" dirty="0"/>
              <a:t> </a:t>
            </a:r>
            <a:r>
              <a:rPr lang="en-US" i="1" dirty="0" err="1"/>
              <a:t>Baronia</a:t>
            </a:r>
            <a:r>
              <a:rPr lang="en-US" i="1" dirty="0"/>
              <a:t> </a:t>
            </a:r>
            <a:r>
              <a:rPr lang="en-US" i="1" dirty="0" err="1"/>
              <a:t>brevicornis</a:t>
            </a:r>
            <a:r>
              <a:rPr lang="en-US" i="1" dirty="0"/>
              <a:t> </a:t>
            </a:r>
            <a:r>
              <a:rPr lang="en-US" dirty="0"/>
              <a:t> </a:t>
            </a:r>
            <a:r>
              <a:rPr lang="uk-UA" dirty="0"/>
              <a:t>-</a:t>
            </a:r>
            <a:r>
              <a:rPr lang="en-US" dirty="0"/>
              <a:t> </a:t>
            </a:r>
            <a:r>
              <a:rPr lang="ru-RU" dirty="0" err="1"/>
              <a:t>ендемік</a:t>
            </a:r>
            <a:r>
              <a:rPr lang="ru-RU" dirty="0"/>
              <a:t> Мексики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екземплярів</a:t>
            </a:r>
            <a:r>
              <a:rPr lang="ru-RU" dirty="0"/>
              <a:t> </a:t>
            </a:r>
            <a:r>
              <a:rPr lang="ru-RU" dirty="0" err="1"/>
              <a:t>древніх</a:t>
            </a:r>
            <a:r>
              <a:rPr lang="ru-RU" dirty="0"/>
              <a:t> комах </a:t>
            </a:r>
            <a:r>
              <a:rPr lang="ru-RU" dirty="0" err="1"/>
              <a:t>збереглося</a:t>
            </a:r>
            <a:r>
              <a:rPr lang="ru-RU" dirty="0"/>
              <a:t> в </a:t>
            </a:r>
            <a:r>
              <a:rPr lang="ru-RU" dirty="0" err="1"/>
              <a:t>викопній</a:t>
            </a:r>
            <a:r>
              <a:rPr lang="ru-RU" dirty="0"/>
              <a:t> </a:t>
            </a:r>
            <a:r>
              <a:rPr lang="ru-RU" dirty="0" err="1"/>
              <a:t>скам'янілій</a:t>
            </a:r>
            <a:r>
              <a:rPr lang="ru-RU" dirty="0"/>
              <a:t> </a:t>
            </a:r>
            <a:r>
              <a:rPr lang="ru-RU" dirty="0" err="1"/>
              <a:t>смолі</a:t>
            </a:r>
            <a:r>
              <a:rPr lang="ru-RU" dirty="0"/>
              <a:t> - </a:t>
            </a:r>
            <a:r>
              <a:rPr lang="ru-RU" dirty="0" err="1"/>
              <a:t>бурштині</a:t>
            </a:r>
            <a:r>
              <a:rPr lang="ru-RU" dirty="0"/>
              <a:t>. </a:t>
            </a:r>
            <a:r>
              <a:rPr lang="ru-RU" dirty="0" err="1"/>
              <a:t>Прилипнувши</a:t>
            </a:r>
            <a:r>
              <a:rPr lang="ru-RU" dirty="0"/>
              <a:t> колись до смоли, вони </a:t>
            </a:r>
            <a:r>
              <a:rPr lang="ru-RU" dirty="0" err="1"/>
              <a:t>залишилися</a:t>
            </a:r>
            <a:r>
              <a:rPr lang="ru-RU" dirty="0"/>
              <a:t> в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назавжди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Picture 4" descr="https://upload.wikimedia.org/wikipedia/commons/thumb/6/6a/Baronia_brevicornis.jpg/220px-Baronia_brevicornis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5163" y="1750253"/>
            <a:ext cx="3509291" cy="232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&quot;метелик в бурштині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473" y="4166970"/>
            <a:ext cx="3886669" cy="245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86903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75770" y="1233715"/>
            <a:ext cx="3553279" cy="4557486"/>
          </a:xfrm>
        </p:spPr>
        <p:txBody>
          <a:bodyPr/>
          <a:lstStyle/>
          <a:p>
            <a:pPr algn="ctr"/>
            <a:r>
              <a:rPr lang="uk-UA" dirty="0"/>
              <a:t>В Україні </a:t>
            </a:r>
            <a:r>
              <a:rPr lang="uk-UA" dirty="0" smtClean="0"/>
              <a:t>налічують</a:t>
            </a:r>
          </a:p>
          <a:p>
            <a:pPr algn="ctr"/>
            <a:r>
              <a:rPr lang="uk-UA" dirty="0" smtClean="0"/>
              <a:t> </a:t>
            </a:r>
            <a:r>
              <a:rPr lang="ru-RU" b="1" dirty="0"/>
              <a:t>223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метеликів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b="1" dirty="0"/>
              <a:t>80</a:t>
            </a:r>
            <a:r>
              <a:rPr lang="ru-RU" dirty="0"/>
              <a:t> родин.</a:t>
            </a:r>
          </a:p>
          <a:p>
            <a:endParaRPr lang="ru-RU" dirty="0"/>
          </a:p>
        </p:txBody>
      </p:sp>
      <p:pic>
        <p:nvPicPr>
          <p:cNvPr id="5" name="Объект 4" descr="Картинки по запросу &quot;метелики фото&quot;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1143" y="639763"/>
            <a:ext cx="5036457" cy="532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ртинки по запросу &quot;цикл життя метелика фото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770" y="3759200"/>
            <a:ext cx="3258799" cy="2206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357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7028" y="666427"/>
            <a:ext cx="3292021" cy="5124773"/>
          </a:xfrm>
        </p:spPr>
        <p:txBody>
          <a:bodyPr>
            <a:normAutofit/>
          </a:bodyPr>
          <a:lstStyle/>
          <a:p>
            <a:r>
              <a:rPr lang="ru-RU" dirty="0" smtClean="0"/>
              <a:t>     </a:t>
            </a:r>
            <a:r>
              <a:rPr lang="ru-RU" sz="2400" dirty="0" smtClean="0"/>
              <a:t>55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лускокрилих</a:t>
            </a:r>
            <a:r>
              <a:rPr lang="ru-RU" sz="2400" dirty="0"/>
              <a:t> </a:t>
            </a:r>
            <a:endParaRPr lang="ru-RU" sz="2400" dirty="0" smtClean="0"/>
          </a:p>
          <a:p>
            <a:r>
              <a:rPr lang="ru-RU" sz="2400" dirty="0" smtClean="0"/>
              <a:t>занесено</a:t>
            </a:r>
            <a:r>
              <a:rPr lang="ru-RU" sz="2400" dirty="0"/>
              <a:t> до </a:t>
            </a:r>
            <a:r>
              <a:rPr lang="ru-RU" sz="2400" dirty="0" err="1"/>
              <a:t>Червоної</a:t>
            </a:r>
            <a:r>
              <a:rPr lang="ru-RU" sz="2400" dirty="0"/>
              <a:t> книги </a:t>
            </a:r>
            <a:r>
              <a:rPr lang="ru-RU" sz="2400" dirty="0" err="1" smtClean="0"/>
              <a:t>України</a:t>
            </a:r>
            <a:endParaRPr lang="ru-RU" sz="2400" dirty="0" smtClean="0"/>
          </a:p>
          <a:p>
            <a:endParaRPr lang="ru-RU" dirty="0" smtClean="0"/>
          </a:p>
        </p:txBody>
      </p:sp>
      <p:pic>
        <p:nvPicPr>
          <p:cNvPr id="4102" name="Picture 6" descr="Картинки по запросу &quot;метелики червоної книги україн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028" y="3534228"/>
            <a:ext cx="3475951" cy="28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mg.20minut.ua/uploads/ckeditor/0008/100/99f3adf515c535d483ef20e54b91a5a7d90b8b59.png?hash=2018-02-04-17-07-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807" y="3534228"/>
            <a:ext cx="3590018" cy="28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38057" y="6037943"/>
            <a:ext cx="222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Бражник </a:t>
            </a:r>
            <a:r>
              <a:rPr lang="uk-UA" dirty="0" err="1" smtClean="0"/>
              <a:t>прозерпіна</a:t>
            </a:r>
            <a:endParaRPr lang="ru-RU" dirty="0"/>
          </a:p>
        </p:txBody>
      </p:sp>
      <p:pic>
        <p:nvPicPr>
          <p:cNvPr id="4106" name="Picture 10" descr="https://img.20minut.ua/uploads/ckeditor/0009/01/0b0852c011fa643156387ecd33a42aff7ad97151.png?hash=2018-02-04-18-36-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807" y="256619"/>
            <a:ext cx="3372304" cy="267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4891313" y="2610395"/>
            <a:ext cx="314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Ведмедиця господиня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50066" y="5899443"/>
            <a:ext cx="14659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Махаон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0751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269824"/>
            <a:ext cx="7773338" cy="797096"/>
          </a:xfrm>
        </p:spPr>
        <p:txBody>
          <a:bodyPr/>
          <a:lstStyle/>
          <a:p>
            <a:r>
              <a:rPr lang="uk-UA" dirty="0" smtClean="0"/>
              <a:t>Під охороною закону</a:t>
            </a:r>
            <a:endParaRPr lang="ru-RU" dirty="0"/>
          </a:p>
        </p:txBody>
      </p:sp>
      <p:pic>
        <p:nvPicPr>
          <p:cNvPr id="6148" name="Picture 4" descr="https://img.20minut.ua/uploads/ckeditor/0009/01/4ca14f5eac50ac2ad3a39084227263e6a42c1fa5.png?hash=2018-02-04-18-36-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251" y="1084317"/>
            <a:ext cx="3396344" cy="26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079" y="3199297"/>
            <a:ext cx="24881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/>
              <a:t>Ендроміс</a:t>
            </a:r>
            <a:r>
              <a:rPr lang="ru-RU" sz="2000" b="1" dirty="0"/>
              <a:t> </a:t>
            </a:r>
            <a:r>
              <a:rPr lang="ru-RU" sz="2000" b="1" dirty="0" err="1"/>
              <a:t>березовий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50" name="Picture 6" descr="https://img.20minut.ua/uploads/ckeditor/0009/01/8a985413bccfcb845d97b73f10355d26280d985c.png?hash=2018-02-04-18-36-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040" y="1062464"/>
            <a:ext cx="3357797" cy="26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05890" y="3228776"/>
            <a:ext cx="15149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err="1" smtClean="0">
                <a:solidFill>
                  <a:srgbClr val="FFFF00"/>
                </a:solidFill>
              </a:rPr>
              <a:t>Мнемозина</a:t>
            </a:r>
            <a:endParaRPr lang="uk-UA" sz="2000" b="1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pic>
        <p:nvPicPr>
          <p:cNvPr id="6152" name="Picture 8" descr="https://img.20minut.ua/uploads/ckeditor/0009/01/097ecc95678a7082012092001da52f426485db9c.png?hash=2018-02-04-18-36-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251" y="3905884"/>
            <a:ext cx="3431550" cy="27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1079" y="6430780"/>
            <a:ext cx="1984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Сатурнія велика</a:t>
            </a:r>
            <a:endParaRPr lang="ru-RU" sz="2000" b="1" dirty="0"/>
          </a:p>
        </p:txBody>
      </p:sp>
      <p:pic>
        <p:nvPicPr>
          <p:cNvPr id="6156" name="Picture 12" descr="https://img.20minut.ua/uploads/ckeditor/0009/01/2cc487a77325ce9c4b2ba563fc67bd69e5525edd.png?hash=2018-02-04-18-36-4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83" t="-118" r="23033" b="68719"/>
          <a:stretch/>
        </p:blipFill>
        <p:spPr bwMode="auto">
          <a:xfrm>
            <a:off x="5240040" y="4137108"/>
            <a:ext cx="3470918" cy="19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97844" y="621482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err="1" smtClean="0"/>
              <a:t>Синявець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Пилаон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364680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&quot;метелик червоний адмірал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15" y="0"/>
            <a:ext cx="3695742" cy="28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16 найгарніших метеликів у світі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542" y="3277253"/>
            <a:ext cx="4719116" cy="351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Apatura ilia MHNT CUT 2013 3 18 Compiegne D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464" y="0"/>
            <a:ext cx="3773719" cy="27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eneis tarpej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641" y="3277254"/>
            <a:ext cx="2633884" cy="351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2641" y="2716629"/>
            <a:ext cx="8361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C00000"/>
                </a:solidFill>
              </a:rPr>
              <a:t>Бережіть природу, вона неповторна!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308" y="1822850"/>
            <a:ext cx="7773338" cy="1596177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Дякуємо за увагу!!!!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pic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9873" y="3023574"/>
            <a:ext cx="5112568" cy="3834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8868" y="712923"/>
            <a:ext cx="740819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/>
              <a:t>Більшість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метеликів</a:t>
            </a:r>
            <a:r>
              <a:rPr lang="ru-RU" sz="2800" dirty="0" smtClean="0"/>
              <a:t> </a:t>
            </a:r>
            <a:r>
              <a:rPr lang="ru-RU" sz="2800" dirty="0" err="1"/>
              <a:t>живляться</a:t>
            </a:r>
            <a:r>
              <a:rPr lang="ru-RU" sz="2800" dirty="0"/>
              <a:t> нектаром та </a:t>
            </a:r>
            <a:r>
              <a:rPr lang="ru-RU" sz="2800" dirty="0" err="1"/>
              <a:t>іншими</a:t>
            </a:r>
            <a:r>
              <a:rPr lang="ru-RU" sz="2800" dirty="0"/>
              <a:t> </a:t>
            </a:r>
            <a:r>
              <a:rPr lang="ru-RU" sz="2800" dirty="0" err="1"/>
              <a:t>рослинними</a:t>
            </a:r>
            <a:r>
              <a:rPr lang="ru-RU" sz="2800" dirty="0"/>
              <a:t> </a:t>
            </a:r>
            <a:r>
              <a:rPr lang="ru-RU" sz="2800" dirty="0" err="1"/>
              <a:t>виділеннями</a:t>
            </a:r>
            <a:r>
              <a:rPr lang="ru-RU" sz="2800" dirty="0" smtClean="0"/>
              <a:t>,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містять</a:t>
            </a:r>
            <a:r>
              <a:rPr lang="ru-RU" sz="2800" dirty="0"/>
              <a:t> </a:t>
            </a:r>
            <a:r>
              <a:rPr lang="ru-RU" sz="2800" dirty="0" err="1"/>
              <a:t>цукор</a:t>
            </a:r>
            <a:r>
              <a:rPr lang="ru-RU" sz="2800" dirty="0" smtClean="0"/>
              <a:t>.</a:t>
            </a:r>
          </a:p>
          <a:p>
            <a:pPr algn="ctr"/>
            <a:r>
              <a:rPr lang="ru-RU" sz="2800" dirty="0" err="1"/>
              <a:t>Єдиний</a:t>
            </a:r>
            <a:r>
              <a:rPr lang="ru-RU" sz="2800" dirty="0"/>
              <a:t> континент, де </a:t>
            </a:r>
            <a:r>
              <a:rPr lang="ru-RU" sz="2800" dirty="0" err="1" smtClean="0"/>
              <a:t>немає</a:t>
            </a:r>
            <a:r>
              <a:rPr lang="ru-RU" sz="2800" dirty="0" smtClean="0"/>
              <a:t> </a:t>
            </a:r>
            <a:r>
              <a:rPr lang="ru-RU" sz="2800" dirty="0" err="1" smtClean="0"/>
              <a:t>метеликів</a:t>
            </a:r>
            <a:r>
              <a:rPr lang="ru-RU" sz="2800" dirty="0" smtClean="0"/>
              <a:t> </a:t>
            </a:r>
            <a:r>
              <a:rPr lang="ru-RU" sz="2800" dirty="0"/>
              <a:t>- </a:t>
            </a:r>
            <a:r>
              <a:rPr lang="ru-RU" sz="2800" dirty="0" err="1"/>
              <a:t>це</a:t>
            </a:r>
            <a:r>
              <a:rPr lang="ru-RU" sz="2800" dirty="0"/>
              <a:t> Антарктида.</a:t>
            </a:r>
          </a:p>
          <a:p>
            <a:pPr algn="ctr"/>
            <a:r>
              <a:rPr lang="ru-RU" sz="28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35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2366963"/>
            <a:ext cx="4754880" cy="3424237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унікальні</a:t>
            </a:r>
            <a:r>
              <a:rPr lang="ru-RU" dirty="0"/>
              <a:t> </a:t>
            </a:r>
            <a:r>
              <a:rPr lang="ru-RU" dirty="0" err="1"/>
              <a:t>створення</a:t>
            </a:r>
            <a:r>
              <a:rPr lang="ru-RU" dirty="0"/>
              <a:t> є другими за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чисельністю</a:t>
            </a:r>
            <a:r>
              <a:rPr lang="ru-RU" dirty="0"/>
              <a:t> </a:t>
            </a:r>
            <a:r>
              <a:rPr lang="ru-RU" dirty="0" err="1" smtClean="0"/>
              <a:t>запилювачами</a:t>
            </a:r>
            <a:r>
              <a:rPr lang="ru-RU" dirty="0" smtClean="0"/>
              <a:t> </a:t>
            </a:r>
            <a:r>
              <a:rPr lang="ru-RU" dirty="0" err="1" smtClean="0"/>
              <a:t>квітів</a:t>
            </a:r>
            <a:r>
              <a:rPr lang="ru-RU" dirty="0" smtClean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бджіл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 descr="Метелик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8003" y="107950"/>
            <a:ext cx="3829050" cy="225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&quot;метелики фото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8003" y="2366963"/>
            <a:ext cx="3829050" cy="235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тинки по запросу &quot;метелики фото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298" y="107949"/>
            <a:ext cx="4066296" cy="225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Картинки по запросу &quot;метелики фото&quot;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298" y="3788229"/>
            <a:ext cx="4066296" cy="306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&quot;метелики фото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7284" y="4625976"/>
            <a:ext cx="3819769" cy="2232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3576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02956" y="731521"/>
            <a:ext cx="4337856" cy="505968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4 </a:t>
            </a:r>
            <a:r>
              <a:rPr lang="ru-RU" dirty="0" err="1"/>
              <a:t>крила</a:t>
            </a:r>
            <a:r>
              <a:rPr lang="ru-RU" dirty="0"/>
              <a:t> </a:t>
            </a:r>
            <a:r>
              <a:rPr lang="ru-RU" dirty="0" err="1"/>
              <a:t>метеликів</a:t>
            </a:r>
            <a:r>
              <a:rPr lang="ru-RU" dirty="0"/>
              <a:t> </a:t>
            </a:r>
            <a:r>
              <a:rPr lang="ru-RU" dirty="0" err="1"/>
              <a:t>покриті</a:t>
            </a:r>
            <a:r>
              <a:rPr lang="ru-RU" dirty="0"/>
              <a:t> </a:t>
            </a:r>
            <a:r>
              <a:rPr lang="ru-RU" dirty="0" err="1"/>
              <a:t>лусочками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є </a:t>
            </a:r>
            <a:r>
              <a:rPr lang="ru-RU" dirty="0" err="1"/>
              <a:t>мішечками</a:t>
            </a:r>
            <a:r>
              <a:rPr lang="ru-RU" dirty="0"/>
              <a:t> з </a:t>
            </a:r>
            <a:r>
              <a:rPr lang="ru-RU" dirty="0" err="1"/>
              <a:t>прозорими</a:t>
            </a:r>
            <a:r>
              <a:rPr lang="ru-RU" dirty="0"/>
              <a:t> </a:t>
            </a:r>
            <a:r>
              <a:rPr lang="ru-RU" dirty="0" err="1"/>
              <a:t>ребристими</a:t>
            </a:r>
            <a:r>
              <a:rPr lang="ru-RU" dirty="0"/>
              <a:t> </a:t>
            </a:r>
            <a:r>
              <a:rPr lang="ru-RU" dirty="0" err="1"/>
              <a:t>стінками</a:t>
            </a:r>
            <a:r>
              <a:rPr lang="ru-RU" dirty="0" smtClean="0"/>
              <a:t>.</a:t>
            </a:r>
          </a:p>
          <a:p>
            <a:r>
              <a:rPr lang="ru-RU" dirty="0" err="1"/>
              <a:t>Лусочки</a:t>
            </a:r>
            <a:r>
              <a:rPr lang="ru-RU" dirty="0"/>
              <a:t> </a:t>
            </a:r>
            <a:r>
              <a:rPr lang="ru-RU" dirty="0" err="1"/>
              <a:t>відбивають</a:t>
            </a:r>
            <a:r>
              <a:rPr lang="ru-RU" dirty="0"/>
              <a:t> </a:t>
            </a:r>
            <a:r>
              <a:rPr lang="ru-RU" dirty="0" err="1"/>
              <a:t>сонячне</a:t>
            </a:r>
            <a:r>
              <a:rPr lang="ru-RU" dirty="0"/>
              <a:t> </a:t>
            </a:r>
            <a:r>
              <a:rPr lang="ru-RU" dirty="0" err="1"/>
              <a:t>світло</a:t>
            </a:r>
            <a:r>
              <a:rPr lang="ru-RU" dirty="0"/>
              <a:t> і </a:t>
            </a:r>
            <a:r>
              <a:rPr lang="ru-RU" dirty="0" smtClean="0"/>
              <a:t>так </a:t>
            </a:r>
            <a:r>
              <a:rPr lang="ru-RU" dirty="0" err="1" smtClean="0"/>
              <a:t>надають</a:t>
            </a:r>
            <a:r>
              <a:rPr lang="ru-RU" dirty="0" smtClean="0"/>
              <a:t>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забарвлення</a:t>
            </a:r>
            <a:r>
              <a:rPr lang="ru-RU" dirty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необережного</a:t>
            </a:r>
            <a:r>
              <a:rPr lang="ru-RU" dirty="0"/>
              <a:t> </a:t>
            </a:r>
            <a:r>
              <a:rPr lang="ru-RU" dirty="0" err="1"/>
              <a:t>дотику</a:t>
            </a:r>
            <a:r>
              <a:rPr lang="ru-RU" dirty="0"/>
              <a:t> вони </a:t>
            </a:r>
            <a:r>
              <a:rPr lang="ru-RU" dirty="0" err="1" smtClean="0"/>
              <a:t>відпадають</a:t>
            </a:r>
            <a:r>
              <a:rPr lang="ru-RU" dirty="0" smtClean="0"/>
              <a:t>,  </a:t>
            </a:r>
            <a:r>
              <a:rPr lang="ru-RU" dirty="0" err="1" smtClean="0"/>
              <a:t>комахи</a:t>
            </a:r>
            <a:r>
              <a:rPr lang="ru-RU" dirty="0" smtClean="0"/>
              <a:t> не </a:t>
            </a:r>
            <a:r>
              <a:rPr lang="ru-RU" dirty="0" err="1" smtClean="0"/>
              <a:t>здатні</a:t>
            </a:r>
            <a:r>
              <a:rPr lang="ru-RU" dirty="0" smtClean="0"/>
              <a:t> </a:t>
            </a:r>
            <a:r>
              <a:rPr lang="ru-RU" dirty="0" err="1" smtClean="0"/>
              <a:t>літати</a:t>
            </a:r>
            <a:r>
              <a:rPr lang="ru-RU" dirty="0" smtClean="0"/>
              <a:t>. </a:t>
            </a:r>
          </a:p>
        </p:txBody>
      </p:sp>
      <p:pic>
        <p:nvPicPr>
          <p:cNvPr id="5" name="Объект 4" descr="Картинки по запросу &quot;метелики фото&quot;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2265" y="634842"/>
            <a:ext cx="3257501" cy="5253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2144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446</TotalTime>
  <Words>1964</Words>
  <Application>Microsoft Office PowerPoint</Application>
  <PresentationFormat>Экран (4:3)</PresentationFormat>
  <Paragraphs>209</Paragraphs>
  <Slides>64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Капля</vt:lpstr>
      <vt:lpstr>Живі квіти - метелики</vt:lpstr>
      <vt:lpstr>Слайд 2</vt:lpstr>
      <vt:lpstr>Слайд 3</vt:lpstr>
      <vt:lpstr>Слайд 4</vt:lpstr>
      <vt:lpstr>Слайд 5</vt:lpstr>
      <vt:lpstr>Найдревніший вид з нині існуючих  -косатець Baronia brevicornis  - ендемік Мексики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вітрильник королеви Олександри</vt:lpstr>
      <vt:lpstr>Морфо Менелай  </vt:lpstr>
      <vt:lpstr>Геліконіда зебра </vt:lpstr>
      <vt:lpstr>Peacock Pansy (павич)</vt:lpstr>
      <vt:lpstr>Найбільший метелик -Павичеокий Атлас</vt:lpstr>
      <vt:lpstr>Орнітоптера химера</vt:lpstr>
      <vt:lpstr>каліптра</vt:lpstr>
      <vt:lpstr>Слайд 30</vt:lpstr>
      <vt:lpstr>   Слава Бутану</vt:lpstr>
      <vt:lpstr>Данаїда монарх </vt:lpstr>
      <vt:lpstr>Цейлонська Троянда</vt:lpstr>
      <vt:lpstr>Блакитний  Морфо Пелеіда</vt:lpstr>
      <vt:lpstr> Мадагаскарська комета,  Сатурнія мадагаскарська чи Місячна міль</vt:lpstr>
      <vt:lpstr>Агрипина Дивовижна</vt:lpstr>
      <vt:lpstr>Фіолетовий  Імператор</vt:lpstr>
      <vt:lpstr>Метелик Кайзер-і-Хінд</vt:lpstr>
      <vt:lpstr>Слайд 39</vt:lpstr>
      <vt:lpstr>Слайд 40</vt:lpstr>
      <vt:lpstr>Лісовий метелик  «Гігантська сова» </vt:lpstr>
      <vt:lpstr>Бражник„мертва голова”</vt:lpstr>
      <vt:lpstr>Слайд 43</vt:lpstr>
      <vt:lpstr>SYLPHINA ANGEL </vt:lpstr>
      <vt:lpstr>Слайд 45</vt:lpstr>
      <vt:lpstr>Метелики- шкідники</vt:lpstr>
      <vt:lpstr>Шкідник лісу –  непарний  шовкопряд</vt:lpstr>
      <vt:lpstr>Американський  білий метелик </vt:lpstr>
      <vt:lpstr>Совка озима</vt:lpstr>
      <vt:lpstr>Слайд 50</vt:lpstr>
      <vt:lpstr>Слайд 51</vt:lpstr>
      <vt:lpstr>Слайд 52</vt:lpstr>
      <vt:lpstr>Слайд 53</vt:lpstr>
      <vt:lpstr>платтяна міль</vt:lpstr>
      <vt:lpstr>Слайд 55</vt:lpstr>
      <vt:lpstr>Одомашнені метелики- шовковичний шовкопряд</vt:lpstr>
      <vt:lpstr>Шовківництво</vt:lpstr>
      <vt:lpstr>Слайд 58</vt:lpstr>
      <vt:lpstr>Слайд 59</vt:lpstr>
      <vt:lpstr>Слайд 60</vt:lpstr>
      <vt:lpstr>Слайд 61</vt:lpstr>
      <vt:lpstr>Під охороною закону</vt:lpstr>
      <vt:lpstr>Слайд 63</vt:lpstr>
      <vt:lpstr>Дякуємо за увагу!!!!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Живі квіти - метелики</dc:title>
  <dc:creator>User</dc:creator>
  <cp:lastModifiedBy>RePack by SPecialiST</cp:lastModifiedBy>
  <cp:revision>54</cp:revision>
  <dcterms:created xsi:type="dcterms:W3CDTF">2020-02-13T10:45:03Z</dcterms:created>
  <dcterms:modified xsi:type="dcterms:W3CDTF">2020-04-24T10:55:58Z</dcterms:modified>
</cp:coreProperties>
</file>