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 id="257" r:id="rId3"/>
    <p:sldId id="259" r:id="rId4"/>
    <p:sldId id="260" r:id="rId5"/>
    <p:sldId id="261" r:id="rId6"/>
    <p:sldId id="262" r:id="rId7"/>
    <p:sldId id="263" r:id="rId8"/>
    <p:sldId id="264"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40EE588-A666-44CA-AC6D-7D22925C5E03}" type="datetimeFigureOut">
              <a:rPr lang="ru-RU" smtClean="0"/>
              <a:t>23.04.2020</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6425AE8-1A19-48D9-A670-93A666049198}" type="slidenum">
              <a:rPr lang="ru-RU" smtClean="0"/>
              <a:t>‹#›</a:t>
            </a:fld>
            <a:endParaRPr lang="ru-RU"/>
          </a:p>
        </p:txBody>
      </p:sp>
    </p:spTree>
    <p:extLst>
      <p:ext uri="{BB962C8B-B14F-4D97-AF65-F5344CB8AC3E}">
        <p14:creationId xmlns:p14="http://schemas.microsoft.com/office/powerpoint/2010/main" val="431769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40EE588-A666-44CA-AC6D-7D22925C5E03}" type="datetimeFigureOut">
              <a:rPr lang="ru-RU" smtClean="0"/>
              <a:t>23.04.2020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6425AE8-1A19-48D9-A670-93A666049198}" type="slidenum">
              <a:rPr lang="ru-RU" smtClean="0"/>
              <a:t>‹#›</a:t>
            </a:fld>
            <a:endParaRPr lang="ru-RU"/>
          </a:p>
        </p:txBody>
      </p:sp>
    </p:spTree>
    <p:extLst>
      <p:ext uri="{BB962C8B-B14F-4D97-AF65-F5344CB8AC3E}">
        <p14:creationId xmlns:p14="http://schemas.microsoft.com/office/powerpoint/2010/main" val="2396623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40EE588-A666-44CA-AC6D-7D22925C5E03}" type="datetimeFigureOut">
              <a:rPr lang="ru-RU" smtClean="0"/>
              <a:t>23.04.2020</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6425AE8-1A19-48D9-A670-93A666049198}"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031901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D40EE588-A666-44CA-AC6D-7D22925C5E03}" type="datetimeFigureOut">
              <a:rPr lang="ru-RU" smtClean="0"/>
              <a:t>23.04.2020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6425AE8-1A19-48D9-A670-93A666049198}" type="slidenum">
              <a:rPr lang="ru-RU" smtClean="0"/>
              <a:t>‹#›</a:t>
            </a:fld>
            <a:endParaRPr lang="ru-RU"/>
          </a:p>
        </p:txBody>
      </p:sp>
    </p:spTree>
    <p:extLst>
      <p:ext uri="{BB962C8B-B14F-4D97-AF65-F5344CB8AC3E}">
        <p14:creationId xmlns:p14="http://schemas.microsoft.com/office/powerpoint/2010/main" val="6341498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D40EE588-A666-44CA-AC6D-7D22925C5E03}" type="datetimeFigureOut">
              <a:rPr lang="ru-RU" smtClean="0"/>
              <a:t>23.04.2020</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6425AE8-1A19-48D9-A670-93A666049198}"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545814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D40EE588-A666-44CA-AC6D-7D22925C5E03}" type="datetimeFigureOut">
              <a:rPr lang="ru-RU" smtClean="0"/>
              <a:t>23.04.2020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6425AE8-1A19-48D9-A670-93A666049198}" type="slidenum">
              <a:rPr lang="ru-RU" smtClean="0"/>
              <a:t>‹#›</a:t>
            </a:fld>
            <a:endParaRPr lang="ru-RU"/>
          </a:p>
        </p:txBody>
      </p:sp>
    </p:spTree>
    <p:extLst>
      <p:ext uri="{BB962C8B-B14F-4D97-AF65-F5344CB8AC3E}">
        <p14:creationId xmlns:p14="http://schemas.microsoft.com/office/powerpoint/2010/main" val="42588901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40EE588-A666-44CA-AC6D-7D22925C5E03}" type="datetimeFigureOut">
              <a:rPr lang="ru-RU" smtClean="0"/>
              <a:t>23.04.2020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6425AE8-1A19-48D9-A670-93A666049198}" type="slidenum">
              <a:rPr lang="ru-RU" smtClean="0"/>
              <a:t>‹#›</a:t>
            </a:fld>
            <a:endParaRPr lang="ru-RU"/>
          </a:p>
        </p:txBody>
      </p:sp>
    </p:spTree>
    <p:extLst>
      <p:ext uri="{BB962C8B-B14F-4D97-AF65-F5344CB8AC3E}">
        <p14:creationId xmlns:p14="http://schemas.microsoft.com/office/powerpoint/2010/main" val="14548856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40EE588-A666-44CA-AC6D-7D22925C5E03}" type="datetimeFigureOut">
              <a:rPr lang="ru-RU" smtClean="0"/>
              <a:t>23.04.2020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6425AE8-1A19-48D9-A670-93A666049198}" type="slidenum">
              <a:rPr lang="ru-RU" smtClean="0"/>
              <a:t>‹#›</a:t>
            </a:fld>
            <a:endParaRPr lang="ru-RU"/>
          </a:p>
        </p:txBody>
      </p:sp>
    </p:spTree>
    <p:extLst>
      <p:ext uri="{BB962C8B-B14F-4D97-AF65-F5344CB8AC3E}">
        <p14:creationId xmlns:p14="http://schemas.microsoft.com/office/powerpoint/2010/main" val="3480259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40EE588-A666-44CA-AC6D-7D22925C5E03}" type="datetimeFigureOut">
              <a:rPr lang="ru-RU" smtClean="0"/>
              <a:t>23.04.2020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6425AE8-1A19-48D9-A670-93A666049198}" type="slidenum">
              <a:rPr lang="ru-RU" smtClean="0"/>
              <a:t>‹#›</a:t>
            </a:fld>
            <a:endParaRPr lang="ru-RU"/>
          </a:p>
        </p:txBody>
      </p:sp>
    </p:spTree>
    <p:extLst>
      <p:ext uri="{BB962C8B-B14F-4D97-AF65-F5344CB8AC3E}">
        <p14:creationId xmlns:p14="http://schemas.microsoft.com/office/powerpoint/2010/main" val="2866563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40EE588-A666-44CA-AC6D-7D22925C5E03}" type="datetimeFigureOut">
              <a:rPr lang="ru-RU" smtClean="0"/>
              <a:t>23.04.2020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6425AE8-1A19-48D9-A670-93A666049198}" type="slidenum">
              <a:rPr lang="ru-RU" smtClean="0"/>
              <a:t>‹#›</a:t>
            </a:fld>
            <a:endParaRPr lang="ru-RU"/>
          </a:p>
        </p:txBody>
      </p:sp>
    </p:spTree>
    <p:extLst>
      <p:ext uri="{BB962C8B-B14F-4D97-AF65-F5344CB8AC3E}">
        <p14:creationId xmlns:p14="http://schemas.microsoft.com/office/powerpoint/2010/main" val="1286760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40EE588-A666-44CA-AC6D-7D22925C5E03}" type="datetimeFigureOut">
              <a:rPr lang="ru-RU" smtClean="0"/>
              <a:t>23.04.2020</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6425AE8-1A19-48D9-A670-93A666049198}" type="slidenum">
              <a:rPr lang="ru-RU" smtClean="0"/>
              <a:t>‹#›</a:t>
            </a:fld>
            <a:endParaRPr lang="ru-RU"/>
          </a:p>
        </p:txBody>
      </p:sp>
    </p:spTree>
    <p:extLst>
      <p:ext uri="{BB962C8B-B14F-4D97-AF65-F5344CB8AC3E}">
        <p14:creationId xmlns:p14="http://schemas.microsoft.com/office/powerpoint/2010/main" val="2777388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40EE588-A666-44CA-AC6D-7D22925C5E03}" type="datetimeFigureOut">
              <a:rPr lang="ru-RU" smtClean="0"/>
              <a:t>23.04.2020</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6425AE8-1A19-48D9-A670-93A666049198}" type="slidenum">
              <a:rPr lang="ru-RU" smtClean="0"/>
              <a:t>‹#›</a:t>
            </a:fld>
            <a:endParaRPr lang="ru-RU"/>
          </a:p>
        </p:txBody>
      </p:sp>
    </p:spTree>
    <p:extLst>
      <p:ext uri="{BB962C8B-B14F-4D97-AF65-F5344CB8AC3E}">
        <p14:creationId xmlns:p14="http://schemas.microsoft.com/office/powerpoint/2010/main" val="1401152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40EE588-A666-44CA-AC6D-7D22925C5E03}" type="datetimeFigureOut">
              <a:rPr lang="ru-RU" smtClean="0"/>
              <a:t>23.04.2020</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6425AE8-1A19-48D9-A670-93A666049198}" type="slidenum">
              <a:rPr lang="ru-RU" smtClean="0"/>
              <a:t>‹#›</a:t>
            </a:fld>
            <a:endParaRPr lang="ru-RU"/>
          </a:p>
        </p:txBody>
      </p:sp>
    </p:spTree>
    <p:extLst>
      <p:ext uri="{BB962C8B-B14F-4D97-AF65-F5344CB8AC3E}">
        <p14:creationId xmlns:p14="http://schemas.microsoft.com/office/powerpoint/2010/main" val="3986083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0EE588-A666-44CA-AC6D-7D22925C5E03}" type="datetimeFigureOut">
              <a:rPr lang="ru-RU" smtClean="0"/>
              <a:t>23.04.2020</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6425AE8-1A19-48D9-A670-93A666049198}" type="slidenum">
              <a:rPr lang="ru-RU" smtClean="0"/>
              <a:t>‹#›</a:t>
            </a:fld>
            <a:endParaRPr lang="ru-RU"/>
          </a:p>
        </p:txBody>
      </p:sp>
    </p:spTree>
    <p:extLst>
      <p:ext uri="{BB962C8B-B14F-4D97-AF65-F5344CB8AC3E}">
        <p14:creationId xmlns:p14="http://schemas.microsoft.com/office/powerpoint/2010/main" val="3989201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40EE588-A666-44CA-AC6D-7D22925C5E03}" type="datetimeFigureOut">
              <a:rPr lang="ru-RU" smtClean="0"/>
              <a:t>23.04.2020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6425AE8-1A19-48D9-A670-93A666049198}" type="slidenum">
              <a:rPr lang="ru-RU" smtClean="0"/>
              <a:t>‹#›</a:t>
            </a:fld>
            <a:endParaRPr lang="ru-RU"/>
          </a:p>
        </p:txBody>
      </p:sp>
    </p:spTree>
    <p:extLst>
      <p:ext uri="{BB962C8B-B14F-4D97-AF65-F5344CB8AC3E}">
        <p14:creationId xmlns:p14="http://schemas.microsoft.com/office/powerpoint/2010/main" val="696626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40EE588-A666-44CA-AC6D-7D22925C5E03}" type="datetimeFigureOut">
              <a:rPr lang="ru-RU" smtClean="0"/>
              <a:t>23.04.2020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6425AE8-1A19-48D9-A670-93A666049198}" type="slidenum">
              <a:rPr lang="ru-RU" smtClean="0"/>
              <a:t>‹#›</a:t>
            </a:fld>
            <a:endParaRPr lang="ru-RU"/>
          </a:p>
        </p:txBody>
      </p:sp>
    </p:spTree>
    <p:extLst>
      <p:ext uri="{BB962C8B-B14F-4D97-AF65-F5344CB8AC3E}">
        <p14:creationId xmlns:p14="http://schemas.microsoft.com/office/powerpoint/2010/main" val="1067105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40EE588-A666-44CA-AC6D-7D22925C5E03}" type="datetimeFigureOut">
              <a:rPr lang="ru-RU" smtClean="0"/>
              <a:t>23.04.2020</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6425AE8-1A19-48D9-A670-93A666049198}" type="slidenum">
              <a:rPr lang="ru-RU" smtClean="0"/>
              <a:t>‹#›</a:t>
            </a:fld>
            <a:endParaRPr lang="ru-RU"/>
          </a:p>
        </p:txBody>
      </p:sp>
    </p:spTree>
    <p:extLst>
      <p:ext uri="{BB962C8B-B14F-4D97-AF65-F5344CB8AC3E}">
        <p14:creationId xmlns:p14="http://schemas.microsoft.com/office/powerpoint/2010/main" val="1360096003"/>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hyperlink" Target="https://www.youtube.com/watch?v=xXUU9q8GGGg" TargetMode="External"/><Relationship Id="rId1" Type="http://schemas.openxmlformats.org/officeDocument/2006/relationships/slideLayout" Target="../slideLayouts/slideLayout4.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692398" y="1927123"/>
            <a:ext cx="8044428" cy="3470787"/>
          </a:xfrm>
        </p:spPr>
        <p:txBody>
          <a:bodyPr>
            <a:normAutofit fontScale="90000"/>
          </a:bodyPr>
          <a:lstStyle/>
          <a:p>
            <a:pPr algn="ctr"/>
            <a:r>
              <a:rPr lang="uk-UA" sz="3100" b="1" dirty="0"/>
              <a:t>Кам’янець-Подільське</a:t>
            </a:r>
            <a:r>
              <a:rPr lang="ru-RU" sz="3100" dirty="0"/>
              <a:t/>
            </a:r>
            <a:br>
              <a:rPr lang="ru-RU" sz="3100" dirty="0"/>
            </a:br>
            <a:r>
              <a:rPr lang="uk-UA" sz="3100" b="1" dirty="0"/>
              <a:t>Позашкільне навчально-виховне об’єднання</a:t>
            </a:r>
            <a:r>
              <a:rPr lang="ru-RU" dirty="0"/>
              <a:t/>
            </a:r>
            <a:br>
              <a:rPr lang="ru-RU" dirty="0"/>
            </a:br>
            <a:r>
              <a:rPr lang="ru-RU" dirty="0" smtClean="0"/>
              <a:t/>
            </a:r>
            <a:br>
              <a:rPr lang="ru-RU" dirty="0" smtClean="0"/>
            </a:br>
            <a:r>
              <a:rPr lang="ru-RU" dirty="0"/>
              <a:t>Онлайн </a:t>
            </a:r>
            <a:r>
              <a:rPr lang="ru-RU" dirty="0" err="1"/>
              <a:t>заняття</a:t>
            </a:r>
            <a:r>
              <a:rPr lang="ru-RU" dirty="0"/>
              <a:t/>
            </a:r>
            <a:br>
              <a:rPr lang="ru-RU" dirty="0"/>
            </a:br>
            <a:r>
              <a:rPr lang="ru-RU" dirty="0"/>
              <a:t>Лаз</a:t>
            </a:r>
            <a:r>
              <a:rPr lang="uk-UA" dirty="0"/>
              <a:t>і</a:t>
            </a:r>
            <a:r>
              <a:rPr lang="ru-RU" dirty="0" err="1"/>
              <a:t>ння</a:t>
            </a:r>
            <a:r>
              <a:rPr lang="ru-RU" dirty="0"/>
              <a:t> на </a:t>
            </a:r>
            <a:r>
              <a:rPr lang="ru-RU" dirty="0" err="1"/>
              <a:t>складність</a:t>
            </a:r>
            <a:r>
              <a:rPr lang="ru-RU" dirty="0"/>
              <a:t/>
            </a:r>
            <a:br>
              <a:rPr lang="ru-RU" dirty="0"/>
            </a:br>
            <a:r>
              <a:rPr lang="ru-RU" dirty="0"/>
              <a:t>з </a:t>
            </a:r>
            <a:r>
              <a:rPr lang="ru-RU" dirty="0" err="1"/>
              <a:t>мотузкою</a:t>
            </a:r>
            <a:r>
              <a:rPr lang="ru-RU" dirty="0" smtClean="0"/>
              <a:t/>
            </a:r>
            <a:br>
              <a:rPr lang="ru-RU" dirty="0" smtClean="0"/>
            </a:br>
            <a:endParaRPr lang="ru-RU" dirty="0"/>
          </a:p>
        </p:txBody>
      </p:sp>
      <p:sp>
        <p:nvSpPr>
          <p:cNvPr id="3" name="Подзаголовок 2"/>
          <p:cNvSpPr>
            <a:spLocks noGrp="1"/>
          </p:cNvSpPr>
          <p:nvPr>
            <p:ph type="subTitle" idx="1"/>
          </p:nvPr>
        </p:nvSpPr>
        <p:spPr/>
        <p:txBody>
          <a:bodyPr>
            <a:normAutofit lnSpcReduction="10000"/>
          </a:bodyPr>
          <a:lstStyle/>
          <a:p>
            <a:r>
              <a:rPr lang="uk-UA" dirty="0" smtClean="0"/>
              <a:t>Підготував </a:t>
            </a:r>
          </a:p>
          <a:p>
            <a:r>
              <a:rPr lang="uk-UA" dirty="0" smtClean="0"/>
              <a:t>Керівник гуртка «Туристичне скелелазіння» </a:t>
            </a:r>
          </a:p>
          <a:p>
            <a:r>
              <a:rPr lang="uk-UA" b="1" dirty="0" smtClean="0"/>
              <a:t>Білий </a:t>
            </a:r>
            <a:r>
              <a:rPr lang="uk-UA" b="1" dirty="0"/>
              <a:t>В</a:t>
            </a:r>
            <a:r>
              <a:rPr lang="uk-UA" b="1" dirty="0" smtClean="0"/>
              <a:t>іктор Георгійович</a:t>
            </a:r>
            <a:endParaRPr lang="ru-RU" b="1" dirty="0"/>
          </a:p>
        </p:txBody>
      </p:sp>
    </p:spTree>
    <p:extLst>
      <p:ext uri="{BB962C8B-B14F-4D97-AF65-F5344CB8AC3E}">
        <p14:creationId xmlns:p14="http://schemas.microsoft.com/office/powerpoint/2010/main" val="3325382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35278" y="446087"/>
            <a:ext cx="4059133" cy="2002145"/>
          </a:xfrm>
        </p:spPr>
        <p:txBody>
          <a:bodyPr>
            <a:noAutofit/>
          </a:bodyPr>
          <a:lstStyle/>
          <a:p>
            <a:r>
              <a:rPr lang="uk-UA" sz="2400" b="1" dirty="0" smtClean="0"/>
              <a:t/>
            </a:r>
            <a:br>
              <a:rPr lang="uk-UA" sz="2400" b="1" dirty="0" smtClean="0"/>
            </a:br>
            <a:r>
              <a:rPr lang="uk-UA" sz="2400" b="1" dirty="0" smtClean="0"/>
              <a:t>Мета</a:t>
            </a:r>
            <a:r>
              <a:rPr lang="uk-UA" sz="2400" dirty="0"/>
              <a:t>: закріпити вивчений матеріал з лазіння на складність з мотузкою</a:t>
            </a:r>
            <a:r>
              <a:rPr lang="ru-RU" sz="2400" dirty="0" smtClean="0"/>
              <a:t/>
            </a:r>
            <a:br>
              <a:rPr lang="ru-RU" sz="2400" dirty="0" smtClean="0"/>
            </a:br>
            <a:endParaRPr lang="ru-RU" sz="2400" dirty="0"/>
          </a:p>
        </p:txBody>
      </p:sp>
      <p:sp>
        <p:nvSpPr>
          <p:cNvPr id="5" name="Текст 4"/>
          <p:cNvSpPr>
            <a:spLocks noGrp="1"/>
          </p:cNvSpPr>
          <p:nvPr>
            <p:ph type="body" sz="half" idx="2"/>
          </p:nvPr>
        </p:nvSpPr>
        <p:spPr>
          <a:xfrm>
            <a:off x="2035278" y="2674373"/>
            <a:ext cx="2379406" cy="3186675"/>
          </a:xfrm>
        </p:spPr>
        <p:txBody>
          <a:bodyPr>
            <a:noAutofit/>
          </a:bodyPr>
          <a:lstStyle/>
          <a:p>
            <a:r>
              <a:rPr lang="uk-UA" sz="1800" b="1" dirty="0"/>
              <a:t>Обладнання:</a:t>
            </a:r>
            <a:r>
              <a:rPr lang="uk-UA" sz="1800" dirty="0"/>
              <a:t> мотузки, спускові механізми, системи, </a:t>
            </a:r>
            <a:r>
              <a:rPr lang="uk-UA" sz="1800" dirty="0" err="1"/>
              <a:t>скальники</a:t>
            </a:r>
            <a:r>
              <a:rPr lang="uk-UA" sz="1800" dirty="0"/>
              <a:t>, шоломи, захисні рукавички. </a:t>
            </a:r>
            <a:r>
              <a:rPr lang="ru-RU" sz="1800" dirty="0"/>
              <a:t/>
            </a:r>
            <a:br>
              <a:rPr lang="ru-RU" sz="1800" dirty="0"/>
            </a:br>
            <a:r>
              <a:rPr lang="uk-UA" sz="1800" b="1" dirty="0"/>
              <a:t>Тип заняття: онлайн.</a:t>
            </a:r>
            <a:r>
              <a:rPr lang="ru-RU" sz="1800" dirty="0"/>
              <a:t/>
            </a:r>
            <a:br>
              <a:rPr lang="ru-RU" sz="1800" dirty="0"/>
            </a:br>
            <a:endParaRPr lang="ru-RU" sz="1800" dirty="0"/>
          </a:p>
        </p:txBody>
      </p:sp>
      <p:pic>
        <p:nvPicPr>
          <p:cNvPr id="6" name="Объект 5" descr="C:\Users\User\AppData\Local\Microsoft\Windows\Temporary Internet Files\Content.Word\IMG-c7db6dbcbd496ac0354b414b4d2cd910-V.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391839" y="2005780"/>
            <a:ext cx="5181600" cy="3450688"/>
          </a:xfrm>
          <a:prstGeom prst="rect">
            <a:avLst/>
          </a:prstGeom>
          <a:noFill/>
          <a:ln>
            <a:noFill/>
          </a:ln>
        </p:spPr>
      </p:pic>
    </p:spTree>
    <p:extLst>
      <p:ext uri="{BB962C8B-B14F-4D97-AF65-F5344CB8AC3E}">
        <p14:creationId xmlns:p14="http://schemas.microsoft.com/office/powerpoint/2010/main" val="4177959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Організаційний момент</a:t>
            </a:r>
            <a:endParaRPr lang="ru-RU" dirty="0"/>
          </a:p>
        </p:txBody>
      </p:sp>
      <p:sp>
        <p:nvSpPr>
          <p:cNvPr id="3" name="Объект 2"/>
          <p:cNvSpPr>
            <a:spLocks noGrp="1"/>
          </p:cNvSpPr>
          <p:nvPr>
            <p:ph idx="1"/>
          </p:nvPr>
        </p:nvSpPr>
        <p:spPr/>
        <p:txBody>
          <a:bodyPr>
            <a:normAutofit/>
          </a:bodyPr>
          <a:lstStyle/>
          <a:p>
            <a:r>
              <a:rPr lang="uk-UA" sz="2400" dirty="0" smtClean="0"/>
              <a:t>Лазіння на складність з мотузкою потребує ретельного засвоєння теоретичного матеріалу. Адже лазіння з мотузкою та ще й на природньому рельєфі потребує максимальної уваги, підвищеного рівня безпеки та навичок.</a:t>
            </a:r>
          </a:p>
        </p:txBody>
      </p:sp>
    </p:spTree>
    <p:extLst>
      <p:ext uri="{BB962C8B-B14F-4D97-AF65-F5344CB8AC3E}">
        <p14:creationId xmlns:p14="http://schemas.microsoft.com/office/powerpoint/2010/main" val="1430964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Аби ми не втрачали основні навички підготовки лазіння на складність, пропоную практикувати вдома:</a:t>
            </a:r>
            <a:br>
              <a:rPr lang="uk-UA" dirty="0" smtClean="0"/>
            </a:br>
            <a:endParaRPr lang="ru-RU" dirty="0"/>
          </a:p>
        </p:txBody>
      </p:sp>
      <p:sp>
        <p:nvSpPr>
          <p:cNvPr id="3" name="Объект 2"/>
          <p:cNvSpPr>
            <a:spLocks noGrp="1"/>
          </p:cNvSpPr>
          <p:nvPr>
            <p:ph idx="1"/>
          </p:nvPr>
        </p:nvSpPr>
        <p:spPr>
          <a:xfrm>
            <a:off x="2723534" y="2644876"/>
            <a:ext cx="8781077" cy="3266345"/>
          </a:xfrm>
        </p:spPr>
        <p:txBody>
          <a:bodyPr/>
          <a:lstStyle/>
          <a:p>
            <a:r>
              <a:rPr lang="uk-UA" dirty="0"/>
              <a:t>1) Тренування </a:t>
            </a:r>
            <a:r>
              <a:rPr lang="uk-UA" dirty="0" smtClean="0"/>
              <a:t>зав</a:t>
            </a:r>
            <a:r>
              <a:rPr lang="en-US" dirty="0" smtClean="0"/>
              <a:t>’</a:t>
            </a:r>
            <a:r>
              <a:rPr lang="uk-UA" dirty="0" err="1" smtClean="0"/>
              <a:t>язування</a:t>
            </a:r>
            <a:r>
              <a:rPr lang="uk-UA" dirty="0" smtClean="0"/>
              <a:t> </a:t>
            </a:r>
            <a:r>
              <a:rPr lang="uk-UA" dirty="0" err="1" smtClean="0"/>
              <a:t>страхувальних</a:t>
            </a:r>
            <a:r>
              <a:rPr lang="uk-UA" dirty="0" smtClean="0"/>
              <a:t> вузлів;</a:t>
            </a:r>
          </a:p>
          <a:p>
            <a:r>
              <a:rPr lang="uk-UA" dirty="0" smtClean="0"/>
              <a:t>2) Відточення техніки використання механізму Грі-грі;</a:t>
            </a:r>
          </a:p>
          <a:p>
            <a:r>
              <a:rPr lang="uk-UA" dirty="0" smtClean="0"/>
              <a:t>3) Повторення теоретичного матеріалу основних етапів страхування під час пролазу спортсменом маршруту;</a:t>
            </a:r>
          </a:p>
          <a:p>
            <a:r>
              <a:rPr lang="uk-UA" dirty="0" smtClean="0"/>
              <a:t>4) Повторення теоретичного матеріалу основних правил під час пролазу спортсменом маршрутів; </a:t>
            </a:r>
            <a:endParaRPr lang="ru-RU" dirty="0"/>
          </a:p>
        </p:txBody>
      </p:sp>
    </p:spTree>
    <p:extLst>
      <p:ext uri="{BB962C8B-B14F-4D97-AF65-F5344CB8AC3E}">
        <p14:creationId xmlns:p14="http://schemas.microsoft.com/office/powerpoint/2010/main" val="3384848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Основні етапи підготовки до лазіння на складність з мотузкою на природньому рельєфі</a:t>
            </a:r>
            <a:endParaRPr lang="ru-RU" dirty="0"/>
          </a:p>
        </p:txBody>
      </p:sp>
      <p:sp>
        <p:nvSpPr>
          <p:cNvPr id="3" name="Объект 2"/>
          <p:cNvSpPr>
            <a:spLocks noGrp="1"/>
          </p:cNvSpPr>
          <p:nvPr>
            <p:ph idx="1"/>
          </p:nvPr>
        </p:nvSpPr>
        <p:spPr>
          <a:xfrm>
            <a:off x="2589212" y="2320412"/>
            <a:ext cx="8915400" cy="3590809"/>
          </a:xfrm>
        </p:spPr>
        <p:txBody>
          <a:bodyPr/>
          <a:lstStyle/>
          <a:p>
            <a:r>
              <a:rPr lang="uk-UA" dirty="0" smtClean="0"/>
              <a:t>Перелік робочого реманенту:</a:t>
            </a:r>
          </a:p>
          <a:p>
            <a:r>
              <a:rPr lang="uk-UA" dirty="0" smtClean="0"/>
              <a:t>1) Мотузка;</a:t>
            </a:r>
          </a:p>
          <a:p>
            <a:r>
              <a:rPr lang="uk-UA" dirty="0" smtClean="0"/>
              <a:t>2) Грі-грі;</a:t>
            </a:r>
          </a:p>
          <a:p>
            <a:r>
              <a:rPr lang="uk-UA" dirty="0" smtClean="0"/>
              <a:t>3) Скельні туфлі;</a:t>
            </a:r>
          </a:p>
          <a:p>
            <a:r>
              <a:rPr lang="uk-UA" dirty="0" smtClean="0"/>
              <a:t>4) </a:t>
            </a:r>
            <a:r>
              <a:rPr lang="uk-UA" dirty="0" err="1" smtClean="0"/>
              <a:t>Шулом</a:t>
            </a:r>
            <a:r>
              <a:rPr lang="uk-UA" dirty="0" smtClean="0"/>
              <a:t>;</a:t>
            </a:r>
          </a:p>
          <a:p>
            <a:r>
              <a:rPr lang="uk-UA" dirty="0" smtClean="0"/>
              <a:t>5) Рукавиці;</a:t>
            </a:r>
          </a:p>
          <a:p>
            <a:r>
              <a:rPr lang="uk-UA" dirty="0" smtClean="0"/>
              <a:t>6) Аптечка;</a:t>
            </a:r>
          </a:p>
          <a:p>
            <a:endParaRPr lang="uk-UA" dirty="0" smtClean="0"/>
          </a:p>
          <a:p>
            <a:endParaRPr lang="ru-RU" dirty="0"/>
          </a:p>
        </p:txBody>
      </p:sp>
    </p:spTree>
    <p:extLst>
      <p:ext uri="{BB962C8B-B14F-4D97-AF65-F5344CB8AC3E}">
        <p14:creationId xmlns:p14="http://schemas.microsoft.com/office/powerpoint/2010/main" val="2700913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Коли і чому необхідно використовувати шолом? </a:t>
            </a:r>
            <a:endParaRPr lang="ru-RU" dirty="0"/>
          </a:p>
        </p:txBody>
      </p:sp>
      <p:sp>
        <p:nvSpPr>
          <p:cNvPr id="3" name="Объект 2"/>
          <p:cNvSpPr>
            <a:spLocks noGrp="1"/>
          </p:cNvSpPr>
          <p:nvPr>
            <p:ph idx="1"/>
          </p:nvPr>
        </p:nvSpPr>
        <p:spPr>
          <a:xfrm>
            <a:off x="4798142" y="2133600"/>
            <a:ext cx="6706470" cy="3777622"/>
          </a:xfrm>
        </p:spPr>
        <p:txBody>
          <a:bodyPr/>
          <a:lstStyle/>
          <a:p>
            <a:pPr algn="just"/>
            <a:r>
              <a:rPr lang="uk-UA" dirty="0" err="1" smtClean="0"/>
              <a:t>Скелелазний</a:t>
            </a:r>
            <a:r>
              <a:rPr lang="uk-UA" dirty="0" smtClean="0"/>
              <a:t> шолом необхідно використовувати усім учасникам </a:t>
            </a:r>
            <a:r>
              <a:rPr lang="uk-UA" dirty="0" err="1" smtClean="0"/>
              <a:t>лазільного</a:t>
            </a:r>
            <a:r>
              <a:rPr lang="uk-UA" dirty="0" smtClean="0"/>
              <a:t> процесу під час формування табору,  підготовки маршруту, оскільки під природнім рельєфом існує ризик осипів дрібного каміння. Особливо важливо використовувати шолом  особі, що страхує, оскільки ризик осипів каміння з під ніг спортсмена що проходить маршрут </a:t>
            </a:r>
            <a:r>
              <a:rPr lang="uk-UA" dirty="0" err="1" smtClean="0"/>
              <a:t>зростоє</a:t>
            </a:r>
            <a:r>
              <a:rPr lang="uk-UA" dirty="0" smtClean="0"/>
              <a:t>. </a:t>
            </a:r>
          </a:p>
          <a:p>
            <a:endParaRPr lang="ru-RU" dirty="0"/>
          </a:p>
        </p:txBody>
      </p:sp>
      <p:pic>
        <p:nvPicPr>
          <p:cNvPr id="4" name="Рисунок 3" descr="D:\Каті\Атестація Вітті\Атестація Білий\Плани-конспекти занять\шолм.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90916" y="2133600"/>
            <a:ext cx="2215586" cy="3129117"/>
          </a:xfrm>
          <a:prstGeom prst="rect">
            <a:avLst/>
          </a:prstGeom>
          <a:noFill/>
          <a:ln>
            <a:noFill/>
          </a:ln>
        </p:spPr>
      </p:pic>
    </p:spTree>
    <p:extLst>
      <p:ext uri="{BB962C8B-B14F-4D97-AF65-F5344CB8AC3E}">
        <p14:creationId xmlns:p14="http://schemas.microsoft.com/office/powerpoint/2010/main" val="4004476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Техніка використання Грі-грі</a:t>
            </a:r>
            <a:endParaRPr lang="ru-RU" dirty="0"/>
          </a:p>
        </p:txBody>
      </p:sp>
      <p:sp>
        <p:nvSpPr>
          <p:cNvPr id="4" name="Объект 3"/>
          <p:cNvSpPr>
            <a:spLocks noGrp="1"/>
          </p:cNvSpPr>
          <p:nvPr>
            <p:ph sz="half" idx="2"/>
          </p:nvPr>
        </p:nvSpPr>
        <p:spPr>
          <a:xfrm>
            <a:off x="6049527" y="1799303"/>
            <a:ext cx="5455084" cy="4611329"/>
          </a:xfrm>
        </p:spPr>
        <p:txBody>
          <a:bodyPr>
            <a:normAutofit fontScale="92500" lnSpcReduction="10000"/>
          </a:bodyPr>
          <a:lstStyle/>
          <a:p>
            <a:pPr algn="just"/>
            <a:r>
              <a:rPr lang="uk-UA" dirty="0" smtClean="0"/>
              <a:t>Спусковий пристрій Грі-</a:t>
            </a:r>
            <a:r>
              <a:rPr lang="uk-UA" dirty="0" err="1" smtClean="0"/>
              <a:t>грі</a:t>
            </a:r>
            <a:r>
              <a:rPr lang="uk-UA" dirty="0" err="1"/>
              <a:t>передбачає</a:t>
            </a:r>
            <a:r>
              <a:rPr lang="uk-UA" dirty="0"/>
              <a:t> закладання мотузки у круглий маховик з ексцентриком. Так у якому напрямку має закладатись мотузка вказано на крижці «грі-грі». Під дією навантаження маховик повертається навколо своєї осі і притискає мотузку до корпусу пристрою. При різкому ривку відбувається блокування  майже миттєво, однак можливо видати мотузку при плавній подачі. Тому важливо, аби таке миттєве блокування відбулось, контролювати провис мотузки, який має бути не глибоким. Сам механізм має невеликий розмір і важить близько 225 г. Переваги «грі-грі» перед іншими пристроями, наприклад вісімкою, є те, що під час навантаження пристрій блокується автоматично, а також те , що мотузка не скручується під час протравлювання, а видається рівномірно.  </a:t>
            </a:r>
            <a:endParaRPr lang="ru-RU" dirty="0"/>
          </a:p>
          <a:p>
            <a:pPr algn="just"/>
            <a:endParaRPr lang="ru-RU" dirty="0"/>
          </a:p>
        </p:txBody>
      </p:sp>
      <p:pic>
        <p:nvPicPr>
          <p:cNvPr id="5" name="Объект 4" descr="D:\Каті\Атестація Вітті\Атестація Білий\Плани-конспекти занять\гри гри.jpg"/>
          <p:cNvPicPr>
            <a:picLocks noGrp="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2428568" y="1905000"/>
            <a:ext cx="3620959" cy="3170391"/>
          </a:xfrm>
          <a:prstGeom prst="rect">
            <a:avLst/>
          </a:prstGeom>
          <a:noFill/>
          <a:ln>
            <a:noFill/>
          </a:ln>
        </p:spPr>
      </p:pic>
    </p:spTree>
    <p:extLst>
      <p:ext uri="{BB962C8B-B14F-4D97-AF65-F5344CB8AC3E}">
        <p14:creationId xmlns:p14="http://schemas.microsoft.com/office/powerpoint/2010/main" val="2575672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Техніка в</a:t>
            </a:r>
            <a:r>
              <a:rPr lang="en-US" dirty="0" smtClean="0"/>
              <a:t>’</a:t>
            </a:r>
            <a:r>
              <a:rPr lang="uk-UA" dirty="0" err="1" smtClean="0"/>
              <a:t>язання</a:t>
            </a:r>
            <a:r>
              <a:rPr lang="uk-UA" dirty="0" smtClean="0"/>
              <a:t> вузлів</a:t>
            </a:r>
            <a:endParaRPr lang="ru-RU" dirty="0"/>
          </a:p>
        </p:txBody>
      </p:sp>
      <p:sp>
        <p:nvSpPr>
          <p:cNvPr id="4" name="Объект 3"/>
          <p:cNvSpPr>
            <a:spLocks noGrp="1"/>
          </p:cNvSpPr>
          <p:nvPr>
            <p:ph sz="half" idx="2"/>
          </p:nvPr>
        </p:nvSpPr>
        <p:spPr>
          <a:xfrm>
            <a:off x="6096000" y="1661652"/>
            <a:ext cx="5408611" cy="4242192"/>
          </a:xfrm>
        </p:spPr>
        <p:txBody>
          <a:bodyPr>
            <a:normAutofit fontScale="85000" lnSpcReduction="10000"/>
          </a:bodyPr>
          <a:lstStyle/>
          <a:p>
            <a:r>
              <a:rPr lang="uk-UA" dirty="0" smtClean="0"/>
              <a:t>До вузлів </a:t>
            </a:r>
            <a:r>
              <a:rPr lang="uk-UA" dirty="0" err="1" smtClean="0"/>
              <a:t>пред</a:t>
            </a:r>
            <a:r>
              <a:rPr lang="en-US" dirty="0" smtClean="0"/>
              <a:t>’</a:t>
            </a:r>
            <a:r>
              <a:rPr lang="uk-UA" dirty="0" smtClean="0"/>
              <a:t>являються такі вимоги:</a:t>
            </a:r>
          </a:p>
          <a:p>
            <a:r>
              <a:rPr lang="uk-UA" dirty="0" smtClean="0"/>
              <a:t>Вузол повинен зав</a:t>
            </a:r>
            <a:r>
              <a:rPr lang="en-US" dirty="0" smtClean="0"/>
              <a:t>’</a:t>
            </a:r>
            <a:r>
              <a:rPr lang="uk-UA" dirty="0" err="1" smtClean="0"/>
              <a:t>язуватись</a:t>
            </a:r>
            <a:r>
              <a:rPr lang="uk-UA" dirty="0" smtClean="0"/>
              <a:t> легко;</a:t>
            </a:r>
          </a:p>
          <a:p>
            <a:r>
              <a:rPr lang="uk-UA" dirty="0" smtClean="0"/>
              <a:t>Не </a:t>
            </a:r>
            <a:r>
              <a:rPr lang="uk-UA" dirty="0" err="1" smtClean="0"/>
              <a:t>розв</a:t>
            </a:r>
            <a:r>
              <a:rPr lang="en-US" dirty="0" smtClean="0"/>
              <a:t>’</a:t>
            </a:r>
            <a:r>
              <a:rPr lang="uk-UA" dirty="0" err="1" smtClean="0"/>
              <a:t>язуватись</a:t>
            </a:r>
            <a:r>
              <a:rPr lang="uk-UA" dirty="0" smtClean="0"/>
              <a:t> мимовільно під час навантаження або після його зняття;</a:t>
            </a:r>
          </a:p>
          <a:p>
            <a:r>
              <a:rPr lang="uk-UA" dirty="0" smtClean="0"/>
              <a:t>Не повзти і послаблюватись при змінних навантаженнях;</a:t>
            </a:r>
          </a:p>
          <a:p>
            <a:r>
              <a:rPr lang="uk-UA" dirty="0" smtClean="0"/>
              <a:t>Не затягуватись «намертво» без необхідності;</a:t>
            </a:r>
          </a:p>
          <a:p>
            <a:r>
              <a:rPr lang="uk-UA" dirty="0" smtClean="0"/>
              <a:t> Відповідати своєму призначенню. </a:t>
            </a:r>
          </a:p>
          <a:p>
            <a:pPr marL="0" indent="0">
              <a:buNone/>
            </a:pPr>
            <a:r>
              <a:rPr lang="uk-UA" dirty="0"/>
              <a:t> </a:t>
            </a:r>
            <a:r>
              <a:rPr lang="uk-UA" dirty="0" smtClean="0"/>
              <a:t> Під час наших занять ми використовували вузол вісімку, як зображена на схемі. Рекомендую переглянути техніку в</a:t>
            </a:r>
            <a:r>
              <a:rPr lang="en-US" dirty="0" smtClean="0"/>
              <a:t>’</a:t>
            </a:r>
            <a:r>
              <a:rPr lang="uk-UA" dirty="0" err="1" smtClean="0"/>
              <a:t>язання</a:t>
            </a:r>
            <a:r>
              <a:rPr lang="uk-UA" dirty="0" smtClean="0"/>
              <a:t> вісімки за посиленням та </a:t>
            </a:r>
            <a:r>
              <a:rPr lang="uk-UA" dirty="0" err="1" smtClean="0"/>
              <a:t>попрактикувати</a:t>
            </a:r>
            <a:r>
              <a:rPr lang="uk-UA" dirty="0" smtClean="0"/>
              <a:t> самостійно. </a:t>
            </a:r>
          </a:p>
          <a:p>
            <a:pPr marL="0" indent="0">
              <a:buNone/>
            </a:pPr>
            <a:r>
              <a:rPr lang="en-US" dirty="0">
                <a:hlinkClick r:id="rId2"/>
              </a:rPr>
              <a:t>https://</a:t>
            </a:r>
            <a:r>
              <a:rPr lang="en-US" dirty="0" smtClean="0">
                <a:hlinkClick r:id="rId2"/>
              </a:rPr>
              <a:t>www.youtube.com/watch?v=xXUU9q8GGGg</a:t>
            </a:r>
            <a:endParaRPr lang="uk-UA" dirty="0" smtClean="0"/>
          </a:p>
        </p:txBody>
      </p:sp>
      <p:pic>
        <p:nvPicPr>
          <p:cNvPr id="5" name="Объект 4" descr="D:\Каті\Атестація Вітті\Атестація Білий\Плани-конспекти занять\вісімка.gif"/>
          <p:cNvPicPr>
            <a:picLocks noGrp="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2592924" y="1576643"/>
            <a:ext cx="1905000" cy="1962150"/>
          </a:xfrm>
          <a:prstGeom prst="rect">
            <a:avLst/>
          </a:prstGeom>
          <a:noFill/>
          <a:ln>
            <a:noFill/>
          </a:ln>
        </p:spPr>
      </p:pic>
      <p:pic>
        <p:nvPicPr>
          <p:cNvPr id="6" name="Рисунок 5" descr="D:\Каті\Атестація Вітті\Атестація Білий\Плани-конспекти занять\высымка 2.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92924" y="4015033"/>
            <a:ext cx="2314575" cy="1328420"/>
          </a:xfrm>
          <a:prstGeom prst="rect">
            <a:avLst/>
          </a:prstGeom>
          <a:noFill/>
          <a:ln>
            <a:noFill/>
          </a:ln>
        </p:spPr>
      </p:pic>
    </p:spTree>
    <p:extLst>
      <p:ext uri="{BB962C8B-B14F-4D97-AF65-F5344CB8AC3E}">
        <p14:creationId xmlns:p14="http://schemas.microsoft.com/office/powerpoint/2010/main" val="169437569"/>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43</TotalTime>
  <Words>426</Words>
  <Application>Microsoft Office PowerPoint</Application>
  <PresentationFormat>Широкоэкранный</PresentationFormat>
  <Paragraphs>34</Paragraphs>
  <Slides>8</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8</vt:i4>
      </vt:variant>
    </vt:vector>
  </HeadingPairs>
  <TitlesOfParts>
    <vt:vector size="12" baseType="lpstr">
      <vt:lpstr>Arial</vt:lpstr>
      <vt:lpstr>Century Gothic</vt:lpstr>
      <vt:lpstr>Wingdings 3</vt:lpstr>
      <vt:lpstr>Легкий дым</vt:lpstr>
      <vt:lpstr>Кам’янець-Подільське Позашкільне навчально-виховне об’єднання  Онлайн заняття Лазіння на складність з мотузкою </vt:lpstr>
      <vt:lpstr> Мета: закріпити вивчений матеріал з лазіння на складність з мотузкою </vt:lpstr>
      <vt:lpstr>Організаційний момент</vt:lpstr>
      <vt:lpstr>Аби ми не втрачали основні навички підготовки лазіння на складність, пропоную практикувати вдома: </vt:lpstr>
      <vt:lpstr>Основні етапи підготовки до лазіння на складність з мотузкою на природньому рельєфі</vt:lpstr>
      <vt:lpstr>Коли і чому необхідно використовувати шолом? </vt:lpstr>
      <vt:lpstr>Техніка використання Грі-грі</vt:lpstr>
      <vt:lpstr>Техніка в’язання вузлів</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Онлайн заняття Лазіння на складність з мотузкою</dc:title>
  <dc:creator>User</dc:creator>
  <cp:lastModifiedBy>ВОВАН ПК</cp:lastModifiedBy>
  <cp:revision>7</cp:revision>
  <dcterms:created xsi:type="dcterms:W3CDTF">2020-04-23T07:21:19Z</dcterms:created>
  <dcterms:modified xsi:type="dcterms:W3CDTF">2020-04-23T18:40:28Z</dcterms:modified>
</cp:coreProperties>
</file>