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7.jpeg" ContentType="image/jpeg"/>
  <Override PartName="/ppt/media/image9.png" ContentType="image/pn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58344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490080" y="452736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58344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490080" y="4976640"/>
            <a:ext cx="2767680" cy="410040"/>
          </a:xfrm>
          <a:prstGeom prst="rect">
            <a:avLst/>
          </a:prstGeom>
        </p:spPr>
        <p:txBody>
          <a:bodyPr lIns="0" rIns="0" tIns="0" bIns="0">
            <a:normAutofit fontScale="66000"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808080"/>
                </a:solidFill>
                <a:latin typeface="Trebuchet MS"/>
              </a:rPr>
              <a:t>Образец текста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55D3A4A-19BF-4A91-BC1F-1C51CFCCDE4F}" type="datetime">
              <a:rPr b="0" lang="uk-UA" sz="900" spc="-1" strike="noStrike">
                <a:solidFill>
                  <a:srgbClr val="8b8b8b"/>
                </a:solidFill>
                <a:latin typeface="Trebuchet MS"/>
              </a:rPr>
              <a:t>30.4.20</a:t>
            </a:fld>
            <a:endParaRPr b="0" lang="uk-UA" sz="900" spc="-1" strike="noStrike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199D8D-869B-40B5-AB30-72EB18E0605A}" type="slidenum">
              <a:rPr b="0" lang="uk-UA" sz="900" spc="-1" strike="noStrike">
                <a:solidFill>
                  <a:srgbClr val="90c226"/>
                </a:solidFill>
                <a:latin typeface="Trebuchet MS"/>
              </a:rPr>
              <a:t>&lt;номер&gt;</a:t>
            </a:fld>
            <a:endParaRPr b="0" lang="uk-UA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690840" y="3465360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i="1" lang="ru-RU" sz="8000" spc="-1" strike="noStrike">
                <a:solidFill>
                  <a:srgbClr val="90c226"/>
                </a:solidFill>
                <a:latin typeface="Trebuchet MS"/>
              </a:rPr>
              <a:t>«Орієнтування на місцевості»</a:t>
            </a:r>
            <a:endParaRPr b="0" lang="ru-RU" sz="80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3" name="Рисунок 3" descr=""/>
          <p:cNvPicPr/>
          <p:nvPr/>
        </p:nvPicPr>
        <p:blipFill>
          <a:blip r:embed="rId1"/>
          <a:srcRect l="-2515" t="1438" r="2515" b="9241"/>
          <a:stretch/>
        </p:blipFill>
        <p:spPr>
          <a:xfrm>
            <a:off x="8959680" y="3726000"/>
            <a:ext cx="3232080" cy="3131640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4" descr=""/>
          <p:cNvPicPr/>
          <p:nvPr/>
        </p:nvPicPr>
        <p:blipFill>
          <a:blip r:embed="rId2"/>
          <a:stretch/>
        </p:blipFill>
        <p:spPr>
          <a:xfrm>
            <a:off x="0" y="0"/>
            <a:ext cx="3507120" cy="2947680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3420000" y="5688000"/>
            <a:ext cx="586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95400" y="282960"/>
            <a:ext cx="9239040" cy="1859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3600" spc="-1" strike="noStrike">
                <a:solidFill>
                  <a:srgbClr val="ff0000"/>
                </a:solidFill>
                <a:latin typeface="Trebuchet MS"/>
              </a:rPr>
              <a:t>Вночі полярна зірка у ковші Великої Ведмедиці завжди вказує напрямок на північ.</a:t>
            </a:r>
            <a:endParaRPr b="0" lang="ru-RU" sz="36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84" name="Рисунок 3" descr=""/>
          <p:cNvPicPr/>
          <p:nvPr/>
        </p:nvPicPr>
        <p:blipFill>
          <a:blip r:embed="rId1"/>
          <a:stretch/>
        </p:blipFill>
        <p:spPr>
          <a:xfrm>
            <a:off x="0" y="2361240"/>
            <a:ext cx="6250320" cy="449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27040" y="0"/>
            <a:ext cx="8596440" cy="11473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 u="sng">
                <a:solidFill>
                  <a:srgbClr val="ff0000"/>
                </a:solidFill>
                <a:uFillTx/>
                <a:latin typeface="Trebuchet MS"/>
              </a:rPr>
              <a:t>Практична робота</a:t>
            </a:r>
            <a:endParaRPr b="0" lang="ru-RU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0" y="1279440"/>
            <a:ext cx="6468840" cy="5284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800" spc="-1" strike="noStrike">
                <a:solidFill>
                  <a:srgbClr val="00b050"/>
                </a:solidFill>
                <a:latin typeface="Trebuchet MS"/>
              </a:rPr>
              <a:t>1)Визначте за допомогою компаса, де в навчальному кабінеті Пн.,Пд., Сх.,Зх.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800" spc="-1" strike="noStrike">
                <a:solidFill>
                  <a:srgbClr val="00b050"/>
                </a:solidFill>
                <a:latin typeface="Trebuchet MS"/>
              </a:rPr>
              <a:t>2)В якому напрямку від вас знаходяться вікна в навчальному кабінеті?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800" spc="-1" strike="noStrike">
                <a:solidFill>
                  <a:srgbClr val="00b050"/>
                </a:solidFill>
                <a:latin typeface="Trebuchet MS"/>
              </a:rPr>
              <a:t>3)У якому напрямку від школи знаходиться ваш будинок?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800" spc="-1" strike="noStrike">
                <a:solidFill>
                  <a:srgbClr val="00b050"/>
                </a:solidFill>
                <a:latin typeface="Trebuchet MS"/>
              </a:rPr>
              <a:t>4)Визначте, в якому напрямку ви йдете зі школи додому та з дому до школи.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87" name="Рисунок 3" descr=""/>
          <p:cNvPicPr/>
          <p:nvPr/>
        </p:nvPicPr>
        <p:blipFill>
          <a:blip r:embed="rId1"/>
          <a:stretch/>
        </p:blipFill>
        <p:spPr>
          <a:xfrm>
            <a:off x="8596800" y="0"/>
            <a:ext cx="3594960" cy="3302280"/>
          </a:xfrm>
          <a:prstGeom prst="rect">
            <a:avLst/>
          </a:prstGeom>
          <a:ln>
            <a:noFill/>
          </a:ln>
        </p:spPr>
      </p:pic>
      <p:pic>
        <p:nvPicPr>
          <p:cNvPr id="88" name="Рисунок 4" descr=""/>
          <p:cNvPicPr/>
          <p:nvPr/>
        </p:nvPicPr>
        <p:blipFill>
          <a:blip r:embed="rId2"/>
          <a:stretch/>
        </p:blipFill>
        <p:spPr>
          <a:xfrm>
            <a:off x="6469200" y="3434400"/>
            <a:ext cx="4366800" cy="273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45080" y="448920"/>
            <a:ext cx="9981360" cy="26352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i="1" lang="ru-RU" sz="4800" spc="-1" strike="noStrike" u="sng">
                <a:solidFill>
                  <a:srgbClr val="c42f1a"/>
                </a:solidFill>
                <a:uFillTx/>
                <a:latin typeface="Trebuchet MS"/>
              </a:rPr>
              <a:t>Зорієнтуватися на місцевості</a:t>
            </a:r>
            <a:r>
              <a:rPr b="1" lang="ru-RU" sz="4800" spc="-1" strike="noStrike">
                <a:solidFill>
                  <a:srgbClr val="c42f1a"/>
                </a:solidFill>
                <a:latin typeface="Trebuchet MS"/>
              </a:rPr>
              <a:t>-означає визначити своє місце знаходження відповідно до сторін горизонту.</a:t>
            </a:r>
            <a:endParaRPr b="0" lang="ru-RU" sz="4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7" name="Рисунок 3" descr=""/>
          <p:cNvPicPr/>
          <p:nvPr/>
        </p:nvPicPr>
        <p:blipFill>
          <a:blip r:embed="rId1"/>
          <a:stretch/>
        </p:blipFill>
        <p:spPr>
          <a:xfrm>
            <a:off x="5486040" y="2697480"/>
            <a:ext cx="4640040" cy="416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0" y="107640"/>
            <a:ext cx="949860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i="1" lang="ru-RU" sz="4400" spc="-1" strike="noStrike">
                <a:solidFill>
                  <a:srgbClr val="c42f1a"/>
                </a:solidFill>
                <a:latin typeface="Trebuchet MS"/>
              </a:rPr>
              <a:t>Які вам відомі сучасні способи орієнтування на місцевості?</a:t>
            </a:r>
            <a:endParaRPr b="0" lang="ru-RU" sz="44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9" name="Рисунок 3" descr=""/>
          <p:cNvPicPr/>
          <p:nvPr/>
        </p:nvPicPr>
        <p:blipFill>
          <a:blip r:embed="rId1"/>
          <a:stretch/>
        </p:blipFill>
        <p:spPr>
          <a:xfrm>
            <a:off x="0" y="1968480"/>
            <a:ext cx="5540760" cy="488916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4" descr=""/>
          <p:cNvPicPr/>
          <p:nvPr/>
        </p:nvPicPr>
        <p:blipFill>
          <a:blip r:embed="rId2"/>
          <a:stretch/>
        </p:blipFill>
        <p:spPr>
          <a:xfrm>
            <a:off x="5385960" y="3466440"/>
            <a:ext cx="4631040" cy="313848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5" descr=""/>
          <p:cNvPicPr/>
          <p:nvPr/>
        </p:nvPicPr>
        <p:blipFill>
          <a:blip r:embed="rId3"/>
          <a:stretch/>
        </p:blipFill>
        <p:spPr>
          <a:xfrm>
            <a:off x="8516160" y="1132920"/>
            <a:ext cx="3553560" cy="272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145080" y="244440"/>
            <a:ext cx="942156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b0f0"/>
                </a:solidFill>
                <a:latin typeface="Trebuchet MS"/>
              </a:rPr>
              <a:t>1.Орієнтування за компасом.</a:t>
            </a:r>
            <a:endParaRPr b="0" lang="ru-RU" sz="6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145080" y="1947960"/>
            <a:ext cx="8596440" cy="8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i="1" lang="ru-RU" sz="3200" spc="-1" strike="noStrike" u="sng">
                <a:solidFill>
                  <a:srgbClr val="e76618"/>
                </a:solidFill>
                <a:uFillTx/>
                <a:latin typeface="Trebuchet MS"/>
              </a:rPr>
              <a:t>Компас</a:t>
            </a:r>
            <a:r>
              <a:rPr b="1" lang="ru-RU" sz="3200" spc="-1" strike="noStrike">
                <a:solidFill>
                  <a:srgbClr val="e76618"/>
                </a:solidFill>
                <a:latin typeface="Trebuchet MS"/>
              </a:rPr>
              <a:t>-це прилад для визначення сторін горизонту.</a:t>
            </a:r>
            <a:endParaRPr b="0" lang="ru-RU" sz="32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64" name="Рисунок 6" descr=""/>
          <p:cNvPicPr/>
          <p:nvPr/>
        </p:nvPicPr>
        <p:blipFill>
          <a:blip r:embed="rId1"/>
          <a:stretch/>
        </p:blipFill>
        <p:spPr>
          <a:xfrm>
            <a:off x="9073800" y="394560"/>
            <a:ext cx="2723760" cy="3352320"/>
          </a:xfrm>
          <a:prstGeom prst="rect">
            <a:avLst/>
          </a:prstGeom>
          <a:ln>
            <a:noFill/>
          </a:ln>
        </p:spPr>
      </p:pic>
      <p:pic>
        <p:nvPicPr>
          <p:cNvPr id="65" name="Рисунок 7" descr=""/>
          <p:cNvPicPr/>
          <p:nvPr/>
        </p:nvPicPr>
        <p:blipFill>
          <a:blip r:embed="rId2"/>
          <a:stretch/>
        </p:blipFill>
        <p:spPr>
          <a:xfrm>
            <a:off x="4443480" y="3448080"/>
            <a:ext cx="4797000" cy="298224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8" descr=""/>
          <p:cNvPicPr/>
          <p:nvPr/>
        </p:nvPicPr>
        <p:blipFill>
          <a:blip r:embed="rId3"/>
          <a:stretch/>
        </p:blipFill>
        <p:spPr>
          <a:xfrm>
            <a:off x="699480" y="3083400"/>
            <a:ext cx="2857320" cy="285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04040" y="135000"/>
            <a:ext cx="9517320" cy="127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c42f1a"/>
                </a:solidFill>
                <a:latin typeface="Trebuchet MS"/>
              </a:rPr>
              <a:t>Як орієнтуватися на місцевості за допомогою компасу?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104040" y="1405800"/>
            <a:ext cx="10185840" cy="4407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3600" spc="-1" strike="noStrike">
                <a:solidFill>
                  <a:srgbClr val="00b050"/>
                </a:solidFill>
                <a:latin typeface="Trebuchet MS"/>
              </a:rPr>
              <a:t>1.Поклади компас горизонтально, на рівну поверхню.</a:t>
            </a:r>
            <a:endParaRPr b="0" lang="ru-RU" sz="3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3600" spc="-1" strike="noStrike">
                <a:solidFill>
                  <a:srgbClr val="00b050"/>
                </a:solidFill>
                <a:latin typeface="Trebuchet MS"/>
              </a:rPr>
              <a:t>2.Дочекайся доки магнітна стрілка на компасі зупиниться нерухомо.</a:t>
            </a:r>
            <a:endParaRPr b="0" lang="ru-RU" sz="3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3600" spc="-1" strike="noStrike">
                <a:solidFill>
                  <a:srgbClr val="00b050"/>
                </a:solidFill>
                <a:latin typeface="Trebuchet MS"/>
              </a:rPr>
              <a:t>3.Повертай корпус компасу, доки магнітна стрілка із синім кінцем не співпаде із напрямком «Пн.» чи «С.»</a:t>
            </a:r>
            <a:endParaRPr b="0" lang="ru-RU" sz="36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245520" y="177480"/>
            <a:ext cx="9765000" cy="2579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 u="sng">
                <a:solidFill>
                  <a:srgbClr val="ff0000"/>
                </a:solidFill>
                <a:uFillTx/>
                <a:latin typeface="Trebuchet MS"/>
              </a:rPr>
              <a:t>Робота в мікро-групах</a:t>
            </a:r>
            <a:br/>
            <a:r>
              <a:rPr b="0" lang="ru-RU" sz="4400" spc="-1" strike="noStrike">
                <a:solidFill>
                  <a:srgbClr val="00b0f0"/>
                </a:solidFill>
                <a:latin typeface="Trebuchet MS"/>
              </a:rPr>
              <a:t>Охарактеризуйте один відомий вам спосіб орієнтування за природними об'єктами</a:t>
            </a:r>
            <a:endParaRPr b="0" lang="ru-RU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677160" y="4527360"/>
            <a:ext cx="8596440" cy="8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71" name="Рисунок 3" descr=""/>
          <p:cNvPicPr/>
          <p:nvPr/>
        </p:nvPicPr>
        <p:blipFill>
          <a:blip r:embed="rId1"/>
          <a:stretch/>
        </p:blipFill>
        <p:spPr>
          <a:xfrm rot="21157200">
            <a:off x="6398280" y="2427480"/>
            <a:ext cx="5751000" cy="419976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4" descr=""/>
          <p:cNvPicPr/>
          <p:nvPr/>
        </p:nvPicPr>
        <p:blipFill>
          <a:blip r:embed="rId2"/>
          <a:srcRect l="0" t="0" r="0" b="9466"/>
          <a:stretch/>
        </p:blipFill>
        <p:spPr>
          <a:xfrm rot="21127800">
            <a:off x="863640" y="3150720"/>
            <a:ext cx="4492080" cy="303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250920" y="121320"/>
            <a:ext cx="944892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b0f0"/>
                </a:solidFill>
                <a:latin typeface="Trebuchet MS"/>
              </a:rPr>
              <a:t>2.Орієнтування за природними об'єктами</a:t>
            </a:r>
            <a:endParaRPr b="0" lang="ru-RU" sz="6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250920" y="2043720"/>
            <a:ext cx="870156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ff0000"/>
                </a:solidFill>
                <a:latin typeface="Trebuchet MS"/>
              </a:rPr>
              <a:t>А)гриби зазвичай обростають біля дерев чи кущів з півночі;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ff0000"/>
                </a:solidFill>
                <a:latin typeface="Trebuchet MS"/>
              </a:rPr>
              <a:t>Б)мох на деревах чи камінні зазвичай обростає з північної сторони;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ff0000"/>
                </a:solidFill>
                <a:latin typeface="Trebuchet MS"/>
              </a:rPr>
              <a:t>В)мурашники розміщенні з південної сторони найближчого дерева. Якщо мурашник стоїть поодиноко, то його полога сторона вказує на південь, а більш крута сторона – на північ.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ff0000"/>
                </a:solidFill>
                <a:latin typeface="Trebuchet MS"/>
              </a:rPr>
              <a:t>Г)сніг тане швидше з південної сторони ніж з північної;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ff0000"/>
                </a:solidFill>
                <a:latin typeface="Trebuchet MS"/>
              </a:rPr>
              <a:t>Д)на корі у хвойних дерев смола більше накопичується з південної сторони;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ff0000"/>
                </a:solidFill>
                <a:latin typeface="Trebuchet MS"/>
              </a:rPr>
              <a:t>Е)у більшості дерев кора грубіша й міцніша з північної сторони, тонша-з південної</a:t>
            </a:r>
            <a:r>
              <a:rPr b="0" lang="uk-UA" sz="1800" spc="-1" strike="noStrike">
                <a:solidFill>
                  <a:srgbClr val="ff0000"/>
                </a:solidFill>
                <a:latin typeface="Trebuchet MS"/>
              </a:rPr>
              <a:t>.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75" name="Рисунок 5" descr=""/>
          <p:cNvPicPr/>
          <p:nvPr/>
        </p:nvPicPr>
        <p:blipFill>
          <a:blip r:embed="rId1"/>
          <a:stretch/>
        </p:blipFill>
        <p:spPr>
          <a:xfrm>
            <a:off x="9700200" y="172800"/>
            <a:ext cx="2491200" cy="251568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6" descr=""/>
          <p:cNvPicPr/>
          <p:nvPr/>
        </p:nvPicPr>
        <p:blipFill>
          <a:blip r:embed="rId2"/>
          <a:stretch/>
        </p:blipFill>
        <p:spPr>
          <a:xfrm>
            <a:off x="10058400" y="2739960"/>
            <a:ext cx="2133360" cy="187272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" descr=""/>
          <p:cNvPicPr/>
          <p:nvPr/>
        </p:nvPicPr>
        <p:blipFill>
          <a:blip r:embed="rId3"/>
          <a:stretch/>
        </p:blipFill>
        <p:spPr>
          <a:xfrm>
            <a:off x="8710200" y="3786840"/>
            <a:ext cx="1590480" cy="287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77160" y="121320"/>
            <a:ext cx="8596440" cy="1826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b0f0"/>
                </a:solidFill>
                <a:latin typeface="Trebuchet MS"/>
              </a:rPr>
              <a:t>3.Орієнтування за небесними світилами</a:t>
            </a:r>
            <a:endParaRPr b="0" lang="ru-RU" sz="6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86120" y="2534760"/>
            <a:ext cx="4153680" cy="2760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ff0000"/>
                </a:solidFill>
                <a:latin typeface="Trebuchet MS"/>
              </a:rPr>
              <a:t>Якщо опівдні стати спиною до Сонця, то тінь попереду вкаже напрямок на північ, позаду буде південь, справа – схід, зліва-захід.</a:t>
            </a:r>
            <a:endParaRPr b="0" lang="ru-RU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80" name="Рисунок 3" descr=""/>
          <p:cNvPicPr/>
          <p:nvPr/>
        </p:nvPicPr>
        <p:blipFill>
          <a:blip r:embed="rId1"/>
          <a:stretch/>
        </p:blipFill>
        <p:spPr>
          <a:xfrm>
            <a:off x="4708440" y="1947960"/>
            <a:ext cx="5070240" cy="471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26800" y="255600"/>
            <a:ext cx="8596440" cy="1531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2800" spc="-1" strike="noStrike">
                <a:solidFill>
                  <a:srgbClr val="00b0f0"/>
                </a:solidFill>
                <a:latin typeface="Trebuchet MS"/>
              </a:rPr>
              <a:t>Зранку Сонце сходить із східної сторни,то якщо обличчям стати до сходу – позаду буде захід, справа – південь, зліва – північ.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82" name="Рисунок 3" descr=""/>
          <p:cNvPicPr/>
          <p:nvPr/>
        </p:nvPicPr>
        <p:blipFill>
          <a:blip r:embed="rId1"/>
          <a:stretch/>
        </p:blipFill>
        <p:spPr>
          <a:xfrm>
            <a:off x="436680" y="2170080"/>
            <a:ext cx="8979840" cy="426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Application>LibreOffice/6.3.4.2$Windows_X86_64 LibreOffice_project/60da17e045e08f1793c57c00ba83cdfce946d0aa</Application>
  <Words>302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2018-09-29T13:36:30Z</dcterms:created>
  <dc:creator>Влад гончаренко</dc:creator>
  <dc:description/>
  <dc:language>uk-UA</dc:language>
  <cp:lastModifiedBy/>
  <dcterms:modified xsi:type="dcterms:W3CDTF">2020-04-30T16:57:10Z</dcterms:modified>
  <cp:revision>47</cp:revision>
  <dc:subject/>
  <dc:title>«Орієнтування на місцевості»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