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31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331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903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26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827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918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43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789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07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446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341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11797-1127-4C2E-A430-3CD7EF5F14C0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2D6F-9A91-452A-BCA4-3BE2E402DC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037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rewalls.com/large/201111/53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548"/>
            <a:ext cx="9144001" cy="68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2933461"/>
            <a:ext cx="4211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i="1" dirty="0" smtClean="0">
                <a:solidFill>
                  <a:srgbClr val="0070C0"/>
                </a:solidFill>
              </a:rPr>
              <a:t>Чисте</a:t>
            </a:r>
            <a:r>
              <a:rPr lang="uk-UA" sz="6000" dirty="0" smtClean="0"/>
              <a:t> </a:t>
            </a:r>
            <a:r>
              <a:rPr lang="uk-UA" sz="6000" i="1" dirty="0" smtClean="0">
                <a:solidFill>
                  <a:srgbClr val="0070C0"/>
                </a:solidFill>
              </a:rPr>
              <a:t>повітря</a:t>
            </a:r>
            <a:endParaRPr lang="ru-RU" sz="6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33"/>
            <a:ext cx="6858001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11552" y="4738075"/>
            <a:ext cx="4032448" cy="2119925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smtClean="0">
                <a:effectLst/>
                <a:latin typeface="Times New Roman"/>
                <a:ea typeface="Times New Roman"/>
              </a:rPr>
              <a:t>Антропогенне забруднення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 – наслідок людської діяльності. Швидкість нагромадження забруднювачів в атмосфері міст часто перевищує можливості самоочищення. Порушується екологічна рівновага в регіонах.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70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75" t="23022" r="2664" b="6021"/>
          <a:stretch/>
        </p:blipFill>
        <p:spPr bwMode="auto">
          <a:xfrm>
            <a:off x="0" y="1405187"/>
            <a:ext cx="9156607" cy="545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3503" y="5083"/>
            <a:ext cx="8229600" cy="140010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rgbClr val="C00000"/>
                </a:solidFill>
              </a:rPr>
              <a:t>Основний</a:t>
            </a:r>
            <a:r>
              <a:rPr lang="ru-RU" dirty="0" smtClean="0">
                <a:solidFill>
                  <a:srgbClr val="C00000"/>
                </a:solidFill>
              </a:rPr>
              <a:t> шлях </a:t>
            </a:r>
            <a:r>
              <a:rPr lang="ru-RU" dirty="0" err="1" smtClean="0">
                <a:solidFill>
                  <a:srgbClr val="C00000"/>
                </a:solidFill>
              </a:rPr>
              <a:t>забруднення</a:t>
            </a:r>
            <a:r>
              <a:rPr lang="ru-RU" dirty="0" smtClean="0">
                <a:solidFill>
                  <a:srgbClr val="C00000"/>
                </a:solidFill>
              </a:rPr>
              <a:t> атмосферного </a:t>
            </a:r>
            <a:r>
              <a:rPr lang="ru-RU" dirty="0" err="1" smtClean="0">
                <a:solidFill>
                  <a:srgbClr val="C00000"/>
                </a:solidFill>
              </a:rPr>
              <a:t>повітря</a:t>
            </a:r>
            <a:r>
              <a:rPr lang="ru-RU" dirty="0" smtClean="0">
                <a:solidFill>
                  <a:srgbClr val="C00000"/>
                </a:solidFill>
              </a:rPr>
              <a:t> – </a:t>
            </a:r>
            <a:r>
              <a:rPr lang="ru-RU" dirty="0" err="1" smtClean="0">
                <a:solidFill>
                  <a:srgbClr val="C00000"/>
                </a:solidFill>
              </a:rPr>
              <a:t>зростання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споживання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паливних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ресурсів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uk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40.media.tumblr.com/8f03f3d1a72be5f8d5aeb4bfd301d567/tumblr_nhtj63vPIk1sqdfme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5486400" y="0"/>
            <a:ext cx="3657600" cy="6858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У зв'язку з бурхливим розвитком промисловості і спалюванням величезної кількості палива темпи витрати запасів вільного кисню і нагромадження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діоксиду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вуглецю в атмосфері різко зросли. У результаті кругообіг вуглецю в природі виявився порушеним.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Потужним і надзвичайно небезпечним фактором забруднення атмосфери є катастрофи на АЕС (Чорнобильська аварія) і випробування ядерної зброї в атмосфері. Це зв'язано як зі швидким розносом радіонуклідів на великі відстані, так і з довгостроковим характером забруднення території.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35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36715" y="1484784"/>
            <a:ext cx="22860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uk-UA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Основні забруднювачі повітря житлових приміщень </a:t>
            </a:r>
            <a:endParaRPr lang="uk-UA" u="sng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Font typeface="Symbol"/>
              <a:buChar char=""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пил і тютюновий дим,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Font typeface="Symbol"/>
              <a:buChar char=""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чадний і вуглекислий гази,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Font typeface="Symbol"/>
              <a:buChar char=""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двоокис азоту,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Font typeface="Symbol"/>
              <a:buChar char=""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радон і важкі метали,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Font typeface="Symbol"/>
              <a:buChar char=""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інсектициди,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Font typeface="Symbol"/>
              <a:buChar char=""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дезодоранти,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Font typeface="Symbol"/>
              <a:buChar char=""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синтетичні миючі речовини,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Font typeface="Symbol"/>
              <a:buChar char=""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аерозолі ліків,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Font typeface="Symbol"/>
              <a:buChar char=""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мікроби.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endParaRPr lang="uk-UA" dirty="0"/>
          </a:p>
        </p:txBody>
      </p:sp>
      <p:pic>
        <p:nvPicPr>
          <p:cNvPr id="13317" name="Picture 5" descr="https://41.media.tumblr.com/cbe46b2d9fbea3da3ccb0a92ca805bcd/tumblr_n6mnmmiFuO1qmbaul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3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268760"/>
            <a:ext cx="3626684" cy="5257800"/>
          </a:xfrm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У світі щорічно спалюється понад 1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млрд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умовного палива і викидається в атмосферу: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20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млрд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– вуглекислого газу (СО</a:t>
            </a:r>
            <a:r>
              <a:rPr lang="uk-UA" baseline="-250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2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);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300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млн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– оксиду вуглецю (чадного газу СО);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50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млн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–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діоксиду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азоту (NO</a:t>
            </a:r>
            <a:r>
              <a:rPr lang="uk-UA" baseline="-250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2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);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160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млн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–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діоксиду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сірки (SO</a:t>
            </a:r>
            <a:r>
              <a:rPr lang="uk-UA" baseline="-250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2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);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4-5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млн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– сірководню (H</a:t>
            </a:r>
            <a:r>
              <a:rPr lang="uk-UA" baseline="-250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2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S) та інших шкідливих речовин;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400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млн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– золи, сажі, кіптяви.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За даними ЮНЕСКО, у 1990 р. у результаті діяльності людини в атмосферу за рік надійшло: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25,5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млрд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оксидів вуглецю;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190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млн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оксидів сірки;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65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млн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оксидів азоту;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1,4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млн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хлорфторвуглеців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(фреонів)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та ін. (свинцю, кадмію, ртуті, міді, нікелю, хлору, цинку й ін. речовин).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400 найбільших міст світу викидають в атмосферу щорічно понад 3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млрд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відходів, що на 500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млн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більше, ніж 578 найактивніших вулканів планети.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endParaRPr lang="uk-UA" dirty="0"/>
          </a:p>
        </p:txBody>
      </p:sp>
      <p:pic>
        <p:nvPicPr>
          <p:cNvPr id="14338" name="Picture 2" descr="http://procherk.info/images/news/2102013/bd99ae66fa3b9117cc182c9c7d3f3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84" y="0"/>
            <a:ext cx="5538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.espicture.ru/21/kartinki-ogonym--i-vozduh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r="3498"/>
          <a:stretch/>
        </p:blipFill>
        <p:spPr bwMode="auto">
          <a:xfrm>
            <a:off x="0" y="0"/>
            <a:ext cx="9144000" cy="687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3486" y="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Кажуть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любов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важливіша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ніж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повітря</a:t>
            </a:r>
            <a:r>
              <a:rPr lang="ru-RU" dirty="0" smtClean="0">
                <a:solidFill>
                  <a:schemeClr val="bg1"/>
                </a:solidFill>
              </a:rPr>
              <a:t>... Так от,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неправда: </a:t>
            </a:r>
            <a:r>
              <a:rPr lang="ru-RU" dirty="0" err="1" smtClean="0">
                <a:solidFill>
                  <a:schemeClr val="bg1"/>
                </a:solidFill>
              </a:rPr>
              <a:t>повітря</a:t>
            </a:r>
            <a:r>
              <a:rPr lang="ru-RU" dirty="0" smtClean="0">
                <a:solidFill>
                  <a:schemeClr val="bg1"/>
                </a:solidFill>
              </a:rPr>
              <a:t> все ж </a:t>
            </a:r>
            <a:r>
              <a:rPr lang="ru-RU" dirty="0" err="1" smtClean="0">
                <a:solidFill>
                  <a:schemeClr val="bg1"/>
                </a:solidFill>
              </a:rPr>
              <a:t>важливіше</a:t>
            </a:r>
            <a:r>
              <a:rPr lang="ru-RU" dirty="0" smtClean="0">
                <a:solidFill>
                  <a:schemeClr val="bg1"/>
                </a:solidFill>
              </a:rPr>
              <a:t>!»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«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</a:t>
            </a:r>
            <a:r>
              <a:rPr lang="ru-RU" dirty="0" smtClean="0">
                <a:solidFill>
                  <a:schemeClr val="bg1"/>
                </a:solidFill>
              </a:rPr>
              <a:t> за все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 не посадив </a:t>
            </a:r>
            <a:r>
              <a:rPr lang="ru-RU" dirty="0" err="1" smtClean="0">
                <a:solidFill>
                  <a:schemeClr val="bg1"/>
                </a:solidFill>
              </a:rPr>
              <a:t>жодного</a:t>
            </a:r>
            <a:r>
              <a:rPr lang="ru-RU" dirty="0" smtClean="0">
                <a:solidFill>
                  <a:schemeClr val="bg1"/>
                </a:solidFill>
              </a:rPr>
              <a:t> дерева – плати за </a:t>
            </a:r>
            <a:r>
              <a:rPr lang="ru-RU" dirty="0" err="1" smtClean="0">
                <a:solidFill>
                  <a:schemeClr val="bg1"/>
                </a:solidFill>
              </a:rPr>
              <a:t>чисте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повітря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2" name="Picture 4" descr="https://40.media.tumblr.com/320037fab2cdfce48a2bded01fded267/tumblr_nj3w31EIGJ1qjmx5d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36"/>
            <a:ext cx="9162193" cy="683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6495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 smtClean="0">
                <a:effectLst/>
                <a:latin typeface="Times New Roman"/>
                <a:ea typeface="Times New Roman"/>
              </a:rPr>
              <a:t>Основні компоненти: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uk-UA" dirty="0" smtClean="0">
                <a:effectLst/>
                <a:latin typeface="Times New Roman"/>
                <a:ea typeface="Times New Roman"/>
              </a:rPr>
              <a:t>азот (78,09%),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uk-UA" dirty="0" smtClean="0">
                <a:effectLst/>
                <a:latin typeface="Times New Roman"/>
                <a:ea typeface="Times New Roman"/>
              </a:rPr>
              <a:t>кисень (20,95%),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uk-UA" dirty="0" smtClean="0">
                <a:effectLst/>
                <a:latin typeface="Times New Roman"/>
                <a:ea typeface="Times New Roman"/>
              </a:rPr>
              <a:t>аргон (0,93%),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uk-UA" dirty="0" smtClean="0">
                <a:effectLst/>
                <a:latin typeface="Times New Roman"/>
                <a:ea typeface="Times New Roman"/>
              </a:rPr>
              <a:t>вуглекислий газ (0,03%),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uk-UA" dirty="0" smtClean="0">
                <a:effectLst/>
                <a:latin typeface="Times New Roman"/>
                <a:ea typeface="Times New Roman"/>
              </a:rPr>
              <a:t>незначна кількість інертних газів. </a:t>
            </a:r>
            <a:endParaRPr lang="uk-UA" dirty="0">
              <a:effectLst/>
              <a:latin typeface="Times New Roman"/>
              <a:ea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2858" y="5643177"/>
            <a:ext cx="8190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вмісту</a:t>
            </a:r>
            <a:r>
              <a:rPr lang="ru-RU" sz="2400" dirty="0" smtClean="0"/>
              <a:t> пилу і пари в </a:t>
            </a:r>
            <a:r>
              <a:rPr lang="ru-RU" sz="2400" dirty="0" err="1" smtClean="0"/>
              <a:t>повітрі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залежать</a:t>
            </a:r>
            <a:r>
              <a:rPr lang="ru-RU" sz="2400" dirty="0" smtClean="0"/>
              <a:t> </a:t>
            </a:r>
            <a:r>
              <a:rPr lang="ru-RU" sz="2400" dirty="0" err="1" smtClean="0"/>
              <a:t>оптичні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властивості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атмосфери</a:t>
            </a:r>
            <a:r>
              <a:rPr lang="ru-RU" sz="2400" dirty="0" smtClean="0"/>
              <a:t>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428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340768"/>
            <a:ext cx="4318542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uk-UA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Роль атмосфери в природних процесах біосфери:</a:t>
            </a:r>
            <a:endParaRPr lang="uk-UA" u="sng" dirty="0" smtClean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Calibri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визначає тепловий режим поверхні землі, </a:t>
            </a:r>
            <a:endParaRPr lang="uk-UA" dirty="0" smtClean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Calibri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регулює сезонні і добові коливання температури, </a:t>
            </a:r>
            <a:endParaRPr lang="uk-UA" dirty="0" smtClean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Calibri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захищає її від шкідливих космічного й ультрафіолетового випромінювань, метеоритних «дощів». </a:t>
            </a:r>
            <a:endParaRPr lang="uk-UA" dirty="0" smtClean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Calibri"/>
            </a:endParaRPr>
          </a:p>
          <a:p>
            <a:endParaRPr lang="uk-UA" dirty="0"/>
          </a:p>
        </p:txBody>
      </p:sp>
      <p:pic>
        <p:nvPicPr>
          <p:cNvPr id="4" name="Picture 2" descr="https://41.media.tumblr.com/073cfcd09762905a681333c38f5e5241/tumblr_niq1n1XRQ91s1moyro1_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9"/>
          <a:stretch/>
        </p:blipFill>
        <p:spPr bwMode="auto">
          <a:xfrm>
            <a:off x="4318542" y="0"/>
            <a:ext cx="48254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260647"/>
            <a:ext cx="9033226" cy="14197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>
                <a:effectLst/>
                <a:latin typeface="Times New Roman"/>
                <a:ea typeface="Times New Roman"/>
              </a:rPr>
              <a:t>Повітря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 як кліматичний фактор постійно впливає на рослини. Цей вплив викликаний рухом повітря (вітром). Крім того, повітря є одним із джерел живлення рослин. Повітряне живлення зеленої рослини — </a:t>
            </a:r>
            <a:r>
              <a:rPr lang="uk-UA" dirty="0" err="1" smtClean="0">
                <a:effectLst/>
                <a:latin typeface="Times New Roman"/>
                <a:ea typeface="Times New Roman"/>
              </a:rPr>
              <a:t>ф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отосинтез — тісно пов'язане з використанням Карбону. Майже половина сухої маси рослини припадає на Карбон, засвоєний нею з повітря.</a:t>
            </a:r>
          </a:p>
          <a:p>
            <a:endParaRPr lang="uk-UA" dirty="0"/>
          </a:p>
        </p:txBody>
      </p:sp>
      <p:pic>
        <p:nvPicPr>
          <p:cNvPr id="4" name="Picture 6" descr="https://33.media.tumblr.com/ab03f1cc45e8f890a26d1a50b6237629/tumblr_niweopPhlw1sg1sq8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" y="1680411"/>
            <a:ext cx="9144000" cy="51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http://ask-like.ru/uploads/posts/2013-12/1388241231_imag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9" b="5181"/>
          <a:stretch/>
        </p:blipFill>
        <p:spPr bwMode="auto">
          <a:xfrm>
            <a:off x="-12368" y="0"/>
            <a:ext cx="91563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2301" y="4285151"/>
            <a:ext cx="57274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Певну роль у житті рослин відіграє також рух повітря. Вплив вітру може бути прямим і непрямим. Прямий вплив багатогранний, це перш за все механічна дія: вітролом, пошкодження дерев і кущів. Формотворча роль вітру помітна на багатьох рослинах відкритих місць — </a:t>
            </a:r>
            <a:r>
              <a:rPr lang="uk-UA" sz="2000" dirty="0" err="1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тундр</a:t>
            </a:r>
            <a:r>
              <a:rPr lang="uk-UA" sz="2000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, степів, напівпустель, пустель (</a:t>
            </a:r>
            <a:r>
              <a:rPr lang="uk-UA" sz="2000" dirty="0" err="1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прапороподібні</a:t>
            </a:r>
            <a:r>
              <a:rPr lang="uk-UA" sz="2000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, сланкі і карликові форми тощо). 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15060" y="1600200"/>
            <a:ext cx="3037460" cy="45259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Без їжі людина може прожити 5 тижнів, </a:t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без води – 5 днів,</a:t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без повітря – 5 хвилин. </a:t>
            </a:r>
            <a:endParaRPr lang="uk-UA" dirty="0" smtClean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Calibri"/>
            </a:endParaRPr>
          </a:p>
          <a:p>
            <a:endParaRPr lang="uk-UA" dirty="0"/>
          </a:p>
        </p:txBody>
      </p:sp>
      <p:pic>
        <p:nvPicPr>
          <p:cNvPr id="6148" name="Picture 4" descr="http://strangeworlds.at.ua/kartinki2/june2014/stikhtja_vozduk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215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vcapcd.org/AirTheFilm/img/ai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39"/>
            <a:ext cx="9144000" cy="68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6" name="Picture 8" descr="Keetano Katana KillBill Bold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5624">
            <a:off x="-32874" y="2273726"/>
            <a:ext cx="9577060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c01.deviantart.net/fs70/i/2013/209/e/6/air_pollution_by_cristianac-d5oorq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2"/>
          <a:stretch/>
        </p:blipFill>
        <p:spPr bwMode="auto">
          <a:xfrm>
            <a:off x="-58175" y="1556792"/>
            <a:ext cx="9202176" cy="532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0"/>
            <a:ext cx="7427168" cy="1556792"/>
          </a:xfrm>
        </p:spPr>
        <p:txBody>
          <a:bodyPr>
            <a:normAutofit fontScale="62500" lnSpcReduction="20000"/>
          </a:bodyPr>
          <a:lstStyle/>
          <a:p>
            <a:pPr marL="114300" indent="0"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Забруднення розрізняють: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за походженням – природне і антропогенне;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за джерелами – хімічне, фізичне, механічне, біологічне;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за тривалістю дії – тимчасове і постійне;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за масштабом поширення – локальне, регіональне і глобальне.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59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67436" y="1600200"/>
            <a:ext cx="3319364" cy="4525963"/>
          </a:xfrm>
        </p:spPr>
        <p:txBody>
          <a:bodyPr>
            <a:normAutofit fontScale="62500" lnSpcReduction="20000"/>
          </a:bodyPr>
          <a:lstStyle/>
          <a:p>
            <a:pPr marL="114300" indent="0">
              <a:spcAft>
                <a:spcPts val="0"/>
              </a:spcAft>
              <a:buNone/>
            </a:pPr>
            <a:r>
              <a:rPr lang="uk-UA" b="1" dirty="0" smtClean="0">
                <a:effectLst/>
                <a:latin typeface="Times New Roman"/>
                <a:ea typeface="Times New Roman"/>
              </a:rPr>
              <a:t>Джерела природного забруднення атмосфери: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надходження космічного пилу (83 кг/</a:t>
            </a:r>
            <a:r>
              <a:rPr lang="uk-UA" dirty="0" err="1" smtClean="0">
                <a:effectLst/>
                <a:latin typeface="Times New Roman"/>
                <a:ea typeface="Times New Roman"/>
              </a:rPr>
              <a:t>доб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.);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вулканічна діяльність;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вітрова ерозія </a:t>
            </a:r>
            <a:r>
              <a:rPr lang="uk-UA" dirty="0" err="1" smtClean="0">
                <a:effectLst/>
                <a:latin typeface="Times New Roman"/>
                <a:ea typeface="Times New Roman"/>
              </a:rPr>
              <a:t>грунтів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;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вивітрювання гірських порід;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лісові і степові пожежі;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масове цвітіння рослин;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випаровування морської води;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гниття рослин і тварин.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7436" cy="68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0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433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10</cp:revision>
  <dcterms:created xsi:type="dcterms:W3CDTF">2015-02-04T16:28:03Z</dcterms:created>
  <dcterms:modified xsi:type="dcterms:W3CDTF">2020-04-24T08:55:24Z</dcterms:modified>
</cp:coreProperties>
</file>