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4" r:id="rId3"/>
    <p:sldId id="258" r:id="rId4"/>
    <p:sldId id="259" r:id="rId5"/>
    <p:sldId id="260" r:id="rId6"/>
    <p:sldId id="262" r:id="rId7"/>
    <p:sldId id="266" r:id="rId8"/>
    <p:sldId id="271" r:id="rId9"/>
    <p:sldId id="283" r:id="rId10"/>
    <p:sldId id="273" r:id="rId11"/>
    <p:sldId id="284" r:id="rId12"/>
    <p:sldId id="281" r:id="rId13"/>
    <p:sldId id="282" r:id="rId14"/>
    <p:sldId id="280" r:id="rId15"/>
    <p:sldId id="275" r:id="rId16"/>
    <p:sldId id="279" r:id="rId17"/>
    <p:sldId id="285" r:id="rId18"/>
    <p:sldId id="288" r:id="rId19"/>
    <p:sldId id="289" r:id="rId20"/>
    <p:sldId id="291" r:id="rId21"/>
    <p:sldId id="292" r:id="rId22"/>
    <p:sldId id="293" r:id="rId23"/>
    <p:sldId id="294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798" autoAdjust="0"/>
    <p:restoredTop sz="94660"/>
  </p:normalViewPr>
  <p:slideViewPr>
    <p:cSldViewPr>
      <p:cViewPr varScale="1">
        <p:scale>
          <a:sx n="68" d="100"/>
          <a:sy n="6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496D5-193B-4BB5-8922-49BFACD868B9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E3660-0637-45F9-888E-D44FE95400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04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D6C971-9C8F-420B-8826-A96A7E9FBC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5634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малюнки повітря\бульбашк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2" y="-1925"/>
            <a:ext cx="9124367" cy="68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81128"/>
            <a:ext cx="8424936" cy="2016224"/>
          </a:xfrm>
        </p:spPr>
        <p:txBody>
          <a:bodyPr>
            <a:normAutofit/>
          </a:bodyPr>
          <a:lstStyle/>
          <a:p>
            <a:pPr algn="ctr"/>
            <a:endParaRPr lang="uk-UA" sz="4400" dirty="0" smtClean="0">
              <a:solidFill>
                <a:srgbClr val="FFC000"/>
              </a:solidFill>
            </a:endParaRPr>
          </a:p>
          <a:p>
            <a:pPr algn="r"/>
            <a:r>
              <a:rPr lang="uk-UA" dirty="0" smtClean="0">
                <a:solidFill>
                  <a:srgbClr val="FFFF00"/>
                </a:solidFill>
              </a:rPr>
              <a:t>             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175351" cy="3584689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sz="6700" dirty="0" smtClean="0">
                <a:solidFill>
                  <a:schemeClr val="bg1">
                    <a:lumMod val="95000"/>
                  </a:schemeClr>
                </a:solidFill>
              </a:rPr>
              <a:t>Повітря і його      властивості 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97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6405" cy="6858000"/>
          </a:xfrm>
          <a:prstGeom prst="rect">
            <a:avLst/>
          </a:prstGeom>
          <a:noFill/>
        </p:spPr>
      </p:pic>
      <p:pic>
        <p:nvPicPr>
          <p:cNvPr id="18434" name="Picture 2" descr="http://fototelegraf.ru/wp-content/uploads/2010/05/argentina_bic.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7"/>
            <a:ext cx="5715040" cy="39658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2" y="142852"/>
            <a:ext cx="2753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1</a:t>
            </a:r>
            <a:endParaRPr lang="uk-UA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103674"/>
            <a:ext cx="79933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не має кольору,</a:t>
            </a:r>
          </a:p>
          <a:p>
            <a:pPr algn="ctr"/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воно прозоре. Рухається.</a:t>
            </a:r>
            <a:endParaRPr lang="uk-UA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5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кульк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58" y="2924944"/>
            <a:ext cx="2355202" cy="26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мяч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30492"/>
            <a:ext cx="2164829" cy="23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Рабочий стол\мячик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02820"/>
            <a:ext cx="2520280" cy="24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606" y="-329064"/>
            <a:ext cx="847588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sz="2000" dirty="0" smtClean="0"/>
              <a:t>    </a:t>
            </a:r>
            <a:r>
              <a:rPr lang="uk-UA" sz="2400" dirty="0" smtClean="0"/>
              <a:t>Повітря тисне на предмети з певною силою. Цей тиск називається </a:t>
            </a:r>
            <a:r>
              <a:rPr lang="uk-UA" sz="2400" dirty="0" smtClean="0">
                <a:solidFill>
                  <a:srgbClr val="C00000"/>
                </a:solidFill>
              </a:rPr>
              <a:t>атмосферним </a:t>
            </a:r>
            <a:r>
              <a:rPr lang="uk-UA" sz="2400" dirty="0" smtClean="0"/>
              <a:t>тиском. Беремо  м</a:t>
            </a:r>
            <a:r>
              <a:rPr lang="en-US" sz="2400" dirty="0" smtClean="0"/>
              <a:t>’</a:t>
            </a:r>
            <a:r>
              <a:rPr lang="uk-UA" sz="2400" dirty="0" err="1" smtClean="0"/>
              <a:t>яч</a:t>
            </a:r>
            <a:r>
              <a:rPr lang="uk-UA" sz="2400" dirty="0" smtClean="0"/>
              <a:t>  або надуту повітряну кульку.  Надавлюємо – з’являється ямка, відпускаємо – вона зникає.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31160" y="-459432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2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4512" y="5575920"/>
            <a:ext cx="4265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пружне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9227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orobok.edu.vn.ua/uploaded/krutenyuk/prirodoznavstvo/image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78117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orobok.edu.vn.ua/uploaded/krutenyuk/prirodoznavstvo/image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611" y="3789040"/>
            <a:ext cx="1656184" cy="14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orobok.edu.vn.ua/uploaded/krutenyuk/prirodoznavstvo/image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7859" y="3543405"/>
            <a:ext cx="96202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35292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3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sz="2000" dirty="0" err="1" smtClean="0"/>
              <a:t>Візьмемо</a:t>
            </a:r>
            <a:r>
              <a:rPr lang="ru-RU" sz="2000" dirty="0" smtClean="0"/>
              <a:t> </a:t>
            </a:r>
            <a:r>
              <a:rPr lang="ru-RU" sz="2000" dirty="0" err="1"/>
              <a:t>дві</a:t>
            </a:r>
            <a:r>
              <a:rPr lang="ru-RU" sz="2000" dirty="0"/>
              <a:t> склянки з </a:t>
            </a:r>
            <a:r>
              <a:rPr lang="ru-RU" sz="2000" dirty="0" err="1"/>
              <a:t>гарячою</a:t>
            </a:r>
            <a:r>
              <a:rPr lang="ru-RU" sz="2000" dirty="0"/>
              <a:t> водою. </a:t>
            </a:r>
            <a:r>
              <a:rPr lang="ru-RU" sz="2000" dirty="0" err="1"/>
              <a:t>Виміряємо</a:t>
            </a:r>
            <a:r>
              <a:rPr lang="ru-RU" sz="2000" dirty="0"/>
              <a:t> температуру води в них. Одну склянку </a:t>
            </a:r>
            <a:r>
              <a:rPr lang="ru-RU" sz="2000" dirty="0" err="1"/>
              <a:t>залишимо</a:t>
            </a:r>
            <a:r>
              <a:rPr lang="ru-RU" sz="2000" dirty="0"/>
              <a:t> </a:t>
            </a:r>
            <a:r>
              <a:rPr lang="ru-RU" sz="2000" dirty="0" err="1"/>
              <a:t>відкритою</a:t>
            </a:r>
            <a:r>
              <a:rPr lang="ru-RU" sz="2000" dirty="0"/>
              <a:t>. Другу – </a:t>
            </a:r>
            <a:r>
              <a:rPr lang="ru-RU" sz="2000" dirty="0" err="1"/>
              <a:t>накриємо</a:t>
            </a:r>
            <a:r>
              <a:rPr lang="ru-RU" sz="2000" dirty="0"/>
              <a:t> </a:t>
            </a:r>
            <a:r>
              <a:rPr lang="ru-RU" sz="2000" dirty="0" err="1"/>
              <a:t>більшою</a:t>
            </a:r>
            <a:r>
              <a:rPr lang="ru-RU" sz="2000" dirty="0"/>
              <a:t> </a:t>
            </a:r>
            <a:r>
              <a:rPr lang="ru-RU" sz="2000" dirty="0" err="1"/>
              <a:t>склянкою</a:t>
            </a:r>
            <a:r>
              <a:rPr lang="ru-RU" sz="2000" dirty="0"/>
              <a:t>. Через </a:t>
            </a:r>
            <a:r>
              <a:rPr lang="ru-RU" sz="2000" dirty="0" err="1"/>
              <a:t>деякий</a:t>
            </a:r>
            <a:r>
              <a:rPr lang="ru-RU" sz="2000" dirty="0"/>
              <a:t> час </a:t>
            </a:r>
            <a:r>
              <a:rPr lang="ru-RU" sz="2000" dirty="0" err="1"/>
              <a:t>знову</a:t>
            </a:r>
            <a:r>
              <a:rPr lang="ru-RU" sz="2000" dirty="0"/>
              <a:t> </a:t>
            </a:r>
            <a:r>
              <a:rPr lang="ru-RU" sz="2000" dirty="0" err="1"/>
              <a:t>виміряємо</a:t>
            </a:r>
            <a:r>
              <a:rPr lang="ru-RU" sz="2000" dirty="0"/>
              <a:t> температуру води в </a:t>
            </a:r>
            <a:r>
              <a:rPr lang="ru-RU" sz="2000" dirty="0" err="1"/>
              <a:t>обох</a:t>
            </a:r>
            <a:r>
              <a:rPr lang="ru-RU" sz="2000" dirty="0"/>
              <a:t> склянках.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    </a:t>
            </a:r>
            <a:r>
              <a:rPr lang="ru-RU" sz="2000" dirty="0" err="1"/>
              <a:t>Порівняємо</a:t>
            </a:r>
            <a:r>
              <a:rPr lang="ru-RU" sz="2000" dirty="0"/>
              <a:t> температуру води в </a:t>
            </a:r>
            <a:r>
              <a:rPr lang="ru-RU" sz="2000" dirty="0" err="1"/>
              <a:t>обох</a:t>
            </a:r>
            <a:r>
              <a:rPr lang="ru-RU" sz="2000" dirty="0"/>
              <a:t> склянках. </a:t>
            </a:r>
            <a:r>
              <a:rPr lang="ru-RU" sz="2000" dirty="0" err="1"/>
              <a:t>Поміркуйте</a:t>
            </a:r>
            <a:r>
              <a:rPr lang="ru-RU" sz="2000" dirty="0"/>
              <a:t>, </a:t>
            </a:r>
            <a:r>
              <a:rPr lang="ru-RU" sz="2000" dirty="0" err="1"/>
              <a:t>чому</a:t>
            </a:r>
            <a:r>
              <a:rPr lang="ru-RU" sz="2000" dirty="0"/>
              <a:t> вона стала </a:t>
            </a:r>
            <a:r>
              <a:rPr lang="ru-RU" sz="2000" dirty="0" err="1"/>
              <a:t>різною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5653" y="5605472"/>
            <a:ext cx="6389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затримує тепло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589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Цю</a:t>
            </a:r>
            <a:r>
              <a:rPr lang="ru-RU" sz="2800" dirty="0"/>
              <a:t> </a:t>
            </a:r>
            <a:r>
              <a:rPr lang="ru-RU" sz="2800" dirty="0" err="1"/>
              <a:t>властивість</a:t>
            </a:r>
            <a:r>
              <a:rPr lang="ru-RU" sz="2800" dirty="0"/>
              <a:t> </a:t>
            </a:r>
            <a:r>
              <a:rPr lang="ru-RU" sz="2800" dirty="0" err="1"/>
              <a:t>повітря</a:t>
            </a:r>
            <a:r>
              <a:rPr lang="ru-RU" sz="2800" dirty="0"/>
              <a:t> </a:t>
            </a:r>
            <a:r>
              <a:rPr lang="ru-RU" sz="2800" dirty="0" err="1"/>
              <a:t>використовують</a:t>
            </a:r>
            <a:r>
              <a:rPr lang="ru-RU" sz="2800" dirty="0"/>
              <a:t> </a:t>
            </a:r>
            <a:endParaRPr lang="ru-RU" sz="2800" dirty="0" smtClean="0"/>
          </a:p>
          <a:p>
            <a:pPr algn="ctr"/>
            <a:r>
              <a:rPr lang="ru-RU" sz="2800" dirty="0" smtClean="0"/>
              <a:t>люди </a:t>
            </a:r>
            <a:r>
              <a:rPr lang="ru-RU" sz="2800" dirty="0"/>
              <a:t>у </a:t>
            </a:r>
            <a:r>
              <a:rPr lang="ru-RU" sz="2800" dirty="0" err="1"/>
              <a:t>повсякденному</a:t>
            </a:r>
            <a:r>
              <a:rPr lang="ru-RU" sz="2800" dirty="0"/>
              <a:t> </a:t>
            </a:r>
            <a:r>
              <a:rPr lang="ru-RU" sz="2800" dirty="0" err="1"/>
              <a:t>житті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5122" name="Picture 2" descr="http://dorobok.edu.vn.ua/uploaded/krutenyuk/prirodoznavstvo/image02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3565"/>
            <a:ext cx="2664296" cy="41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orobok.edu.vn.ua/uploaded/krutenyuk/prirodoznavstvo/image02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2088232" cy="33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orobok.edu.vn.ua/uploaded/krutenyuk/prirodoznavstvo/image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013" y="1628800"/>
            <a:ext cx="297939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orobok.edu.vn.ua/uploaded/krutenyuk/prirodoznavstvo/image0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91824"/>
            <a:ext cx="3400797" cy="24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orobok.edu.vn.ua/uploaded/krutenyuk/prirodoznavstvo/image026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733256"/>
            <a:ext cx="6000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1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114" y="530999"/>
            <a:ext cx="36478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4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На банку </a:t>
            </a:r>
            <a:r>
              <a:rPr lang="ru-RU" dirty="0" err="1" smtClean="0"/>
              <a:t>одягнемо</a:t>
            </a:r>
            <a:r>
              <a:rPr lang="ru-RU" dirty="0" smtClean="0"/>
              <a:t>  </a:t>
            </a:r>
            <a:r>
              <a:rPr lang="ru-RU" dirty="0" err="1" smtClean="0"/>
              <a:t>гумову</a:t>
            </a:r>
            <a:r>
              <a:rPr lang="ru-RU" dirty="0" smtClean="0"/>
              <a:t> рукавичку. </a:t>
            </a:r>
            <a:r>
              <a:rPr lang="ru-RU" dirty="0" err="1" smtClean="0"/>
              <a:t>Поставимо</a:t>
            </a:r>
            <a:r>
              <a:rPr lang="ru-RU" dirty="0" smtClean="0"/>
              <a:t> банку у </a:t>
            </a:r>
            <a:r>
              <a:rPr lang="ru-RU" dirty="0" err="1" smtClean="0"/>
              <a:t>гарячу</a:t>
            </a:r>
            <a:r>
              <a:rPr lang="ru-RU" dirty="0" smtClean="0"/>
              <a:t> воду.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ru-RU" dirty="0" smtClean="0"/>
              <a:t> - </a:t>
            </a:r>
            <a:r>
              <a:rPr lang="ru-RU" dirty="0" err="1" smtClean="0"/>
              <a:t>Чому</a:t>
            </a:r>
            <a:r>
              <a:rPr lang="ru-RU" dirty="0" smtClean="0"/>
              <a:t> рукавичка надулась?</a:t>
            </a:r>
          </a:p>
          <a:p>
            <a:endParaRPr lang="ru-RU" dirty="0" smtClean="0"/>
          </a:p>
          <a:p>
            <a:r>
              <a:rPr lang="ru-RU" dirty="0" err="1" smtClean="0"/>
              <a:t>Опустимо</a:t>
            </a:r>
            <a:r>
              <a:rPr lang="ru-RU" dirty="0" smtClean="0"/>
              <a:t> банку у </a:t>
            </a:r>
            <a:r>
              <a:rPr lang="ru-RU" dirty="0" err="1" smtClean="0"/>
              <a:t>холодну</a:t>
            </a:r>
            <a:r>
              <a:rPr lang="ru-RU" dirty="0" smtClean="0"/>
              <a:t> воду. </a:t>
            </a:r>
            <a:r>
              <a:rPr lang="ru-RU" dirty="0" err="1" smtClean="0"/>
              <a:t>Чому</a:t>
            </a:r>
            <a:r>
              <a:rPr lang="ru-RU" dirty="0" smtClean="0"/>
              <a:t> рукавичка </a:t>
            </a:r>
            <a:r>
              <a:rPr lang="ru-RU" dirty="0" err="1" smtClean="0"/>
              <a:t>здулась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3074" name="Picture 2" descr="http://dorobok.edu.vn.ua/uploaded/krutenyuk/prirodoznavstvo/image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320480" cy="35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908" y="5229200"/>
            <a:ext cx="94548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при нагріванні розширюється, </a:t>
            </a:r>
          </a:p>
          <a:p>
            <a:r>
              <a:rPr lang="uk-UA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 при охолодженні – стискається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7347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405" y="-34922"/>
            <a:ext cx="9206405" cy="68929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92650" y="149227"/>
            <a:ext cx="3111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</a:t>
            </a:r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uk-UA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234" y="5429264"/>
            <a:ext cx="7626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не має запаху</a:t>
            </a:r>
            <a:endParaRPr lang="uk-U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 descr="clean-air-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6463" y="1892046"/>
            <a:ext cx="3738509" cy="1604441"/>
          </a:xfrm>
          <a:prstGeom prst="rect">
            <a:avLst/>
          </a:prstGeom>
        </p:spPr>
      </p:pic>
      <p:pic>
        <p:nvPicPr>
          <p:cNvPr id="8" name="Picture 2" descr="http://t2.gstatic.com/images?q=tbn:ANd9GcTETXSO56KrNjtllMy0mk1TrmDW33CVxkIwYJOchY8_PxqtkfAtrMMOa2A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606" y="2882574"/>
            <a:ext cx="3096344" cy="2546690"/>
          </a:xfrm>
          <a:prstGeom prst="rect">
            <a:avLst/>
          </a:prstGeom>
          <a:noFill/>
        </p:spPr>
      </p:pic>
      <p:pic>
        <p:nvPicPr>
          <p:cNvPr id="9" name="Picture 4" descr="http://original-garden.ru/wp-content/uploads/2010/06/x_7357f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840" y="2882574"/>
            <a:ext cx="3210720" cy="2546690"/>
          </a:xfrm>
          <a:prstGeom prst="rect">
            <a:avLst/>
          </a:prstGeom>
          <a:noFill/>
        </p:spPr>
      </p:pic>
      <p:pic>
        <p:nvPicPr>
          <p:cNvPr id="10" name="Рисунок 9" descr="clean-air-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2042" y="1072557"/>
            <a:ext cx="4152963" cy="24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9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912007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uk-UA" dirty="0" smtClean="0"/>
          </a:p>
          <a:p>
            <a:endParaRPr lang="ru-RU" dirty="0"/>
          </a:p>
          <a:p>
            <a:r>
              <a:rPr lang="ru-RU" dirty="0"/>
              <a:t>    </a:t>
            </a:r>
            <a:r>
              <a:rPr lang="ru-RU" dirty="0" err="1"/>
              <a:t>Опустіть</a:t>
            </a:r>
            <a:r>
              <a:rPr lang="ru-RU" dirty="0"/>
              <a:t> </a:t>
            </a:r>
            <a:r>
              <a:rPr lang="ru-RU" dirty="0" err="1"/>
              <a:t>порожню</a:t>
            </a:r>
            <a:r>
              <a:rPr lang="ru-RU" dirty="0"/>
              <a:t> склянку догори дном у посудину з </a:t>
            </a:r>
            <a:r>
              <a:rPr lang="ru-RU" dirty="0" smtClean="0"/>
              <a:t>водою.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-  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заповнює</a:t>
            </a:r>
            <a:r>
              <a:rPr lang="ru-RU" dirty="0"/>
              <a:t> вода склянку? </a:t>
            </a:r>
            <a:r>
              <a:rPr lang="ru-RU" dirty="0" err="1"/>
              <a:t>Чому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/>
              <a:t>склянку </a:t>
            </a:r>
            <a:r>
              <a:rPr lang="ru-RU" dirty="0" err="1" smtClean="0"/>
              <a:t>повільно</a:t>
            </a:r>
            <a:r>
              <a:rPr lang="ru-RU" dirty="0" smtClean="0"/>
              <a:t>  </a:t>
            </a:r>
            <a:r>
              <a:rPr lang="ru-RU" dirty="0" err="1"/>
              <a:t>нахиляти</a:t>
            </a:r>
            <a:r>
              <a:rPr lang="ru-RU" dirty="0"/>
              <a:t>, то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</a:t>
            </a:r>
            <a:r>
              <a:rPr lang="ru-RU" dirty="0"/>
              <a:t>як </a:t>
            </a:r>
            <a:r>
              <a:rPr lang="ru-RU" dirty="0" err="1"/>
              <a:t>зі</a:t>
            </a:r>
            <a:r>
              <a:rPr lang="ru-RU" dirty="0"/>
              <a:t> склянки </a:t>
            </a:r>
            <a:r>
              <a:rPr lang="ru-RU" dirty="0" err="1"/>
              <a:t>виходять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бульбашки</a:t>
            </a:r>
            <a:r>
              <a:rPr lang="ru-RU" dirty="0" smtClean="0"/>
              <a:t>  </a:t>
            </a:r>
            <a:r>
              <a:rPr lang="ru-RU" dirty="0" err="1"/>
              <a:t>повітря</a:t>
            </a:r>
            <a:r>
              <a:rPr lang="ru-RU" dirty="0"/>
              <a:t>, а в </a:t>
            </a:r>
            <a:r>
              <a:rPr lang="ru-RU" dirty="0" err="1"/>
              <a:t>неї</a:t>
            </a:r>
            <a:r>
              <a:rPr lang="ru-RU" dirty="0"/>
              <a:t> заходить вода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2052" name="Picture 4" descr="http://dorobok.edu.vn.ua/uploaded/krutenyuk/prirodoznavstvo/image0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2824" y="4839709"/>
            <a:ext cx="1953112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orobok.edu.vn.ua/uploaded/krutenyuk/prirodoznavstvo/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69160"/>
            <a:ext cx="18383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2824" y="692696"/>
            <a:ext cx="45453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Дослід </a:t>
            </a:r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</a:p>
          <a:p>
            <a:pPr algn="ctr"/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55" y="4067392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Повітря займає всі порожнини</a:t>
            </a:r>
          </a:p>
        </p:txBody>
      </p:sp>
    </p:spTree>
    <p:extLst>
      <p:ext uri="{BB962C8B-B14F-4D97-AF65-F5344CB8AC3E}">
        <p14:creationId xmlns:p14="http://schemas.microsoft.com/office/powerpoint/2010/main" xmlns="" val="16427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апліксем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866"/>
            <a:ext cx="9144000" cy="68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61084" y="775737"/>
            <a:ext cx="1725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</a:rPr>
              <a:t>Не має </a:t>
            </a:r>
          </a:p>
          <a:p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</a:rPr>
              <a:t>кольору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1052736"/>
            <a:ext cx="147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</a:rPr>
              <a:t>Не має </a:t>
            </a:r>
          </a:p>
          <a:p>
            <a:r>
              <a:rPr lang="uk-UA" sz="2400" dirty="0" smtClean="0">
                <a:solidFill>
                  <a:srgbClr val="FFFF00"/>
                </a:solidFill>
              </a:rPr>
              <a:t>запаху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1676" y="2439770"/>
            <a:ext cx="2100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Займає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усі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 порожнечі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3933056"/>
            <a:ext cx="2448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При </a:t>
            </a:r>
          </a:p>
          <a:p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охолодженні </a:t>
            </a:r>
          </a:p>
          <a:p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стискається, </a:t>
            </a:r>
          </a:p>
          <a:p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при нагріванні</a:t>
            </a:r>
          </a:p>
          <a:p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</a:rPr>
              <a:t> розширюється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199" y="2323317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</a:rPr>
              <a:t>Р</a:t>
            </a:r>
            <a:r>
              <a:rPr lang="uk-UA" sz="2400" dirty="0" smtClean="0">
                <a:solidFill>
                  <a:srgbClr val="FFFF00"/>
                </a:solidFill>
              </a:rPr>
              <a:t>ухається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7354" y="4005064"/>
            <a:ext cx="204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Затримує</a:t>
            </a:r>
          </a:p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тепло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9872" y="5130581"/>
            <a:ext cx="164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</a:rPr>
              <a:t>П</a:t>
            </a:r>
            <a:r>
              <a:rPr lang="uk-UA" sz="2400" dirty="0" smtClean="0">
                <a:solidFill>
                  <a:srgbClr val="FFFF00"/>
                </a:solidFill>
              </a:rPr>
              <a:t>ружне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8375" y="2784982"/>
            <a:ext cx="2769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Властивості </a:t>
            </a:r>
          </a:p>
          <a:p>
            <a:r>
              <a:rPr lang="uk-UA" sz="2800" b="1" dirty="0"/>
              <a:t> </a:t>
            </a:r>
            <a:r>
              <a:rPr lang="uk-UA" sz="2800" b="1" dirty="0" smtClean="0"/>
              <a:t>    повітря  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8306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44473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/>
      </p:sp>
      <p:pic>
        <p:nvPicPr>
          <p:cNvPr id="5122" name="Picture 2" descr="D:\Папка мами\малюнки повітря\в небівеселк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апка мами\малюнки повітря\паів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07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Дайте відповіді на запитання</a:t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До якої природи належить повітря?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02343" y="2996952"/>
            <a:ext cx="3960440" cy="201622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живої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5062792" y="2996951"/>
            <a:ext cx="3829688" cy="20027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неживої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05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a2446eea378dac32a93eb6b71162201.jpe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r="150" b="12201"/>
          <a:stretch>
            <a:fillRect/>
          </a:stretch>
        </p:blipFill>
        <p:spPr>
          <a:xfrm>
            <a:off x="0" y="0"/>
            <a:ext cx="923785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88963" y="1556792"/>
            <a:ext cx="254749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  <a:r>
              <a:rPr lang="ru-RU" sz="5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ікаво</a:t>
            </a:r>
            <a:r>
              <a:rPr lang="ru-RU" sz="5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ru-RU" sz="5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49289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Що таке повітря?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068960"/>
            <a:ext cx="551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Як довести,що повітря існує довкола нас?</a:t>
            </a:r>
          </a:p>
          <a:p>
            <a:endParaRPr lang="uk-UA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365104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Чому говорять, що без повітря  не було б життя на Землі?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23528" y="5013176"/>
            <a:ext cx="5976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7" name="Рисунок 16" descr="faq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636912"/>
            <a:ext cx="2312665" cy="28203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65961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До яких тіл належить повітря?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2763" y="2459578"/>
            <a:ext cx="3626326" cy="246461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рідкі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55776" y="4293096"/>
            <a:ext cx="3600400" cy="21602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тверді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5220072" y="2519340"/>
            <a:ext cx="3312368" cy="251192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газоподібні</a:t>
            </a:r>
            <a:endParaRPr lang="ru-RU" sz="3200" dirty="0"/>
          </a:p>
        </p:txBody>
      </p:sp>
      <p:sp>
        <p:nvSpPr>
          <p:cNvPr id="8" name="Овал 7"/>
          <p:cNvSpPr/>
          <p:nvPr/>
        </p:nvSpPr>
        <p:spPr>
          <a:xfrm>
            <a:off x="5045017" y="2459578"/>
            <a:ext cx="3536776" cy="257422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</a:rPr>
              <a:t>газоподібні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6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uk-UA" dirty="0" smtClean="0"/>
              <a:t> Для чого потрібне повітря живим організмам?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83568" y="2204864"/>
            <a:ext cx="2880320" cy="177849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Щоб живитись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31840" y="3947936"/>
            <a:ext cx="3024336" cy="185732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</a:rPr>
              <a:t>Щоб рухатись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64088" y="2204864"/>
            <a:ext cx="2736304" cy="1942109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Щоб дихати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7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Що таке атмосфера?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132856"/>
            <a:ext cx="6768752" cy="10081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Тверде тіло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005064"/>
            <a:ext cx="6768752" cy="936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Шар повітря навколо Землі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3697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 smtClean="0"/>
              <a:t> При нагріванні повітря…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65009" y="1844467"/>
            <a:ext cx="6984776" cy="100811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bg1"/>
                </a:solidFill>
              </a:rPr>
              <a:t>стискається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65009" y="3802015"/>
            <a:ext cx="7056784" cy="10801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розширюється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8791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86916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954" y="0"/>
            <a:ext cx="782938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Дбай про чистоту повітря !</a:t>
            </a:r>
          </a:p>
          <a:p>
            <a:pPr algn="ctr"/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Усе в твоїх руках !</a:t>
            </a:r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07 - Атмосфер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0277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98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405" y="0"/>
            <a:ext cx="9206405" cy="6858000"/>
          </a:xfrm>
          <a:prstGeom prst="rect">
            <a:avLst/>
          </a:prstGeom>
          <a:noFill/>
        </p:spPr>
      </p:pic>
      <p:pic>
        <p:nvPicPr>
          <p:cNvPr id="4098" name="Picture 2" descr="http://3.bp.blogspot.com/-tUmeFtswcYc/TylE3f0h2sI/AAAAAAAAALE/WTKThb_ppZI/s1600/earths-atmosphere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6773" y="1413694"/>
            <a:ext cx="5107227" cy="54443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69354" y="285728"/>
            <a:ext cx="3526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Атмосфера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3" y="2136339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Атмосфера – </a:t>
            </a:r>
            <a:r>
              <a:rPr lang="uk-UA" dirty="0"/>
              <a:t>шар повітря навколо Землі.</a:t>
            </a:r>
            <a:endParaRPr lang="uk-UA" b="1" i="1" dirty="0">
              <a:solidFill>
                <a:srgbClr val="FF0000"/>
              </a:solidFill>
            </a:endParaRPr>
          </a:p>
          <a:p>
            <a:r>
              <a:rPr lang="uk-UA" b="1" i="1" dirty="0">
                <a:solidFill>
                  <a:srgbClr val="FF0000"/>
                </a:solidFill>
              </a:rPr>
              <a:t>Атмосфера </a:t>
            </a:r>
            <a:r>
              <a:rPr lang="uk-UA" dirty="0"/>
              <a:t>складається з трьох шарів, розташовані один над одним, ніби поверхи будинку.</a:t>
            </a:r>
          </a:p>
          <a:p>
            <a:r>
              <a:rPr lang="uk-UA" dirty="0"/>
              <a:t>Товстий шар чистого повітря добре пропускає сонячні промені. Освітлений Сонцем, він здається блакитним. Тому й безхмарне небо – блакитне.</a:t>
            </a:r>
          </a:p>
        </p:txBody>
      </p:sp>
    </p:spTree>
    <p:extLst>
      <p:ext uri="{BB962C8B-B14F-4D97-AF65-F5344CB8AC3E}">
        <p14:creationId xmlns:p14="http://schemas.microsoft.com/office/powerpoint/2010/main" xmlns="" val="330234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thehindu.com/multimedia/dynamic/00170/27IN_ATMOSPHERE_17042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http://prazdniki-podarok.ru/wp-content/uploads/2012/04/sp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772" y="0"/>
            <a:ext cx="9157772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63121" y="5661248"/>
            <a:ext cx="836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космосі немає повітря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6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640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38158" y="285728"/>
            <a:ext cx="59886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До якої природи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належить повітря?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81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640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912" y="285728"/>
            <a:ext cx="79851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Хто і що не може існувати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без повітря?</a:t>
            </a:r>
            <a:endParaRPr lang="uk-UA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 descr="http://t2.gstatic.com/images?q=tbn:ANd9GcS22RamYngmLHd71BaJteajA2-Olt4DqmEu2OcX5OOtfN20uN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214554"/>
            <a:ext cx="2643207" cy="4300550"/>
          </a:xfrm>
          <a:prstGeom prst="rect">
            <a:avLst/>
          </a:prstGeom>
          <a:noFill/>
        </p:spPr>
      </p:pic>
      <p:pic>
        <p:nvPicPr>
          <p:cNvPr id="17412" name="Picture 4" descr="http://shkolazhizni.ru/img/content/i46/46105_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214554"/>
            <a:ext cx="2857520" cy="4286280"/>
          </a:xfrm>
          <a:prstGeom prst="rect">
            <a:avLst/>
          </a:prstGeom>
          <a:noFill/>
        </p:spPr>
      </p:pic>
      <p:pic>
        <p:nvPicPr>
          <p:cNvPr id="17414" name="Picture 6" descr="http://wildportal.ru/49_hvoyni_les/s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214554"/>
            <a:ext cx="2790822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75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a2446eea378dac32a93eb6b71162201.jpe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23130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-1491100" y="0"/>
            <a:ext cx="8695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А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знаєте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що…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90872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+mj-lt"/>
                <a:ea typeface="Meiryo" panose="020B0604030504040204" pitchFamily="34" charset="-128"/>
                <a:cs typeface="Arial" panose="020B0604020202020204" pitchFamily="34" charset="0"/>
              </a:rPr>
              <a:t>Повітря </a:t>
            </a:r>
            <a:r>
              <a:rPr lang="uk-UA" sz="2400" i="1" dirty="0" smtClean="0">
                <a:latin typeface="+mj-lt"/>
                <a:ea typeface="Meiryo" panose="020B0604030504040204" pitchFamily="34" charset="-128"/>
                <a:cs typeface="Arial" panose="020B0604020202020204" pitchFamily="34" charset="0"/>
              </a:rPr>
              <a:t>– це природна суміш газів з яких складається атмосфера Землі. Тобто повітряна оболонка планети. Повітря ще називають шостим блакитним океаном</a:t>
            </a:r>
            <a:r>
              <a:rPr lang="uk-UA" sz="2400" b="1" i="1" dirty="0" smtClean="0">
                <a:latin typeface="+mj-lt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  <a:endParaRPr lang="ru-RU" sz="2400" b="1" i="1" dirty="0">
              <a:latin typeface="+mj-lt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348880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Дослідниками та першовідкривачами повітря були: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Содержимое 3" descr="JPriestley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996952"/>
            <a:ext cx="2706688" cy="3548063"/>
          </a:xfrm>
          <a:prstGeom prst="rect">
            <a:avLst/>
          </a:prstGeom>
          <a:noFill/>
        </p:spPr>
      </p:pic>
      <p:pic>
        <p:nvPicPr>
          <p:cNvPr id="11" name="Рисунок 10" descr="sheel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3068960"/>
            <a:ext cx="2808690" cy="3384376"/>
          </a:xfrm>
          <a:prstGeom prst="rect">
            <a:avLst/>
          </a:prstGeom>
          <a:noFill/>
        </p:spPr>
      </p:pic>
      <p:pic>
        <p:nvPicPr>
          <p:cNvPr id="12" name="Рисунок 11" descr="2-1-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96952"/>
            <a:ext cx="2584450" cy="3548063"/>
          </a:xfrm>
          <a:prstGeom prst="rect">
            <a:avLst/>
          </a:prstGeom>
          <a:noFill/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45164" y="6294209"/>
            <a:ext cx="2611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Джозеф </a:t>
            </a:r>
            <a:r>
              <a:rPr 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Пристли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203848" y="6309320"/>
            <a:ext cx="2643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К. </a:t>
            </a:r>
            <a:r>
              <a:rPr lang="ru-RU" sz="2000" dirty="0" err="1">
                <a:latin typeface="Tahoma" panose="020B0604030504040204" pitchFamily="34" charset="0"/>
                <a:cs typeface="Tahoma" panose="020B0604030504040204" pitchFamily="34" charset="0"/>
              </a:rPr>
              <a:t>Шееле</a:t>
            </a:r>
            <a:endParaRPr lang="ru-RU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228184" y="6309320"/>
            <a:ext cx="22162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cs typeface="Tahoma" panose="020B0604030504040204" pitchFamily="34" charset="0"/>
              </a:rPr>
              <a:t>Генри Кавендиш</a:t>
            </a:r>
          </a:p>
        </p:txBody>
      </p:sp>
    </p:spTree>
    <p:extLst>
      <p:ext uri="{BB962C8B-B14F-4D97-AF65-F5344CB8AC3E}">
        <p14:creationId xmlns:p14="http://schemas.microsoft.com/office/powerpoint/2010/main" xmlns="" val="24749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7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7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7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85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85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85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645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45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65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965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0a2446eea378dac32a93eb6b71162201.jpeg"/>
          <p:cNvPicPr>
            <a:picLocks noChangeAspect="1"/>
          </p:cNvPicPr>
          <p:nvPr/>
        </p:nvPicPr>
        <p:blipFill>
          <a:blip r:embed="rId2" cstate="print"/>
          <a:srcRect t="231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7473" y="0"/>
            <a:ext cx="4033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Знаємо</a:t>
            </a:r>
            <a:r>
              <a:rPr lang="ru-RU" sz="5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54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endParaRPr lang="ru-RU" sz="5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764704"/>
            <a:ext cx="33114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uk-UA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овітря є </a:t>
            </a:r>
            <a:endParaRPr lang="ru-RU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Содержимое 9" descr="3223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2564904"/>
            <a:ext cx="2758864" cy="25922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bougi%20marie%201%20revu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340768"/>
            <a:ext cx="2736304" cy="26261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1688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077072"/>
            <a:ext cx="2571556" cy="2626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 descr="9bd51381796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453038"/>
            <a:ext cx="3545418" cy="540496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47864" y="2636912"/>
            <a:ext cx="20162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у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грунті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3789040"/>
            <a:ext cx="13546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у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воді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8953" y="4690010"/>
            <a:ext cx="2808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навколо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нас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0a2446eea378dac32a93eb6b71162201.jpeg"/>
          <p:cNvPicPr>
            <a:picLocks noChangeAspect="1"/>
          </p:cNvPicPr>
          <p:nvPr/>
        </p:nvPicPr>
        <p:blipFill>
          <a:blip r:embed="rId2" cstate="print"/>
          <a:srcRect t="231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Comic Sans MS" pitchFamily="66" charset="0"/>
              </a:rPr>
              <a:t>Одним з найнеобхідніших газів, які входять до складу повітря є кисень.</a:t>
            </a:r>
          </a:p>
          <a:p>
            <a:pPr algn="ctr"/>
            <a:endParaRPr lang="uk-UA" sz="2000" dirty="0" smtClean="0">
              <a:latin typeface="Comic Sans MS" pitchFamily="66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Comic Sans MS" pitchFamily="66" charset="0"/>
              </a:rPr>
              <a:t>Кисень потрібен:</a:t>
            </a:r>
            <a:endParaRPr lang="ru-RU" sz="24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2880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дихання людині,тварині та рослині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3488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Розчинений у воді використовується  мешканцями водойм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342900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 сільському господарстві. При згорянні палива у двигунах.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5091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Підтримує горіння.</a:t>
            </a:r>
            <a:endParaRPr lang="ru-RU" dirty="0"/>
          </a:p>
        </p:txBody>
      </p:sp>
      <p:pic>
        <p:nvPicPr>
          <p:cNvPr id="10" name="Содержимое 9" descr="3d3f6ffaf90ba78e7b6a8dbb32e2430d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567251" y="1409874"/>
            <a:ext cx="3600400" cy="3114346"/>
          </a:xfrm>
          <a:prstGeom prst="rect">
            <a:avLst/>
          </a:prstGeom>
        </p:spPr>
      </p:pic>
      <p:pic>
        <p:nvPicPr>
          <p:cNvPr id="11" name="Рисунок 10" descr="photo28.jpg"/>
          <p:cNvPicPr>
            <a:picLocks noChangeAspect="1"/>
          </p:cNvPicPr>
          <p:nvPr/>
        </p:nvPicPr>
        <p:blipFill>
          <a:blip r:embed="rId4" cstate="print"/>
          <a:srcRect l="12273" r="10527"/>
          <a:stretch>
            <a:fillRect/>
          </a:stretch>
        </p:blipFill>
        <p:spPr>
          <a:xfrm>
            <a:off x="5220072" y="1998132"/>
            <a:ext cx="3691269" cy="3287265"/>
          </a:xfrm>
          <a:prstGeom prst="rect">
            <a:avLst/>
          </a:prstGeom>
        </p:spPr>
      </p:pic>
      <p:pic>
        <p:nvPicPr>
          <p:cNvPr id="12" name="Рисунок 11" descr="1_01.jpg"/>
          <p:cNvPicPr>
            <a:picLocks noChangeAspect="1"/>
          </p:cNvPicPr>
          <p:nvPr/>
        </p:nvPicPr>
        <p:blipFill>
          <a:blip r:embed="rId5" cstate="print"/>
          <a:srcRect l="20748"/>
          <a:stretch>
            <a:fillRect/>
          </a:stretch>
        </p:blipFill>
        <p:spPr>
          <a:xfrm>
            <a:off x="4546980" y="2672045"/>
            <a:ext cx="3600400" cy="3286589"/>
          </a:xfrm>
          <a:prstGeom prst="rect">
            <a:avLst/>
          </a:prstGeom>
        </p:spPr>
      </p:pic>
      <p:pic>
        <p:nvPicPr>
          <p:cNvPr id="13" name="Рисунок 12" descr="img_77cda3c9n00023.jpg"/>
          <p:cNvPicPr>
            <a:picLocks noChangeAspect="1"/>
          </p:cNvPicPr>
          <p:nvPr/>
        </p:nvPicPr>
        <p:blipFill>
          <a:blip r:embed="rId6" cstate="print"/>
          <a:srcRect l="19700"/>
          <a:stretch>
            <a:fillRect/>
          </a:stretch>
        </p:blipFill>
        <p:spPr>
          <a:xfrm>
            <a:off x="3851920" y="3562500"/>
            <a:ext cx="3528392" cy="32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12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597</TotalTime>
  <Words>491</Words>
  <Application>Microsoft Office PowerPoint</Application>
  <PresentationFormat>Экран (4:3)</PresentationFormat>
  <Paragraphs>117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Повітря і його      властивості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Дайте відповіді на запитання До якої природи належить повітря?</vt:lpstr>
      <vt:lpstr>До яких тіл належить повітря?</vt:lpstr>
      <vt:lpstr> Для чого потрібне повітря живим організмам? </vt:lpstr>
      <vt:lpstr>Що таке атмосфера? </vt:lpstr>
      <vt:lpstr> При нагріванні повітря…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46</cp:revision>
  <dcterms:modified xsi:type="dcterms:W3CDTF">2020-04-22T20:29:27Z</dcterms:modified>
</cp:coreProperties>
</file>