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86" r:id="rId4"/>
    <p:sldId id="257" r:id="rId5"/>
    <p:sldId id="258" r:id="rId6"/>
    <p:sldId id="259" r:id="rId7"/>
    <p:sldId id="260" r:id="rId8"/>
    <p:sldId id="261" r:id="rId9"/>
    <p:sldId id="262" r:id="rId10"/>
    <p:sldId id="263" r:id="rId11"/>
    <p:sldId id="264" r:id="rId12"/>
    <p:sldId id="265" r:id="rId13"/>
    <p:sldId id="266" r:id="rId14"/>
    <p:sldId id="288" r:id="rId15"/>
    <p:sldId id="284" r:id="rId16"/>
    <p:sldId id="283" r:id="rId17"/>
    <p:sldId id="291" r:id="rId18"/>
    <p:sldId id="268" r:id="rId19"/>
    <p:sldId id="289" r:id="rId20"/>
    <p:sldId id="276" r:id="rId21"/>
    <p:sldId id="277" r:id="rId22"/>
    <p:sldId id="278" r:id="rId23"/>
    <p:sldId id="287" r:id="rId24"/>
    <p:sldId id="279" r:id="rId25"/>
    <p:sldId id="280" r:id="rId26"/>
    <p:sldId id="290"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пн 20.04.20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пн 20.04.20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пн 20.04.20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пн 20.04.20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пн 20.04.20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пн 20.04.20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пн 20.04.20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пн 20.04.20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пн 20.04.20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пн 20.04.20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пн 20.04.20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пн 20.04.20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ctrTitle"/>
          </p:nvPr>
        </p:nvSpPr>
        <p:spPr>
          <a:xfrm>
            <a:off x="685800" y="188640"/>
            <a:ext cx="7772400" cy="5544615"/>
          </a:xfrm>
        </p:spPr>
        <p:txBody>
          <a:bodyPr>
            <a:normAutofit/>
          </a:bodyPr>
          <a:lstStyle/>
          <a:p>
            <a:r>
              <a:rPr lang="uk-UA" sz="4000" b="1" dirty="0" smtClean="0">
                <a:solidFill>
                  <a:schemeClr val="tx2">
                    <a:lumMod val="75000"/>
                  </a:schemeClr>
                </a:solidFill>
                <a:latin typeface="Monotype Corsiva" panose="03010101010201010101" pitchFamily="66" charset="0"/>
              </a:rPr>
              <a:t>Пізнавальна мандрівка</a:t>
            </a:r>
            <a:r>
              <a:rPr lang="uk-UA" sz="2800" b="1" dirty="0" smtClean="0">
                <a:latin typeface="Monotype Corsiva" panose="03010101010201010101" pitchFamily="66" charset="0"/>
              </a:rPr>
              <a:t/>
            </a:r>
            <a:br>
              <a:rPr lang="uk-UA" sz="2800" b="1" dirty="0" smtClean="0">
                <a:latin typeface="Monotype Corsiva" panose="03010101010201010101" pitchFamily="66" charset="0"/>
              </a:rPr>
            </a:br>
            <a:r>
              <a:rPr lang="uk-UA" sz="2800" b="1" dirty="0" smtClean="0">
                <a:latin typeface="Monotype Corsiva" panose="03010101010201010101" pitchFamily="66" charset="0"/>
              </a:rPr>
              <a:t> </a:t>
            </a:r>
            <a:br>
              <a:rPr lang="uk-UA" sz="2800" b="1" dirty="0" smtClean="0">
                <a:latin typeface="Monotype Corsiva" panose="03010101010201010101" pitchFamily="66" charset="0"/>
              </a:rPr>
            </a:br>
            <a:r>
              <a:rPr lang="uk-UA" sz="2800" b="1" dirty="0" smtClean="0">
                <a:solidFill>
                  <a:srgbClr val="FF0000"/>
                </a:solidFill>
                <a:latin typeface="Monotype Corsiva" panose="03010101010201010101" pitchFamily="66" charset="0"/>
              </a:rPr>
              <a:t/>
            </a:r>
            <a:br>
              <a:rPr lang="uk-UA" sz="2800" b="1" dirty="0" smtClean="0">
                <a:solidFill>
                  <a:srgbClr val="FF0000"/>
                </a:solidFill>
                <a:latin typeface="Monotype Corsiva" panose="03010101010201010101" pitchFamily="66" charset="0"/>
              </a:rPr>
            </a:br>
            <a:r>
              <a:rPr lang="uk-UA" sz="2800" b="1" dirty="0" smtClean="0">
                <a:latin typeface="Monotype Corsiva" panose="03010101010201010101" pitchFamily="66" charset="0"/>
              </a:rPr>
              <a:t/>
            </a:r>
            <a:br>
              <a:rPr lang="uk-UA" sz="2800" b="1" dirty="0" smtClean="0">
                <a:latin typeface="Monotype Corsiva" panose="03010101010201010101" pitchFamily="66" charset="0"/>
              </a:rPr>
            </a:br>
            <a:endParaRPr lang="ru-RU" sz="2800" b="1" dirty="0">
              <a:solidFill>
                <a:schemeClr val="tx2">
                  <a:lumMod val="75000"/>
                </a:schemeClr>
              </a:solidFill>
              <a:latin typeface="Monotype Corsiva" panose="03010101010201010101" pitchFamily="66" charset="0"/>
            </a:endParaRPr>
          </a:p>
        </p:txBody>
      </p:sp>
      <p:sp>
        <p:nvSpPr>
          <p:cNvPr id="5" name="Прямоугольник 4"/>
          <p:cNvSpPr/>
          <p:nvPr/>
        </p:nvSpPr>
        <p:spPr>
          <a:xfrm>
            <a:off x="60988" y="2348880"/>
            <a:ext cx="9022022"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6600" b="1" cap="none" spc="0" dirty="0" smtClean="0">
                <a:ln w="11430"/>
                <a:solidFill>
                  <a:srgbClr val="C00000"/>
                </a:solidFill>
                <a:effectLst>
                  <a:outerShdw blurRad="50800" dist="39000" dir="5460000" algn="tl">
                    <a:srgbClr val="000000">
                      <a:alpha val="38000"/>
                    </a:srgbClr>
                  </a:outerShdw>
                </a:effectLst>
                <a:latin typeface="Monotype Corsiva" panose="03010101010201010101" pitchFamily="66" charset="0"/>
              </a:rPr>
              <a:t>«Дітям про зорі і планети»</a:t>
            </a:r>
            <a:endParaRPr lang="ru-RU" sz="6600" b="1" cap="none" spc="0" dirty="0">
              <a:ln w="11430"/>
              <a:solidFill>
                <a:srgbClr val="C00000"/>
              </a:solidFill>
              <a:effectLst>
                <a:outerShdw blurRad="50800" dist="39000" dir="5460000" algn="tl">
                  <a:srgbClr val="000000">
                    <a:alpha val="38000"/>
                  </a:srgbClr>
                </a:outerShdw>
              </a:effectLst>
              <a:latin typeface="Monotype Corsiva" panose="03010101010201010101" pitchFamily="66" charset="0"/>
            </a:endParaRPr>
          </a:p>
        </p:txBody>
      </p:sp>
    </p:spTree>
    <p:extLst>
      <p:ext uri="{BB962C8B-B14F-4D97-AF65-F5344CB8AC3E}">
        <p14:creationId xmlns:p14="http://schemas.microsoft.com/office/powerpoint/2010/main" val="82371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1484784"/>
            <a:ext cx="4474840" cy="5184576"/>
          </a:xfrm>
        </p:spPr>
        <p:txBody>
          <a:bodyPr>
            <a:normAutofit fontScale="90000"/>
          </a:bodyPr>
          <a:lstStyle/>
          <a:p>
            <a:r>
              <a:rPr lang="ru-RU" sz="1800" dirty="0"/>
              <a:t/>
            </a:r>
            <a:br>
              <a:rPr lang="ru-RU" sz="1800" dirty="0"/>
            </a:br>
            <a:r>
              <a:rPr lang="uk-UA" sz="1800" dirty="0"/>
              <a:t> </a:t>
            </a:r>
            <a:r>
              <a:rPr lang="ru-RU" sz="1800" dirty="0"/>
              <a:t/>
            </a:r>
            <a:br>
              <a:rPr lang="ru-RU" sz="1800" dirty="0"/>
            </a:br>
            <a:r>
              <a:rPr lang="uk-UA" sz="3600" b="1" dirty="0">
                <a:solidFill>
                  <a:srgbClr val="FF0000"/>
                </a:solidFill>
                <a:latin typeface="Monotype Corsiva" panose="03010101010201010101" pitchFamily="66" charset="0"/>
              </a:rPr>
              <a:t>Юпітер</a:t>
            </a:r>
            <a:r>
              <a:rPr lang="uk-UA" sz="3600" b="1" dirty="0">
                <a:latin typeface="Monotype Corsiva" panose="03010101010201010101" pitchFamily="66" charset="0"/>
              </a:rPr>
              <a:t> </a:t>
            </a:r>
            <a:r>
              <a:rPr lang="uk-UA" sz="3100" b="1" dirty="0">
                <a:solidFill>
                  <a:srgbClr val="002060"/>
                </a:solidFill>
                <a:latin typeface="Monotype Corsiva" panose="03010101010201010101" pitchFamily="66" charset="0"/>
              </a:rPr>
              <a:t>– найбільша планета Сонячної системи. Він у 1300 разів більший за Землю. Жоден космічний корабель не здатен здійснити посадку на Юпітер, тому що на цій планеті немає твердої поверхні. Це дуже бурхлива планета, колись тут був шторм, який тривав понад 300 років</a:t>
            </a:r>
            <a:r>
              <a:rPr lang="uk-UA" sz="2800" b="1" dirty="0">
                <a:solidFill>
                  <a:srgbClr val="002060"/>
                </a:solidFill>
                <a:latin typeface="Monotype Corsiva" panose="03010101010201010101" pitchFamily="66" charset="0"/>
              </a:rPr>
              <a:t>.</a:t>
            </a:r>
            <a:r>
              <a:rPr lang="ru-RU" sz="2800" b="1" dirty="0">
                <a:solidFill>
                  <a:srgbClr val="002060"/>
                </a:solidFill>
                <a:latin typeface="Monotype Corsiva" panose="03010101010201010101" pitchFamily="66" charset="0"/>
              </a:rPr>
              <a:t/>
            </a:r>
            <a:br>
              <a:rPr lang="ru-RU" sz="2800" b="1" dirty="0">
                <a:solidFill>
                  <a:srgbClr val="002060"/>
                </a:solidFill>
                <a:latin typeface="Monotype Corsiva" panose="03010101010201010101" pitchFamily="66" charset="0"/>
              </a:rPr>
            </a:br>
            <a:endParaRPr lang="ru-RU" sz="2800" b="1" dirty="0">
              <a:solidFill>
                <a:srgbClr val="002060"/>
              </a:solidFill>
              <a:latin typeface="Monotype Corsiva" panose="03010101010201010101" pitchFamily="66" charset="0"/>
            </a:endParaRPr>
          </a:p>
        </p:txBody>
      </p:sp>
      <p:pic>
        <p:nvPicPr>
          <p:cNvPr id="5" name="Объект 4" descr="http://freetorr.com/r/screenshot/c4/d2/4a1907f4d241d8f7f886e8f60b324fe9.png"/>
          <p:cNvPicPr>
            <a:picLocks noGrp="1"/>
          </p:cNvPicPr>
          <p:nvPr>
            <p:ph idx="1"/>
          </p:nvPr>
        </p:nvPicPr>
        <p:blipFill rotWithShape="1">
          <a:blip r:embed="rId3">
            <a:extLst>
              <a:ext uri="{28A0092B-C50C-407E-A947-70E740481C1C}">
                <a14:useLocalDpi xmlns:a14="http://schemas.microsoft.com/office/drawing/2010/main" val="0"/>
              </a:ext>
            </a:extLst>
          </a:blip>
          <a:srcRect l="22276" r="23397"/>
          <a:stretch/>
        </p:blipFill>
        <p:spPr bwMode="auto">
          <a:xfrm>
            <a:off x="5436096" y="2708920"/>
            <a:ext cx="3435131" cy="35283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3" name="Прямоугольник 2"/>
          <p:cNvSpPr/>
          <p:nvPr/>
        </p:nvSpPr>
        <p:spPr>
          <a:xfrm>
            <a:off x="251520" y="404664"/>
            <a:ext cx="8509568" cy="1754326"/>
          </a:xfrm>
          <a:prstGeom prst="rect">
            <a:avLst/>
          </a:prstGeom>
          <a:noFill/>
        </p:spPr>
        <p:txBody>
          <a:bodyPr wrap="square" lIns="91440" tIns="45720" rIns="91440" bIns="45720">
            <a:spAutoFit/>
          </a:bodyPr>
          <a:lstStyle/>
          <a:p>
            <a:pPr algn="ctr"/>
            <a:r>
              <a:rPr lang="uk-U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anose="03010101010201010101" pitchFamily="66" charset="0"/>
              </a:rPr>
              <a:t>Велетенський ЮПІТЕР</a:t>
            </a:r>
            <a:endParaRPr lang="ru-RU"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1950597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2060848"/>
            <a:ext cx="3826768" cy="4176464"/>
          </a:xfrm>
        </p:spPr>
        <p:txBody>
          <a:bodyPr>
            <a:normAutofit fontScale="90000"/>
          </a:bodyPr>
          <a:lstStyle/>
          <a:p>
            <a:r>
              <a:rPr lang="ru-RU" sz="2000" dirty="0"/>
              <a:t/>
            </a:r>
            <a:br>
              <a:rPr lang="ru-RU" sz="2000" dirty="0"/>
            </a:br>
            <a:r>
              <a:rPr lang="ru-RU" sz="2000" dirty="0" smtClean="0"/>
              <a:t/>
            </a:r>
            <a:br>
              <a:rPr lang="ru-RU" sz="2000" dirty="0" smtClean="0"/>
            </a:br>
            <a:r>
              <a:rPr lang="ru-RU" sz="2000" dirty="0"/>
              <a:t/>
            </a:r>
            <a:br>
              <a:rPr lang="ru-RU" sz="2000" dirty="0"/>
            </a:br>
            <a:r>
              <a:rPr lang="uk-UA" sz="2000" dirty="0"/>
              <a:t> </a:t>
            </a:r>
            <a:r>
              <a:rPr lang="ru-RU" sz="2000" dirty="0"/>
              <a:t/>
            </a:r>
            <a:br>
              <a:rPr lang="ru-RU" sz="2000" dirty="0"/>
            </a:br>
            <a:r>
              <a:rPr lang="uk-UA" sz="4000" b="1" dirty="0">
                <a:solidFill>
                  <a:srgbClr val="C00000"/>
                </a:solidFill>
                <a:latin typeface="Monotype Corsiva" panose="03010101010201010101" pitchFamily="66" charset="0"/>
              </a:rPr>
              <a:t>Сатурн</a:t>
            </a:r>
            <a:r>
              <a:rPr lang="uk-UA" sz="3600" b="1" dirty="0">
                <a:latin typeface="Monotype Corsiva" panose="03010101010201010101" pitchFamily="66" charset="0"/>
              </a:rPr>
              <a:t> </a:t>
            </a:r>
            <a:r>
              <a:rPr lang="uk-UA" sz="3600" b="1" dirty="0">
                <a:solidFill>
                  <a:schemeClr val="tx2">
                    <a:lumMod val="75000"/>
                  </a:schemeClr>
                </a:solidFill>
                <a:latin typeface="Monotype Corsiva" panose="03010101010201010101" pitchFamily="66" charset="0"/>
              </a:rPr>
              <a:t>складається із газів  - водню і гелію. </a:t>
            </a:r>
            <a:r>
              <a:rPr lang="uk-UA" sz="3600" b="1" dirty="0" smtClean="0">
                <a:solidFill>
                  <a:schemeClr val="tx2">
                    <a:lumMod val="75000"/>
                  </a:schemeClr>
                </a:solidFill>
                <a:latin typeface="Monotype Corsiva" panose="03010101010201010101" pitchFamily="66" charset="0"/>
              </a:rPr>
              <a:t/>
            </a:r>
            <a:br>
              <a:rPr lang="uk-UA" sz="3600" b="1" dirty="0" smtClean="0">
                <a:solidFill>
                  <a:schemeClr val="tx2">
                    <a:lumMod val="75000"/>
                  </a:schemeClr>
                </a:solidFill>
                <a:latin typeface="Monotype Corsiva" panose="03010101010201010101" pitchFamily="66" charset="0"/>
              </a:rPr>
            </a:br>
            <a:r>
              <a:rPr lang="uk-UA" sz="3600" b="1" dirty="0" smtClean="0">
                <a:solidFill>
                  <a:schemeClr val="tx2">
                    <a:lumMod val="75000"/>
                  </a:schemeClr>
                </a:solidFill>
                <a:latin typeface="Monotype Corsiva" panose="03010101010201010101" pitchFamily="66" charset="0"/>
              </a:rPr>
              <a:t>У </a:t>
            </a:r>
            <a:r>
              <a:rPr lang="uk-UA" sz="3600" b="1" dirty="0">
                <a:solidFill>
                  <a:schemeClr val="tx2">
                    <a:lumMod val="75000"/>
                  </a:schemeClr>
                </a:solidFill>
                <a:latin typeface="Monotype Corsiva" panose="03010101010201010101" pitchFamily="66" charset="0"/>
              </a:rPr>
              <a:t>телескоп добре видно кільця Сатурна, </a:t>
            </a:r>
            <a:r>
              <a:rPr lang="uk-UA" sz="3600" b="1" dirty="0" smtClean="0">
                <a:solidFill>
                  <a:schemeClr val="tx2">
                    <a:lumMod val="75000"/>
                  </a:schemeClr>
                </a:solidFill>
                <a:latin typeface="Monotype Corsiva" panose="03010101010201010101" pitchFamily="66" charset="0"/>
              </a:rPr>
              <a:t/>
            </a:r>
            <a:br>
              <a:rPr lang="uk-UA" sz="3600" b="1" dirty="0" smtClean="0">
                <a:solidFill>
                  <a:schemeClr val="tx2">
                    <a:lumMod val="75000"/>
                  </a:schemeClr>
                </a:solidFill>
                <a:latin typeface="Monotype Corsiva" panose="03010101010201010101" pitchFamily="66" charset="0"/>
              </a:rPr>
            </a:br>
            <a:r>
              <a:rPr lang="uk-UA" sz="3600" b="1" dirty="0" smtClean="0">
                <a:solidFill>
                  <a:schemeClr val="tx2">
                    <a:lumMod val="75000"/>
                  </a:schemeClr>
                </a:solidFill>
                <a:latin typeface="Monotype Corsiva" panose="03010101010201010101" pitchFamily="66" charset="0"/>
              </a:rPr>
              <a:t>які </a:t>
            </a:r>
            <a:r>
              <a:rPr lang="uk-UA" sz="3600" b="1" dirty="0">
                <a:solidFill>
                  <a:schemeClr val="tx2">
                    <a:lumMod val="75000"/>
                  </a:schemeClr>
                </a:solidFill>
                <a:latin typeface="Monotype Corsiva" panose="03010101010201010101" pitchFamily="66" charset="0"/>
              </a:rPr>
              <a:t>складаються з мільярдів уламків каміння, пилу та льоду.</a:t>
            </a:r>
            <a:r>
              <a:rPr lang="ru-RU" sz="3600" b="1" dirty="0">
                <a:solidFill>
                  <a:schemeClr val="tx2">
                    <a:lumMod val="75000"/>
                  </a:schemeClr>
                </a:solidFill>
                <a:latin typeface="Monotype Corsiva" panose="03010101010201010101" pitchFamily="66" charset="0"/>
              </a:rPr>
              <a:t/>
            </a:r>
            <a:br>
              <a:rPr lang="ru-RU" sz="3600" b="1" dirty="0">
                <a:solidFill>
                  <a:schemeClr val="tx2">
                    <a:lumMod val="75000"/>
                  </a:schemeClr>
                </a:solidFill>
                <a:latin typeface="Monotype Corsiva" panose="03010101010201010101" pitchFamily="66" charset="0"/>
              </a:rPr>
            </a:br>
            <a:r>
              <a:rPr lang="ru-RU" sz="2400" b="1" dirty="0" smtClean="0"/>
              <a:t/>
            </a:r>
            <a:br>
              <a:rPr lang="ru-RU" sz="2400" b="1" dirty="0" smtClean="0"/>
            </a:br>
            <a:r>
              <a:rPr lang="ru-RU" sz="2400" b="1" dirty="0"/>
              <a:t/>
            </a:r>
            <a:br>
              <a:rPr lang="ru-RU" sz="2400" b="1" dirty="0"/>
            </a:br>
            <a:endParaRPr lang="ru-RU" sz="2400" b="1" dirty="0"/>
          </a:p>
        </p:txBody>
      </p:sp>
      <p:pic>
        <p:nvPicPr>
          <p:cNvPr id="5" name="Объект 4" descr="http://xn----8sbiecm6bhdx8i.xn--p1ai/sites/default/files/saturn_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3068960"/>
            <a:ext cx="3754388" cy="3168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Прямоугольник 2"/>
          <p:cNvSpPr/>
          <p:nvPr/>
        </p:nvSpPr>
        <p:spPr>
          <a:xfrm>
            <a:off x="1259631" y="692696"/>
            <a:ext cx="6912769"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800" b="1" cap="all" dirty="0" smtClean="0">
                <a:ln/>
                <a:solidFill>
                  <a:schemeClr val="accent4">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anose="03010101010201010101" pitchFamily="66" charset="0"/>
              </a:rPr>
              <a:t>Окільцьований Сатурн</a:t>
            </a:r>
            <a:endParaRPr lang="ru-RU" sz="4800" b="1" cap="all" spc="0" dirty="0">
              <a:ln/>
              <a:solidFill>
                <a:schemeClr val="accent4">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660242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2060848"/>
            <a:ext cx="4474840" cy="4032448"/>
          </a:xfrm>
        </p:spPr>
        <p:txBody>
          <a:bodyPr>
            <a:normAutofit fontScale="90000"/>
          </a:bodyPr>
          <a:lstStyle/>
          <a:p>
            <a:r>
              <a:rPr lang="ru-RU" sz="1600" dirty="0"/>
              <a:t/>
            </a:r>
            <a:br>
              <a:rPr lang="ru-RU" sz="1600" dirty="0"/>
            </a:br>
            <a:r>
              <a:rPr lang="uk-UA" sz="1600" dirty="0"/>
              <a:t> </a:t>
            </a:r>
            <a:r>
              <a:rPr lang="ru-RU" sz="1600" dirty="0"/>
              <a:t/>
            </a:r>
            <a:br>
              <a:rPr lang="ru-RU" sz="1600" dirty="0"/>
            </a:br>
            <a:r>
              <a:rPr lang="uk-UA" sz="4000" b="1" dirty="0">
                <a:solidFill>
                  <a:srgbClr val="C00000"/>
                </a:solidFill>
                <a:latin typeface="Monotype Corsiva" panose="03010101010201010101" pitchFamily="66" charset="0"/>
              </a:rPr>
              <a:t>Уран</a:t>
            </a:r>
            <a:r>
              <a:rPr lang="uk-UA" sz="4000" b="1" dirty="0">
                <a:latin typeface="Monotype Corsiva" panose="03010101010201010101" pitchFamily="66" charset="0"/>
              </a:rPr>
              <a:t> </a:t>
            </a:r>
            <a:r>
              <a:rPr lang="uk-UA" sz="4000" b="1" dirty="0">
                <a:solidFill>
                  <a:srgbClr val="002060"/>
                </a:solidFill>
                <a:latin typeface="Monotype Corsiva" panose="03010101010201010101" pitchFamily="66" charset="0"/>
              </a:rPr>
              <a:t>– величезна, холодна блакитно-зелена планета, яку оточують безліч чорних кіл та крижаних супутників.</a:t>
            </a:r>
            <a:r>
              <a:rPr lang="ru-RU" sz="4000" b="1" dirty="0">
                <a:solidFill>
                  <a:srgbClr val="002060"/>
                </a:solidFill>
                <a:latin typeface="Monotype Corsiva" panose="03010101010201010101" pitchFamily="66" charset="0"/>
              </a:rPr>
              <a:t/>
            </a:r>
            <a:br>
              <a:rPr lang="ru-RU" sz="4000" b="1" dirty="0">
                <a:solidFill>
                  <a:srgbClr val="002060"/>
                </a:solidFill>
                <a:latin typeface="Monotype Corsiva" panose="03010101010201010101" pitchFamily="66" charset="0"/>
              </a:rPr>
            </a:br>
            <a:r>
              <a:rPr lang="ru-RU" sz="4000" b="1" dirty="0" smtClean="0">
                <a:solidFill>
                  <a:srgbClr val="002060"/>
                </a:solidFill>
                <a:latin typeface="Monotype Corsiva" panose="03010101010201010101" pitchFamily="66" charset="0"/>
              </a:rPr>
              <a:t/>
            </a:r>
            <a:br>
              <a:rPr lang="ru-RU" sz="4000" b="1" dirty="0" smtClean="0">
                <a:solidFill>
                  <a:srgbClr val="002060"/>
                </a:solidFill>
                <a:latin typeface="Monotype Corsiva" panose="03010101010201010101" pitchFamily="66" charset="0"/>
              </a:rPr>
            </a:br>
            <a:endParaRPr lang="ru-RU" sz="4000" b="1" dirty="0">
              <a:solidFill>
                <a:srgbClr val="002060"/>
              </a:solidFill>
              <a:latin typeface="Monotype Corsiva" panose="03010101010201010101" pitchFamily="66" charset="0"/>
            </a:endParaRPr>
          </a:p>
        </p:txBody>
      </p:sp>
      <p:pic>
        <p:nvPicPr>
          <p:cNvPr id="5" name="Объект 4" descr="http://kinderlibrary.files.wordpress.com/2010/03/uranus_3d_space_screensaver_26594.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2852936"/>
            <a:ext cx="3600400" cy="32689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Прямоугольник 2"/>
          <p:cNvSpPr/>
          <p:nvPr/>
        </p:nvSpPr>
        <p:spPr>
          <a:xfrm>
            <a:off x="1867866" y="620688"/>
            <a:ext cx="5737468" cy="11449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anose="03010101010201010101" pitchFamily="66" charset="0"/>
              </a:rPr>
              <a:t>Холодний УРАН</a:t>
            </a:r>
            <a:endParaRPr lang="ru-RU" sz="6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anose="03010101010201010101" pitchFamily="66" charset="0"/>
            </a:endParaRPr>
          </a:p>
        </p:txBody>
      </p:sp>
    </p:spTree>
    <p:extLst>
      <p:ext uri="{BB962C8B-B14F-4D97-AF65-F5344CB8AC3E}">
        <p14:creationId xmlns:p14="http://schemas.microsoft.com/office/powerpoint/2010/main" val="112906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35496" y="2060848"/>
            <a:ext cx="5184576" cy="4464496"/>
          </a:xfrm>
        </p:spPr>
        <p:txBody>
          <a:bodyPr>
            <a:normAutofit fontScale="90000"/>
          </a:bodyPr>
          <a:lstStyle/>
          <a:p>
            <a:r>
              <a:rPr lang="ru-RU" sz="1600" dirty="0"/>
              <a:t/>
            </a:r>
            <a:br>
              <a:rPr lang="ru-RU" sz="1600" dirty="0"/>
            </a:br>
            <a:r>
              <a:rPr lang="uk-UA" sz="3200" b="1" dirty="0">
                <a:solidFill>
                  <a:srgbClr val="C00000"/>
                </a:solidFill>
                <a:latin typeface="Monotype Corsiva" panose="03010101010201010101" pitchFamily="66" charset="0"/>
              </a:rPr>
              <a:t>Нептун </a:t>
            </a:r>
            <a:r>
              <a:rPr lang="uk-UA" sz="2800" b="1" dirty="0">
                <a:solidFill>
                  <a:srgbClr val="002060"/>
                </a:solidFill>
                <a:latin typeface="Monotype Corsiva" panose="03010101010201010101" pitchFamily="66" charset="0"/>
              </a:rPr>
              <a:t>– неймовірно холодна блакитна планета. Ця восьма планета розташована так далеко від Землі, що космічному </a:t>
            </a:r>
            <a:r>
              <a:rPr lang="uk-UA" sz="2800" b="1" dirty="0" smtClean="0">
                <a:solidFill>
                  <a:srgbClr val="002060"/>
                </a:solidFill>
                <a:latin typeface="Monotype Corsiva" panose="03010101010201010101" pitchFamily="66" charset="0"/>
              </a:rPr>
              <a:t>зонду </a:t>
            </a:r>
            <a:r>
              <a:rPr lang="uk-UA" sz="2800" b="1" dirty="0">
                <a:solidFill>
                  <a:srgbClr val="002060"/>
                </a:solidFill>
                <a:latin typeface="Monotype Corsiva" panose="03010101010201010101" pitchFamily="66" charset="0"/>
              </a:rPr>
              <a:t>«Вояжер - 2» знадобилося цілих 12 років, аби долетіти до нього. </a:t>
            </a:r>
            <a:r>
              <a:rPr lang="uk-UA" sz="2800" b="1" dirty="0" smtClean="0">
                <a:solidFill>
                  <a:srgbClr val="002060"/>
                </a:solidFill>
                <a:latin typeface="Monotype Corsiva" panose="03010101010201010101" pitchFamily="66" charset="0"/>
              </a:rPr>
              <a:t/>
            </a:r>
            <a:br>
              <a:rPr lang="uk-UA" sz="2800" b="1" dirty="0" smtClean="0">
                <a:solidFill>
                  <a:srgbClr val="002060"/>
                </a:solidFill>
                <a:latin typeface="Monotype Corsiva" panose="03010101010201010101" pitchFamily="66" charset="0"/>
              </a:rPr>
            </a:br>
            <a:r>
              <a:rPr lang="uk-UA" sz="2800" b="1" dirty="0" smtClean="0">
                <a:solidFill>
                  <a:srgbClr val="002060"/>
                </a:solidFill>
                <a:latin typeface="Monotype Corsiva" panose="03010101010201010101" pitchFamily="66" charset="0"/>
              </a:rPr>
              <a:t>Нептун </a:t>
            </a:r>
            <a:r>
              <a:rPr lang="uk-UA" sz="2800" b="1" dirty="0">
                <a:solidFill>
                  <a:srgbClr val="002060"/>
                </a:solidFill>
                <a:latin typeface="Monotype Corsiva" panose="03010101010201010101" pitchFamily="66" charset="0"/>
              </a:rPr>
              <a:t>– планета з найстрашнішими штормами у всій Сонячній системі.</a:t>
            </a:r>
            <a:r>
              <a:rPr lang="ru-RU" sz="2800" b="1" dirty="0">
                <a:solidFill>
                  <a:srgbClr val="002060"/>
                </a:solidFill>
                <a:latin typeface="Monotype Corsiva" panose="03010101010201010101" pitchFamily="66" charset="0"/>
              </a:rPr>
              <a:t/>
            </a:r>
            <a:br>
              <a:rPr lang="ru-RU" sz="2800" b="1" dirty="0">
                <a:solidFill>
                  <a:srgbClr val="002060"/>
                </a:solidFill>
                <a:latin typeface="Monotype Corsiva" panose="03010101010201010101" pitchFamily="66" charset="0"/>
              </a:rPr>
            </a:br>
            <a:endParaRPr lang="ru-RU" sz="2800" b="1" dirty="0">
              <a:solidFill>
                <a:srgbClr val="002060"/>
              </a:solidFill>
              <a:latin typeface="Monotype Corsiva" panose="03010101010201010101" pitchFamily="66" charset="0"/>
            </a:endParaRPr>
          </a:p>
        </p:txBody>
      </p:sp>
      <p:pic>
        <p:nvPicPr>
          <p:cNvPr id="5" name="Объект 4" descr="http://selena.sai.msu.ru/Home/SolarSystem/neptune/vg2_47.g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2080" y="3140968"/>
            <a:ext cx="3650152" cy="33514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Прямоугольник 2"/>
          <p:cNvSpPr/>
          <p:nvPr/>
        </p:nvSpPr>
        <p:spPr>
          <a:xfrm>
            <a:off x="933861" y="980728"/>
            <a:ext cx="7372531"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uk-UA" sz="6600" b="1" dirty="0" smtClean="0">
                <a:ln>
                  <a:prstDash val="solid"/>
                </a:ln>
                <a:solidFill>
                  <a:srgbClr val="7030A0"/>
                </a:solidFill>
                <a:effectLst>
                  <a:outerShdw blurRad="88000" dist="50800" dir="5040000" algn="tl">
                    <a:schemeClr val="accent4">
                      <a:tint val="80000"/>
                      <a:satMod val="250000"/>
                      <a:alpha val="45000"/>
                    </a:schemeClr>
                  </a:outerShdw>
                </a:effectLst>
                <a:latin typeface="Monotype Corsiva" panose="03010101010201010101" pitchFamily="66" charset="0"/>
              </a:rPr>
              <a:t>Бурхливий НЕПТУН</a:t>
            </a:r>
          </a:p>
        </p:txBody>
      </p:sp>
    </p:spTree>
    <p:extLst>
      <p:ext uri="{BB962C8B-B14F-4D97-AF65-F5344CB8AC3E}">
        <p14:creationId xmlns:p14="http://schemas.microsoft.com/office/powerpoint/2010/main" val="2782798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1988840"/>
            <a:ext cx="5266928" cy="4464496"/>
          </a:xfrm>
        </p:spPr>
        <p:txBody>
          <a:bodyPr>
            <a:normAutofit fontScale="90000"/>
          </a:bodyPr>
          <a:lstStyle/>
          <a:p>
            <a:r>
              <a:rPr lang="ru-RU" sz="1800" dirty="0"/>
              <a:t/>
            </a:r>
            <a:br>
              <a:rPr lang="ru-RU" sz="1800" dirty="0"/>
            </a:br>
            <a:r>
              <a:rPr lang="uk-UA" sz="1800" dirty="0"/>
              <a:t> </a:t>
            </a:r>
            <a:r>
              <a:rPr lang="ru-RU" sz="1800" dirty="0"/>
              <a:t/>
            </a:r>
            <a:br>
              <a:rPr lang="ru-RU" sz="1800" dirty="0"/>
            </a:br>
            <a:r>
              <a:rPr lang="uk-UA" sz="3600" b="1" dirty="0">
                <a:solidFill>
                  <a:srgbClr val="C00000"/>
                </a:solidFill>
                <a:latin typeface="Monotype Corsiva" panose="03010101010201010101" pitchFamily="66" charset="0"/>
              </a:rPr>
              <a:t>Плутон </a:t>
            </a:r>
            <a:r>
              <a:rPr lang="uk-UA" sz="2700" b="1" dirty="0">
                <a:solidFill>
                  <a:srgbClr val="002060"/>
                </a:solidFill>
                <a:latin typeface="Monotype Corsiva" panose="03010101010201010101" pitchFamily="66" charset="0"/>
              </a:rPr>
              <a:t>– найбільш віддалений від сонця, на його поверхні завжди панує темрява</a:t>
            </a:r>
            <a:r>
              <a:rPr lang="uk-UA" sz="2700" b="1" dirty="0" smtClean="0">
                <a:solidFill>
                  <a:srgbClr val="002060"/>
                </a:solidFill>
                <a:latin typeface="Monotype Corsiva" panose="03010101010201010101" pitchFamily="66" charset="0"/>
              </a:rPr>
              <a:t>.</a:t>
            </a:r>
            <a:br>
              <a:rPr lang="uk-UA" sz="2700" b="1" dirty="0" smtClean="0">
                <a:solidFill>
                  <a:srgbClr val="002060"/>
                </a:solidFill>
                <a:latin typeface="Monotype Corsiva" panose="03010101010201010101" pitchFamily="66" charset="0"/>
              </a:rPr>
            </a:br>
            <a:r>
              <a:rPr lang="uk-UA" sz="2700" b="1" dirty="0" smtClean="0">
                <a:solidFill>
                  <a:srgbClr val="002060"/>
                </a:solidFill>
                <a:latin typeface="Monotype Corsiva" panose="03010101010201010101" pitchFamily="66" charset="0"/>
              </a:rPr>
              <a:t> </a:t>
            </a:r>
            <a:r>
              <a:rPr lang="uk-UA" sz="2700" b="1" dirty="0">
                <a:solidFill>
                  <a:srgbClr val="002060"/>
                </a:solidFill>
                <a:latin typeface="Monotype Corsiva" panose="03010101010201010101" pitchFamily="66" charset="0"/>
              </a:rPr>
              <a:t>Він крихітний, менший за Місяць червонясто-коричневого кольору. </a:t>
            </a:r>
            <a:r>
              <a:rPr lang="uk-UA" sz="2700" b="1" dirty="0" smtClean="0">
                <a:solidFill>
                  <a:srgbClr val="002060"/>
                </a:solidFill>
                <a:latin typeface="Monotype Corsiva" panose="03010101010201010101" pitchFamily="66" charset="0"/>
              </a:rPr>
              <a:t/>
            </a:r>
            <a:br>
              <a:rPr lang="uk-UA" sz="2700" b="1" dirty="0" smtClean="0">
                <a:solidFill>
                  <a:srgbClr val="002060"/>
                </a:solidFill>
                <a:latin typeface="Monotype Corsiva" panose="03010101010201010101" pitchFamily="66" charset="0"/>
              </a:rPr>
            </a:br>
            <a:r>
              <a:rPr lang="uk-UA" sz="2700" b="1" dirty="0" smtClean="0">
                <a:solidFill>
                  <a:srgbClr val="002060"/>
                </a:solidFill>
                <a:latin typeface="Monotype Corsiva" panose="03010101010201010101" pitchFamily="66" charset="0"/>
              </a:rPr>
              <a:t>Його </a:t>
            </a:r>
            <a:r>
              <a:rPr lang="uk-UA" sz="2700" b="1" dirty="0">
                <a:solidFill>
                  <a:srgbClr val="002060"/>
                </a:solidFill>
                <a:latin typeface="Monotype Corsiva" panose="03010101010201010101" pitchFamily="66" charset="0"/>
              </a:rPr>
              <a:t>можна побачити і Землі за допомогою потужного телескопа. </a:t>
            </a:r>
            <a:r>
              <a:rPr lang="ru-RU" sz="2700" b="1" dirty="0">
                <a:solidFill>
                  <a:srgbClr val="002060"/>
                </a:solidFill>
                <a:latin typeface="Monotype Corsiva" panose="03010101010201010101" pitchFamily="66" charset="0"/>
              </a:rPr>
              <a:t/>
            </a:r>
            <a:br>
              <a:rPr lang="ru-RU" sz="2700" b="1" dirty="0">
                <a:solidFill>
                  <a:srgbClr val="002060"/>
                </a:solidFill>
                <a:latin typeface="Monotype Corsiva" panose="03010101010201010101" pitchFamily="66" charset="0"/>
              </a:rPr>
            </a:br>
            <a:r>
              <a:rPr lang="uk-UA" sz="2700" b="1" dirty="0">
                <a:solidFill>
                  <a:srgbClr val="002060"/>
                </a:solidFill>
                <a:latin typeface="Monotype Corsiva" panose="03010101010201010101" pitchFamily="66" charset="0"/>
              </a:rPr>
              <a:t>До Плутона ще ніколи не літали космічні кораблі, тому невідомо, що відбувається на його поверхні.</a:t>
            </a:r>
            <a:r>
              <a:rPr lang="ru-RU" sz="2700" b="1" dirty="0">
                <a:solidFill>
                  <a:srgbClr val="002060"/>
                </a:solidFill>
                <a:latin typeface="Monotype Corsiva" panose="03010101010201010101" pitchFamily="66" charset="0"/>
              </a:rPr>
              <a:t/>
            </a:r>
            <a:br>
              <a:rPr lang="ru-RU" sz="2700" b="1" dirty="0">
                <a:solidFill>
                  <a:srgbClr val="002060"/>
                </a:solidFill>
                <a:latin typeface="Monotype Corsiva" panose="03010101010201010101" pitchFamily="66" charset="0"/>
              </a:rPr>
            </a:br>
            <a:r>
              <a:rPr lang="uk-UA" sz="2700" b="1" dirty="0">
                <a:solidFill>
                  <a:srgbClr val="002060"/>
                </a:solidFill>
                <a:latin typeface="Monotype Corsiva" panose="03010101010201010101" pitchFamily="66" charset="0"/>
              </a:rPr>
              <a:t>У 2006 році астрономи відкрили ще одне космічне тіло, яке зо розмірами є більшим за </a:t>
            </a:r>
            <a:r>
              <a:rPr lang="uk-UA" sz="2700" b="1" dirty="0" smtClean="0">
                <a:solidFill>
                  <a:srgbClr val="002060"/>
                </a:solidFill>
                <a:latin typeface="Monotype Corsiva" panose="03010101010201010101" pitchFamily="66" charset="0"/>
              </a:rPr>
              <a:t>Плутон</a:t>
            </a:r>
            <a:r>
              <a:rPr lang="uk-UA" sz="2700" b="1" dirty="0">
                <a:solidFill>
                  <a:srgbClr val="002060"/>
                </a:solidFill>
                <a:latin typeface="Monotype Corsiva" panose="03010101010201010101" pitchFamily="66" charset="0"/>
              </a:rPr>
              <a:t>, його назвали </a:t>
            </a:r>
            <a:r>
              <a:rPr lang="uk-UA" sz="2700" b="1" dirty="0" err="1">
                <a:solidFill>
                  <a:srgbClr val="002060"/>
                </a:solidFill>
                <a:latin typeface="Monotype Corsiva" panose="03010101010201010101" pitchFamily="66" charset="0"/>
              </a:rPr>
              <a:t>Ксеною</a:t>
            </a:r>
            <a:r>
              <a:rPr lang="uk-UA" sz="2700" b="1" dirty="0">
                <a:solidFill>
                  <a:srgbClr val="002060"/>
                </a:solidFill>
                <a:latin typeface="Monotype Corsiva" panose="03010101010201010101" pitchFamily="66" charset="0"/>
              </a:rPr>
              <a:t>, а Плутон оголосили астероїдом.</a:t>
            </a:r>
            <a:r>
              <a:rPr lang="ru-RU" sz="2700" b="1" dirty="0">
                <a:solidFill>
                  <a:srgbClr val="002060"/>
                </a:solidFill>
                <a:latin typeface="Monotype Corsiva" panose="03010101010201010101" pitchFamily="66" charset="0"/>
              </a:rPr>
              <a:t/>
            </a:r>
            <a:br>
              <a:rPr lang="ru-RU" sz="2700" b="1" dirty="0">
                <a:solidFill>
                  <a:srgbClr val="002060"/>
                </a:solidFill>
                <a:latin typeface="Monotype Corsiva" panose="03010101010201010101" pitchFamily="66" charset="0"/>
              </a:rPr>
            </a:br>
            <a:endParaRPr lang="ru-RU" sz="2700" b="1" dirty="0">
              <a:solidFill>
                <a:srgbClr val="002060"/>
              </a:solidFill>
              <a:latin typeface="Monotype Corsiva" panose="03010101010201010101" pitchFamily="66" charset="0"/>
            </a:endParaRPr>
          </a:p>
        </p:txBody>
      </p:sp>
      <p:pic>
        <p:nvPicPr>
          <p:cNvPr id="5" name="Объект 4" descr="http://www.talks.su/images/forupload/v/jizn-na-plutone-1.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933056"/>
            <a:ext cx="2945300" cy="2548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Прямоугольник 2"/>
          <p:cNvSpPr/>
          <p:nvPr/>
        </p:nvSpPr>
        <p:spPr>
          <a:xfrm>
            <a:off x="631530" y="764704"/>
            <a:ext cx="7778091" cy="1107996"/>
          </a:xfrm>
          <a:prstGeom prst="rect">
            <a:avLst/>
          </a:prstGeom>
          <a:noFill/>
        </p:spPr>
        <p:txBody>
          <a:bodyPr wrap="none" lIns="91440" tIns="45720" rIns="91440" bIns="45720">
            <a:spAutoFit/>
          </a:bodyPr>
          <a:lstStyle/>
          <a:p>
            <a:pPr algn="ctr"/>
            <a:r>
              <a:rPr lang="uk-UA" sz="6600" b="1" dirty="0" smtClean="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latin typeface="Monotype Corsiva" panose="03010101010201010101" pitchFamily="66" charset="0"/>
              </a:rPr>
              <a:t>Карликовий ПЛУТОН</a:t>
            </a:r>
            <a:endParaRPr lang="ru-RU" sz="66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latin typeface="Monotype Corsiva" panose="03010101010201010101" pitchFamily="66" charset="0"/>
            </a:endParaRPr>
          </a:p>
        </p:txBody>
      </p:sp>
    </p:spTree>
    <p:extLst>
      <p:ext uri="{BB962C8B-B14F-4D97-AF65-F5344CB8AC3E}">
        <p14:creationId xmlns:p14="http://schemas.microsoft.com/office/powerpoint/2010/main" val="228433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3347864" y="1484784"/>
            <a:ext cx="5544616" cy="4752528"/>
          </a:xfrm>
        </p:spPr>
        <p:txBody>
          <a:bodyPr>
            <a:normAutofit/>
          </a:bodyPr>
          <a:lstStyle/>
          <a:p>
            <a:r>
              <a:rPr lang="uk-UA" sz="2800" b="1" dirty="0" smtClean="0">
                <a:solidFill>
                  <a:srgbClr val="FF0000"/>
                </a:solidFill>
              </a:rPr>
              <a:t/>
            </a:r>
            <a:br>
              <a:rPr lang="uk-UA" sz="2800" b="1" dirty="0" smtClean="0">
                <a:solidFill>
                  <a:srgbClr val="FF0000"/>
                </a:solidFill>
              </a:rPr>
            </a:br>
            <a:r>
              <a:rPr lang="uk-UA" sz="3200" b="1" dirty="0" smtClean="0">
                <a:solidFill>
                  <a:srgbClr val="C00000"/>
                </a:solidFill>
                <a:latin typeface="Monotype Corsiva" panose="03010101010201010101" pitchFamily="66" charset="0"/>
              </a:rPr>
              <a:t>Комети </a:t>
            </a:r>
            <a:r>
              <a:rPr lang="uk-UA" sz="2800" b="1" dirty="0" smtClean="0">
                <a:solidFill>
                  <a:srgbClr val="002060"/>
                </a:solidFill>
                <a:latin typeface="Monotype Corsiva" panose="03010101010201010101" pitchFamily="66" charset="0"/>
              </a:rPr>
              <a:t>– це гості з віддалених куточків Сонячної системи. </a:t>
            </a:r>
            <a:r>
              <a:rPr lang="uk-UA" sz="2800" b="1" dirty="0" smtClean="0">
                <a:solidFill>
                  <a:srgbClr val="002060"/>
                </a:solidFill>
                <a:latin typeface="Monotype Corsiva" panose="03010101010201010101" pitchFamily="66" charset="0"/>
              </a:rPr>
              <a:t/>
            </a:r>
            <a:br>
              <a:rPr lang="uk-UA" sz="2800" b="1" dirty="0" smtClean="0">
                <a:solidFill>
                  <a:srgbClr val="002060"/>
                </a:solidFill>
                <a:latin typeface="Monotype Corsiva" panose="03010101010201010101" pitchFamily="66" charset="0"/>
              </a:rPr>
            </a:br>
            <a:r>
              <a:rPr lang="uk-UA" sz="2800" b="1" dirty="0" smtClean="0">
                <a:solidFill>
                  <a:srgbClr val="002060"/>
                </a:solidFill>
                <a:latin typeface="Monotype Corsiva" panose="03010101010201010101" pitchFamily="66" charset="0"/>
              </a:rPr>
              <a:t>Усі </a:t>
            </a:r>
            <a:r>
              <a:rPr lang="uk-UA" sz="2800" b="1" dirty="0" smtClean="0">
                <a:solidFill>
                  <a:srgbClr val="002060"/>
                </a:solidFill>
                <a:latin typeface="Monotype Corsiva" panose="03010101010201010101" pitchFamily="66" charset="0"/>
              </a:rPr>
              <a:t>комети обертаються навколо Сонця. </a:t>
            </a:r>
            <a:r>
              <a:rPr lang="uk-UA" sz="2800" b="1" dirty="0" smtClean="0">
                <a:solidFill>
                  <a:srgbClr val="002060"/>
                </a:solidFill>
                <a:latin typeface="Monotype Corsiva" panose="03010101010201010101" pitchFamily="66" charset="0"/>
              </a:rPr>
              <a:t/>
            </a:r>
            <a:br>
              <a:rPr lang="uk-UA" sz="2800" b="1" dirty="0" smtClean="0">
                <a:solidFill>
                  <a:srgbClr val="002060"/>
                </a:solidFill>
                <a:latin typeface="Monotype Corsiva" panose="03010101010201010101" pitchFamily="66" charset="0"/>
              </a:rPr>
            </a:br>
            <a:r>
              <a:rPr lang="uk-UA" sz="2800" b="1" dirty="0" smtClean="0">
                <a:solidFill>
                  <a:srgbClr val="002060"/>
                </a:solidFill>
                <a:latin typeface="Monotype Corsiva" panose="03010101010201010101" pitchFamily="66" charset="0"/>
              </a:rPr>
              <a:t>Хвіст </a:t>
            </a:r>
            <a:r>
              <a:rPr lang="uk-UA" sz="2800" b="1" dirty="0" smtClean="0">
                <a:solidFill>
                  <a:srgbClr val="002060"/>
                </a:solidFill>
                <a:latin typeface="Monotype Corsiva" panose="03010101010201010101" pitchFamily="66" charset="0"/>
              </a:rPr>
              <a:t>комети – це хмара газу та пилу, яка може розтягнутися на мільйони кілометрів.</a:t>
            </a:r>
            <a:endParaRPr lang="ru-RU" sz="2800" b="1" dirty="0">
              <a:solidFill>
                <a:srgbClr val="002060"/>
              </a:solidFill>
              <a:latin typeface="Monotype Corsiva" panose="03010101010201010101" pitchFamily="66" charset="0"/>
            </a:endParaRPr>
          </a:p>
        </p:txBody>
      </p:sp>
      <p:pic>
        <p:nvPicPr>
          <p:cNvPr id="5" name="Объект 4" descr="http://cosmos.if.ua/cms/wp-content/uploads/2010/02/kometa.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80112" y="116632"/>
            <a:ext cx="3344788" cy="2376264"/>
          </a:xfrm>
          <a:prstGeom prst="rect">
            <a:avLst/>
          </a:prstGeom>
          <a:ln>
            <a:noFill/>
          </a:ln>
          <a:effectLst>
            <a:softEdge rad="112500"/>
          </a:effectLst>
        </p:spPr>
      </p:pic>
      <p:pic>
        <p:nvPicPr>
          <p:cNvPr id="6" name="Рисунок 5" descr="http://space.vn.ua/son_sys/imag/com-02.jpg"/>
          <p:cNvPicPr/>
          <p:nvPr/>
        </p:nvPicPr>
        <p:blipFill>
          <a:blip r:embed="rId4">
            <a:extLst>
              <a:ext uri="{28A0092B-C50C-407E-A947-70E740481C1C}">
                <a14:useLocalDpi xmlns:a14="http://schemas.microsoft.com/office/drawing/2010/main" val="0"/>
              </a:ext>
            </a:extLst>
          </a:blip>
          <a:srcRect/>
          <a:stretch>
            <a:fillRect/>
          </a:stretch>
        </p:blipFill>
        <p:spPr bwMode="auto">
          <a:xfrm>
            <a:off x="323528" y="4293096"/>
            <a:ext cx="2808312" cy="2304281"/>
          </a:xfrm>
          <a:prstGeom prst="rect">
            <a:avLst/>
          </a:prstGeom>
          <a:ln>
            <a:noFill/>
          </a:ln>
          <a:effectLst>
            <a:softEdge rad="112500"/>
          </a:effectLst>
        </p:spPr>
      </p:pic>
      <p:sp>
        <p:nvSpPr>
          <p:cNvPr id="7" name="Прямоугольник 6"/>
          <p:cNvSpPr/>
          <p:nvPr/>
        </p:nvSpPr>
        <p:spPr>
          <a:xfrm>
            <a:off x="107504" y="548680"/>
            <a:ext cx="5616624" cy="1754326"/>
          </a:xfrm>
          <a:prstGeom prst="rect">
            <a:avLst/>
          </a:prstGeom>
          <a:noFill/>
        </p:spPr>
        <p:txBody>
          <a:bodyPr wrap="square" lIns="91440" tIns="45720" rIns="91440" bIns="45720">
            <a:spAutoFit/>
          </a:bodyPr>
          <a:lstStyle/>
          <a:p>
            <a:pPr algn="ctr"/>
            <a:r>
              <a:rPr lang="uk-UA" sz="5400" b="1" spc="50" dirty="0" smtClean="0">
                <a:ln w="12700" cmpd="sng">
                  <a:solidFill>
                    <a:schemeClr val="accent6">
                      <a:satMod val="120000"/>
                      <a:shade val="80000"/>
                    </a:schemeClr>
                  </a:solidFill>
                  <a:prstDash val="solid"/>
                </a:ln>
                <a:solidFill>
                  <a:schemeClr val="tx2">
                    <a:lumMod val="50000"/>
                  </a:schemeClr>
                </a:solidFill>
                <a:effectLst>
                  <a:glow rad="53100">
                    <a:schemeClr val="accent6">
                      <a:satMod val="180000"/>
                      <a:alpha val="30000"/>
                    </a:schemeClr>
                  </a:glow>
                </a:effectLst>
                <a:latin typeface="Monotype Corsiva" panose="03010101010201010101" pitchFamily="66" charset="0"/>
              </a:rPr>
              <a:t>Космічні МАНДРІВНИКИ</a:t>
            </a:r>
            <a:endParaRPr lang="ru-RU" sz="5400" b="1" cap="none" spc="50" dirty="0">
              <a:ln w="12700" cmpd="sng">
                <a:solidFill>
                  <a:schemeClr val="accent6">
                    <a:satMod val="120000"/>
                    <a:shade val="80000"/>
                  </a:schemeClr>
                </a:solidFill>
                <a:prstDash val="solid"/>
              </a:ln>
              <a:solidFill>
                <a:schemeClr val="tx2">
                  <a:lumMod val="50000"/>
                </a:schemeClr>
              </a:solidFill>
              <a:effectLst>
                <a:glow rad="53100">
                  <a:schemeClr val="accent6">
                    <a:satMod val="180000"/>
                    <a:alpha val="30000"/>
                  </a:schemeClr>
                </a:glow>
              </a:effectLst>
              <a:latin typeface="Monotype Corsiva" panose="03010101010201010101" pitchFamily="66" charset="0"/>
            </a:endParaRPr>
          </a:p>
        </p:txBody>
      </p:sp>
    </p:spTree>
    <p:extLst>
      <p:ext uri="{BB962C8B-B14F-4D97-AF65-F5344CB8AC3E}">
        <p14:creationId xmlns:p14="http://schemas.microsoft.com/office/powerpoint/2010/main" val="2039096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6005" y="-315416"/>
            <a:ext cx="9144000" cy="6858000"/>
          </a:xfrm>
          <a:prstGeom prst="rect">
            <a:avLst/>
          </a:prstGeom>
          <a:noFill/>
          <a:ln>
            <a:noFill/>
          </a:ln>
        </p:spPr>
      </p:pic>
      <p:sp>
        <p:nvSpPr>
          <p:cNvPr id="2" name="Заголовок 1"/>
          <p:cNvSpPr>
            <a:spLocks noGrp="1"/>
          </p:cNvSpPr>
          <p:nvPr>
            <p:ph type="title"/>
          </p:nvPr>
        </p:nvSpPr>
        <p:spPr>
          <a:xfrm>
            <a:off x="3707904" y="2889400"/>
            <a:ext cx="5400600" cy="3779960"/>
          </a:xfrm>
        </p:spPr>
        <p:txBody>
          <a:bodyPr>
            <a:normAutofit/>
          </a:bodyPr>
          <a:lstStyle/>
          <a:p>
            <a:r>
              <a:rPr lang="uk-UA" sz="3200" b="1" dirty="0" smtClean="0">
                <a:solidFill>
                  <a:srgbClr val="C00000"/>
                </a:solidFill>
                <a:latin typeface="Monotype Corsiva" panose="03010101010201010101" pitchFamily="66" charset="0"/>
              </a:rPr>
              <a:t>Астероїди</a:t>
            </a:r>
            <a:r>
              <a:rPr lang="uk-UA" sz="2800" b="1" dirty="0" smtClean="0">
                <a:latin typeface="Monotype Corsiva" panose="03010101010201010101" pitchFamily="66" charset="0"/>
              </a:rPr>
              <a:t> </a:t>
            </a:r>
            <a:r>
              <a:rPr lang="uk-UA" sz="2800" b="1" dirty="0" smtClean="0">
                <a:solidFill>
                  <a:srgbClr val="002060"/>
                </a:solidFill>
                <a:latin typeface="Monotype Corsiva" panose="03010101010201010101" pitchFamily="66" charset="0"/>
              </a:rPr>
              <a:t>– це мільярди уламків каміння та металу, що літають у космічному просторі між Марсом та Юпітером. Вони набагато менші за планети. Науковці вважають, що астероїди – це уламки планети, яка так і не сформувалась.</a:t>
            </a:r>
            <a:endParaRPr lang="ru-RU" sz="2800" b="1" dirty="0">
              <a:solidFill>
                <a:srgbClr val="002060"/>
              </a:solidFill>
              <a:latin typeface="Monotype Corsiva" panose="03010101010201010101" pitchFamily="66" charset="0"/>
            </a:endParaRPr>
          </a:p>
        </p:txBody>
      </p:sp>
      <p:pic>
        <p:nvPicPr>
          <p:cNvPr id="5" name="Рисунок 4" descr="http://cikave.org.ua/wp-content/uploads/2011/09/62758f32c5_177872.jpg"/>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901"/>
            <a:ext cx="3563888" cy="2796764"/>
          </a:xfrm>
          <a:prstGeom prst="ellipse">
            <a:avLst/>
          </a:prstGeom>
          <a:ln>
            <a:noFill/>
          </a:ln>
          <a:effectLst>
            <a:softEdge rad="112500"/>
          </a:effectLst>
        </p:spPr>
      </p:pic>
      <p:pic>
        <p:nvPicPr>
          <p:cNvPr id="6" name="Объект 5" descr="http://1.bp.blogspot.com/-lt59p1d7RjQ/UIO3V0itDBI/AAAAAAAACRA/Y96eiBXAAYs/s1600/1012.bmp"/>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005" y="4221088"/>
            <a:ext cx="3698207" cy="2553147"/>
          </a:xfrm>
          <a:prstGeom prst="ellipse">
            <a:avLst/>
          </a:prstGeom>
          <a:ln>
            <a:noFill/>
          </a:ln>
          <a:effectLst>
            <a:softEdge rad="112500"/>
          </a:effectLst>
        </p:spPr>
      </p:pic>
      <p:sp>
        <p:nvSpPr>
          <p:cNvPr id="8" name="Прямоугольник 7"/>
          <p:cNvSpPr/>
          <p:nvPr/>
        </p:nvSpPr>
        <p:spPr>
          <a:xfrm>
            <a:off x="-57352" y="692696"/>
            <a:ext cx="5925495" cy="193899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6000" b="1" dirty="0" smtClean="0">
                <a:ln/>
                <a:solidFill>
                  <a:schemeClr val="tx2">
                    <a:lumMod val="50000"/>
                  </a:schemeClr>
                </a:solidFill>
                <a:latin typeface="Monotype Corsiva" panose="03010101010201010101" pitchFamily="66" charset="0"/>
              </a:rPr>
              <a:t>НЕНАРОДЖЕНА планета</a:t>
            </a:r>
            <a:endParaRPr lang="ru-RU" sz="6000" b="1" cap="none" spc="0" dirty="0">
              <a:ln/>
              <a:solidFill>
                <a:schemeClr val="tx2">
                  <a:lumMod val="50000"/>
                </a:schemeClr>
              </a:solidFill>
              <a:effectLst/>
              <a:latin typeface="Monotype Corsiva" panose="03010101010201010101" pitchFamily="66" charset="0"/>
            </a:endParaRPr>
          </a:p>
        </p:txBody>
      </p:sp>
    </p:spTree>
    <p:extLst>
      <p:ext uri="{BB962C8B-B14F-4D97-AF65-F5344CB8AC3E}">
        <p14:creationId xmlns:p14="http://schemas.microsoft.com/office/powerpoint/2010/main" val="3633787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0"/>
            <a:ext cx="8229600" cy="764704"/>
          </a:xfrm>
        </p:spPr>
        <p:txBody>
          <a:bodyPr>
            <a:normAutofit fontScale="90000"/>
          </a:bodyPr>
          <a:lstStyle/>
          <a:p>
            <a:r>
              <a:rPr lang="uk-UA" sz="2400" dirty="0" smtClean="0"/>
              <a:t/>
            </a:r>
            <a:br>
              <a:rPr lang="uk-UA" sz="2400" dirty="0" smtClean="0"/>
            </a:br>
            <a:r>
              <a:rPr lang="uk-UA" sz="2400" dirty="0" smtClean="0"/>
              <a:t/>
            </a:r>
            <a:br>
              <a:rPr lang="uk-UA" sz="2400" dirty="0" smtClean="0"/>
            </a:br>
            <a:r>
              <a:rPr lang="uk-UA" sz="3600" b="1" dirty="0" smtClean="0">
                <a:solidFill>
                  <a:srgbClr val="FF0000"/>
                </a:solidFill>
                <a:latin typeface="Monotype Corsiva" panose="03010101010201010101" pitchFamily="66" charset="0"/>
              </a:rPr>
              <a:t>Вчені, які вивчали будову Всесвіту</a:t>
            </a:r>
            <a:r>
              <a:rPr lang="uk-UA" sz="3600" b="1" dirty="0" smtClean="0">
                <a:latin typeface="Monotype Corsiva" panose="03010101010201010101" pitchFamily="66" charset="0"/>
              </a:rPr>
              <a:t/>
            </a:r>
            <a:br>
              <a:rPr lang="uk-UA" sz="3600" b="1" dirty="0" smtClean="0">
                <a:latin typeface="Monotype Corsiva" panose="03010101010201010101" pitchFamily="66" charset="0"/>
              </a:rPr>
            </a:br>
            <a:r>
              <a:rPr lang="uk-UA" sz="3600" b="1" dirty="0">
                <a:latin typeface="Monotype Corsiva" panose="03010101010201010101" pitchFamily="66" charset="0"/>
              </a:rPr>
              <a:t/>
            </a:r>
            <a:br>
              <a:rPr lang="uk-UA" sz="3600" b="1" dirty="0">
                <a:latin typeface="Monotype Corsiva" panose="03010101010201010101" pitchFamily="66" charset="0"/>
              </a:rPr>
            </a:br>
            <a:endParaRPr lang="ru-RU" sz="3600" b="1" dirty="0">
              <a:latin typeface="Monotype Corsiva" panose="03010101010201010101" pitchFamily="66" charset="0"/>
            </a:endParaRPr>
          </a:p>
        </p:txBody>
      </p:sp>
      <p:sp>
        <p:nvSpPr>
          <p:cNvPr id="3" name="Объект 2"/>
          <p:cNvSpPr>
            <a:spLocks noGrp="1"/>
          </p:cNvSpPr>
          <p:nvPr>
            <p:ph idx="1"/>
          </p:nvPr>
        </p:nvSpPr>
        <p:spPr>
          <a:xfrm>
            <a:off x="8604448" y="1600200"/>
            <a:ext cx="82352" cy="4525963"/>
          </a:xfrm>
        </p:spPr>
        <p:txBody>
          <a:bodyPr/>
          <a:lstStyle/>
          <a:p>
            <a:pPr marL="0" indent="0">
              <a:buNone/>
            </a:pPr>
            <a:endParaRPr lang="uk-UA" dirty="0"/>
          </a:p>
          <a:p>
            <a:endParaRPr lang="ru-RU" dirty="0"/>
          </a:p>
        </p:txBody>
      </p:sp>
      <p:pic>
        <p:nvPicPr>
          <p:cNvPr id="1026" name="Picture 2" descr="Nikolaus Kopernik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97" y="722187"/>
            <a:ext cx="2190750" cy="25527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700582" y="1311354"/>
            <a:ext cx="3196709" cy="1077218"/>
          </a:xfrm>
          <a:prstGeom prst="rect">
            <a:avLst/>
          </a:prstGeom>
        </p:spPr>
        <p:txBody>
          <a:bodyPr wrap="none">
            <a:spAutoFit/>
          </a:bodyPr>
          <a:lstStyle/>
          <a:p>
            <a:pPr algn="ctr"/>
            <a:r>
              <a:rPr lang="uk-UA" sz="3200" b="1" dirty="0">
                <a:solidFill>
                  <a:srgbClr val="C00000"/>
                </a:solidFill>
                <a:latin typeface="Monotype Corsiva" panose="03010101010201010101" pitchFamily="66" charset="0"/>
              </a:rPr>
              <a:t>Миколай </a:t>
            </a:r>
            <a:r>
              <a:rPr lang="uk-UA" sz="3200" b="1" dirty="0" smtClean="0">
                <a:solidFill>
                  <a:srgbClr val="C00000"/>
                </a:solidFill>
                <a:latin typeface="Monotype Corsiva" panose="03010101010201010101" pitchFamily="66" charset="0"/>
              </a:rPr>
              <a:t>Коперник</a:t>
            </a:r>
          </a:p>
          <a:p>
            <a:pPr algn="ctr"/>
            <a:r>
              <a:rPr lang="uk-UA" sz="3200" b="1" dirty="0" smtClean="0">
                <a:solidFill>
                  <a:srgbClr val="002060"/>
                </a:solidFill>
                <a:latin typeface="Monotype Corsiva" panose="03010101010201010101" pitchFamily="66" charset="0"/>
              </a:rPr>
              <a:t>1473-1543</a:t>
            </a:r>
            <a:endParaRPr lang="uk-UA" sz="3200" b="1" dirty="0">
              <a:solidFill>
                <a:srgbClr val="002060"/>
              </a:solidFill>
              <a:latin typeface="Monotype Corsiva" panose="03010101010201010101" pitchFamily="66" charset="0"/>
            </a:endParaRPr>
          </a:p>
        </p:txBody>
      </p:sp>
      <p:pic>
        <p:nvPicPr>
          <p:cNvPr id="1030" name="Picture 6" descr="http://works.tarefer.ru/44/100409/pics/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980728"/>
            <a:ext cx="2980209" cy="431179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2" name="Picture 8" descr="Файл:Tsiolkovsk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45" y="3588093"/>
            <a:ext cx="2486025" cy="28575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06990" y="3147485"/>
            <a:ext cx="3437159" cy="1384995"/>
          </a:xfrm>
          <a:prstGeom prst="rect">
            <a:avLst/>
          </a:prstGeom>
        </p:spPr>
        <p:txBody>
          <a:bodyPr wrap="none">
            <a:spAutoFit/>
          </a:bodyPr>
          <a:lstStyle/>
          <a:p>
            <a:pPr algn="ctr"/>
            <a:r>
              <a:rPr lang="uk-UA" sz="2800" b="1" dirty="0">
                <a:solidFill>
                  <a:srgbClr val="C00000"/>
                </a:solidFill>
                <a:latin typeface="Monotype Corsiva" panose="03010101010201010101" pitchFamily="66" charset="0"/>
              </a:rPr>
              <a:t>Ціолковський </a:t>
            </a:r>
            <a:endParaRPr lang="uk-UA" sz="2800" b="1" dirty="0" smtClean="0">
              <a:solidFill>
                <a:srgbClr val="C00000"/>
              </a:solidFill>
              <a:latin typeface="Monotype Corsiva" panose="03010101010201010101" pitchFamily="66" charset="0"/>
            </a:endParaRPr>
          </a:p>
          <a:p>
            <a:pPr algn="ctr"/>
            <a:r>
              <a:rPr lang="uk-UA" sz="2800" b="1" dirty="0" smtClean="0">
                <a:solidFill>
                  <a:srgbClr val="C00000"/>
                </a:solidFill>
                <a:latin typeface="Monotype Corsiva" panose="03010101010201010101" pitchFamily="66" charset="0"/>
              </a:rPr>
              <a:t>Костянтин Едуардович</a:t>
            </a:r>
          </a:p>
          <a:p>
            <a:pPr algn="ctr"/>
            <a:r>
              <a:rPr lang="uk-UA" sz="2800" b="1" dirty="0" smtClean="0">
                <a:solidFill>
                  <a:srgbClr val="002060"/>
                </a:solidFill>
                <a:latin typeface="Monotype Corsiva" panose="03010101010201010101" pitchFamily="66" charset="0"/>
              </a:rPr>
              <a:t>1857- 1935</a:t>
            </a:r>
            <a:endParaRPr lang="uk-UA" sz="2800" b="1" dirty="0">
              <a:solidFill>
                <a:srgbClr val="002060"/>
              </a:solidFill>
              <a:latin typeface="Monotype Corsiva" panose="03010101010201010101" pitchFamily="66" charset="0"/>
            </a:endParaRPr>
          </a:p>
        </p:txBody>
      </p:sp>
      <p:sp>
        <p:nvSpPr>
          <p:cNvPr id="6" name="TextBox 5"/>
          <p:cNvSpPr txBox="1"/>
          <p:nvPr/>
        </p:nvSpPr>
        <p:spPr>
          <a:xfrm>
            <a:off x="3513760" y="5220661"/>
            <a:ext cx="3353803" cy="1815882"/>
          </a:xfrm>
          <a:prstGeom prst="rect">
            <a:avLst/>
          </a:prstGeom>
          <a:noFill/>
        </p:spPr>
        <p:txBody>
          <a:bodyPr wrap="none" rtlCol="0">
            <a:spAutoFit/>
          </a:bodyPr>
          <a:lstStyle/>
          <a:p>
            <a:r>
              <a:rPr lang="uk-UA" sz="2800" dirty="0" smtClean="0">
                <a:solidFill>
                  <a:srgbClr val="C00000"/>
                </a:solidFill>
                <a:latin typeface="Monotype Corsiva" panose="03010101010201010101" pitchFamily="66" charset="0"/>
              </a:rPr>
              <a:t>         </a:t>
            </a:r>
            <a:r>
              <a:rPr lang="uk-UA" sz="2800" b="1" dirty="0" smtClean="0">
                <a:solidFill>
                  <a:srgbClr val="C00000"/>
                </a:solidFill>
                <a:latin typeface="Monotype Corsiva" panose="03010101010201010101" pitchFamily="66" charset="0"/>
              </a:rPr>
              <a:t>Ломоносов</a:t>
            </a:r>
          </a:p>
          <a:p>
            <a:r>
              <a:rPr lang="uk-UA" sz="2800" b="1" dirty="0" smtClean="0">
                <a:solidFill>
                  <a:srgbClr val="C00000"/>
                </a:solidFill>
                <a:latin typeface="Monotype Corsiva" panose="03010101010201010101" pitchFamily="66" charset="0"/>
              </a:rPr>
              <a:t> Михайло    Васильович</a:t>
            </a:r>
          </a:p>
          <a:p>
            <a:r>
              <a:rPr lang="uk-UA" sz="2800" b="1" dirty="0">
                <a:solidFill>
                  <a:srgbClr val="C00000"/>
                </a:solidFill>
                <a:latin typeface="Monotype Corsiva" panose="03010101010201010101" pitchFamily="66" charset="0"/>
              </a:rPr>
              <a:t> </a:t>
            </a:r>
            <a:r>
              <a:rPr lang="uk-UA" sz="2800" b="1" dirty="0" smtClean="0">
                <a:solidFill>
                  <a:srgbClr val="C00000"/>
                </a:solidFill>
                <a:latin typeface="Monotype Corsiva" panose="03010101010201010101" pitchFamily="66" charset="0"/>
              </a:rPr>
              <a:t>       </a:t>
            </a:r>
            <a:r>
              <a:rPr lang="uk-UA" sz="2800" b="1" dirty="0" smtClean="0">
                <a:solidFill>
                  <a:schemeClr val="tx2">
                    <a:lumMod val="50000"/>
                  </a:schemeClr>
                </a:solidFill>
                <a:latin typeface="Monotype Corsiva" panose="03010101010201010101" pitchFamily="66" charset="0"/>
              </a:rPr>
              <a:t>1711 - 1765</a:t>
            </a:r>
          </a:p>
          <a:p>
            <a:endParaRPr lang="ru-RU" sz="2800" dirty="0">
              <a:solidFill>
                <a:srgbClr val="C00000"/>
              </a:solidFill>
              <a:latin typeface="Monotype Corsiva" panose="03010101010201010101" pitchFamily="66" charset="0"/>
            </a:endParaRPr>
          </a:p>
        </p:txBody>
      </p:sp>
    </p:spTree>
    <p:extLst>
      <p:ext uri="{BB962C8B-B14F-4D97-AF65-F5344CB8AC3E}">
        <p14:creationId xmlns:p14="http://schemas.microsoft.com/office/powerpoint/2010/main" val="1147510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3203848" y="274638"/>
            <a:ext cx="5482952" cy="4882554"/>
          </a:xfrm>
        </p:spPr>
        <p:txBody>
          <a:bodyPr>
            <a:normAutofit fontScale="90000"/>
          </a:bodyPr>
          <a:lstStyle/>
          <a:p>
            <a:r>
              <a:rPr lang="ru-RU" sz="5300" b="1" dirty="0" smtClean="0"/>
              <a:t/>
            </a:r>
            <a:br>
              <a:rPr lang="ru-RU" sz="5300" b="1" dirty="0" smtClean="0"/>
            </a:br>
            <a:r>
              <a:rPr lang="ru-RU" sz="5300" b="1" dirty="0" smtClean="0"/>
              <a:t/>
            </a:r>
            <a:br>
              <a:rPr lang="ru-RU" sz="5300" b="1" dirty="0" smtClean="0"/>
            </a:br>
            <a:r>
              <a:rPr lang="ru-RU" sz="5300" b="1" dirty="0"/>
              <a:t/>
            </a:r>
            <a:br>
              <a:rPr lang="ru-RU" sz="5300" b="1" dirty="0"/>
            </a:br>
            <a:r>
              <a:rPr lang="ru-RU" sz="5300" b="1" dirty="0" smtClean="0"/>
              <a:t/>
            </a:r>
            <a:br>
              <a:rPr lang="ru-RU" sz="5300" b="1" dirty="0" smtClean="0"/>
            </a:br>
            <a:r>
              <a:rPr lang="ru-RU" sz="5300" b="1" dirty="0"/>
              <a:t/>
            </a:r>
            <a:br>
              <a:rPr lang="ru-RU" sz="5300" b="1" dirty="0"/>
            </a:br>
            <a:r>
              <a:rPr lang="ru-RU" sz="6700" b="1" dirty="0" smtClean="0">
                <a:solidFill>
                  <a:srgbClr val="C00000"/>
                </a:solidFill>
                <a:latin typeface="Monotype Corsiva" panose="03010101010201010101" pitchFamily="66" charset="0"/>
              </a:rPr>
              <a:t>Галилео Галилей</a:t>
            </a:r>
            <a:r>
              <a:rPr lang="ru-RU" sz="6700" dirty="0" smtClean="0">
                <a:solidFill>
                  <a:srgbClr val="C00000"/>
                </a:solidFill>
                <a:latin typeface="Monotype Corsiva" panose="03010101010201010101" pitchFamily="66" charset="0"/>
              </a:rPr>
              <a:t/>
            </a:r>
            <a:br>
              <a:rPr lang="ru-RU" sz="6700" dirty="0" smtClean="0">
                <a:solidFill>
                  <a:srgbClr val="C00000"/>
                </a:solidFill>
                <a:latin typeface="Monotype Corsiva" panose="03010101010201010101" pitchFamily="66" charset="0"/>
              </a:rPr>
            </a:br>
            <a:r>
              <a:rPr lang="ru-RU" dirty="0" smtClean="0"/>
              <a:t/>
            </a:r>
            <a:br>
              <a:rPr lang="ru-RU" dirty="0" smtClean="0"/>
            </a:br>
            <a:r>
              <a:rPr lang="ru-RU" dirty="0"/>
              <a:t/>
            </a:r>
            <a:br>
              <a:rPr lang="ru-RU" dirty="0"/>
            </a:br>
            <a:r>
              <a:rPr lang="ru-RU" dirty="0"/>
              <a:t/>
            </a:r>
            <a:br>
              <a:rPr lang="ru-RU" dirty="0"/>
            </a:br>
            <a:r>
              <a:rPr lang="ru-RU" b="1" dirty="0" err="1" smtClean="0">
                <a:solidFill>
                  <a:srgbClr val="002060"/>
                </a:solidFill>
                <a:latin typeface="Monotype Corsiva" panose="03010101010201010101" pitchFamily="66" charset="0"/>
              </a:rPr>
              <a:t>винайшов</a:t>
            </a:r>
            <a:r>
              <a:rPr lang="ru-RU" b="1" dirty="0" smtClean="0">
                <a:solidFill>
                  <a:srgbClr val="002060"/>
                </a:solidFill>
                <a:latin typeface="Monotype Corsiva" panose="03010101010201010101" pitchFamily="66" charset="0"/>
              </a:rPr>
              <a:t> перший (1609р.) телескоп і почав спостерігати за зорями і планетами </a:t>
            </a:r>
            <a:r>
              <a:rPr lang="ru-RU" b="1" dirty="0" smtClean="0">
                <a:latin typeface="Monotype Corsiva" panose="03010101010201010101" pitchFamily="66" charset="0"/>
              </a:rPr>
              <a:t/>
            </a:r>
            <a:br>
              <a:rPr lang="ru-RU" b="1" dirty="0" smtClean="0">
                <a:latin typeface="Monotype Corsiva" panose="03010101010201010101" pitchFamily="66" charset="0"/>
              </a:rPr>
            </a:br>
            <a:r>
              <a:rPr lang="ru-RU" b="1" dirty="0">
                <a:latin typeface="Monotype Corsiva" panose="03010101010201010101" pitchFamily="66" charset="0"/>
              </a:rPr>
              <a:t/>
            </a:r>
            <a:br>
              <a:rPr lang="ru-RU" b="1" dirty="0">
                <a:latin typeface="Monotype Corsiva" panose="03010101010201010101" pitchFamily="66" charset="0"/>
              </a:rPr>
            </a:br>
            <a:r>
              <a:rPr lang="ru-RU" dirty="0" smtClean="0"/>
              <a:t/>
            </a:r>
            <a:br>
              <a:rPr lang="ru-RU" dirty="0" smtClean="0"/>
            </a:br>
            <a:r>
              <a:rPr lang="ru-RU" dirty="0"/>
              <a:t> </a:t>
            </a:r>
            <a:br>
              <a:rPr lang="ru-RU" dirty="0"/>
            </a:br>
            <a:endParaRPr lang="ru-RU" dirty="0"/>
          </a:p>
        </p:txBody>
      </p:sp>
      <p:pic>
        <p:nvPicPr>
          <p:cNvPr id="5" name="Рисунок 4" descr="http://upload.wikimedia.org/wikipedia/commons/thumb/c/cc/Galileo.arp.300pix.jpg/250px-Galileo.arp.300pix.jpg"/>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2664296" cy="352839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78944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2685534" y="2983750"/>
            <a:ext cx="3672408" cy="3384376"/>
          </a:xfrm>
        </p:spPr>
        <p:txBody>
          <a:bodyPr>
            <a:normAutofit fontScale="90000"/>
          </a:bodyPr>
          <a:lstStyle/>
          <a:p>
            <a:r>
              <a:rPr lang="uk-UA" sz="1800" dirty="0" smtClean="0"/>
              <a:t/>
            </a:r>
            <a:br>
              <a:rPr lang="uk-UA" sz="1800" dirty="0" smtClean="0"/>
            </a:br>
            <a:r>
              <a:rPr lang="uk-UA" sz="1800" dirty="0"/>
              <a:t/>
            </a:r>
            <a:br>
              <a:rPr lang="uk-UA" sz="1800" dirty="0"/>
            </a:br>
            <a:r>
              <a:rPr lang="uk-UA" sz="1800" dirty="0" smtClean="0"/>
              <a:t/>
            </a:r>
            <a:br>
              <a:rPr lang="uk-UA" sz="1800" dirty="0" smtClean="0"/>
            </a:br>
            <a:r>
              <a:rPr lang="uk-UA" sz="1800" dirty="0"/>
              <a:t/>
            </a:r>
            <a:br>
              <a:rPr lang="uk-UA" sz="1800" dirty="0"/>
            </a:br>
            <a:r>
              <a:rPr lang="uk-UA" sz="1800" dirty="0" smtClean="0"/>
              <a:t/>
            </a:r>
            <a:br>
              <a:rPr lang="uk-UA" sz="1800" dirty="0" smtClean="0"/>
            </a:br>
            <a:r>
              <a:rPr lang="uk-UA" sz="1800" dirty="0"/>
              <a:t/>
            </a:r>
            <a:br>
              <a:rPr lang="uk-UA" sz="1800" dirty="0"/>
            </a:br>
            <a:r>
              <a:rPr lang="uk-UA" sz="3600" b="1" dirty="0" smtClean="0">
                <a:solidFill>
                  <a:srgbClr val="002060"/>
                </a:solidFill>
                <a:latin typeface="Monotype Corsiva" panose="03010101010201010101" pitchFamily="66" charset="0"/>
              </a:rPr>
              <a:t>Нічне </a:t>
            </a:r>
            <a:r>
              <a:rPr lang="uk-UA" sz="3600" b="1" dirty="0">
                <a:solidFill>
                  <a:srgbClr val="002060"/>
                </a:solidFill>
                <a:latin typeface="Monotype Corsiva" panose="03010101010201010101" pitchFamily="66" charset="0"/>
              </a:rPr>
              <a:t>небо можна спостерігати неозброєним оком, але щоб роздивитися зорі й планети детальніше </a:t>
            </a:r>
            <a:r>
              <a:rPr lang="uk-UA" sz="3600" b="1" dirty="0" smtClean="0">
                <a:solidFill>
                  <a:srgbClr val="002060"/>
                </a:solidFill>
                <a:latin typeface="Monotype Corsiva" panose="03010101010201010101" pitchFamily="66" charset="0"/>
              </a:rPr>
              <a:t>потрібен </a:t>
            </a:r>
            <a:r>
              <a:rPr lang="uk-UA" sz="4000" b="1" dirty="0">
                <a:solidFill>
                  <a:srgbClr val="C00000"/>
                </a:solidFill>
                <a:latin typeface="Monotype Corsiva" panose="03010101010201010101" pitchFamily="66" charset="0"/>
              </a:rPr>
              <a:t>телескоп</a:t>
            </a:r>
            <a:r>
              <a:rPr lang="ru-RU" sz="3600" b="1" dirty="0">
                <a:solidFill>
                  <a:srgbClr val="002060"/>
                </a:solidFill>
                <a:latin typeface="Monotype Corsiva" panose="03010101010201010101" pitchFamily="66" charset="0"/>
              </a:rPr>
              <a:t/>
            </a:r>
            <a:br>
              <a:rPr lang="ru-RU" sz="3600" b="1" dirty="0">
                <a:solidFill>
                  <a:srgbClr val="002060"/>
                </a:solidFill>
                <a:latin typeface="Monotype Corsiva" panose="03010101010201010101" pitchFamily="66" charset="0"/>
              </a:rPr>
            </a:br>
            <a:r>
              <a:rPr lang="ru-RU" sz="3600" b="1" dirty="0" smtClean="0">
                <a:solidFill>
                  <a:srgbClr val="002060"/>
                </a:solidFill>
                <a:latin typeface="Monotype Corsiva" panose="03010101010201010101" pitchFamily="66" charset="0"/>
              </a:rPr>
              <a:t/>
            </a:r>
            <a:br>
              <a:rPr lang="ru-RU" sz="3600" b="1" dirty="0" smtClean="0">
                <a:solidFill>
                  <a:srgbClr val="002060"/>
                </a:solidFill>
                <a:latin typeface="Monotype Corsiva" panose="03010101010201010101" pitchFamily="66" charset="0"/>
              </a:rPr>
            </a:br>
            <a:r>
              <a:rPr lang="ru-RU" sz="3600" dirty="0">
                <a:latin typeface="Monotype Corsiva" panose="03010101010201010101" pitchFamily="66" charset="0"/>
              </a:rPr>
              <a:t/>
            </a:r>
            <a:br>
              <a:rPr lang="ru-RU" sz="3600" dirty="0">
                <a:latin typeface="Monotype Corsiva" panose="03010101010201010101" pitchFamily="66" charset="0"/>
              </a:rPr>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endParaRPr lang="ru-RU" sz="1800" dirty="0"/>
          </a:p>
        </p:txBody>
      </p:sp>
      <p:pic>
        <p:nvPicPr>
          <p:cNvPr id="5" name="Рисунок 4" descr="http://freemarket.kiev.ua/images_goods/Sky-Watcher/Sky-Watcher-SK1149EQ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68335"/>
            <a:ext cx="2486025" cy="2486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Объект 5" descr="http://planetarium.ru/published/publicdata/ASTRONO6PL/attachments/SC/products_pictures/celestron_omnixlt120_enl.jp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489135" y="1838684"/>
            <a:ext cx="2424623" cy="45259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Рисунок 6" descr="http://upload.wikimedia.org/wikipedia/commons/thumb/2/28/70-%D0%BC_%D0%B0%D0%BD%D1%82%D0%B5%D0%BD%D0%BD%D0%B0_%D0%9F-2500_(%D0%A0%D0%A2-70).jpg/290px-70-%D0%BC_%D0%B0%D0%BD%D1%82%D0%B5%D0%BD%D0%BD%D0%B0_%D0%9F-2500_(%D0%A0%D0%A2-70).jpg"/>
          <p:cNvPicPr/>
          <p:nvPr/>
        </p:nvPicPr>
        <p:blipFill>
          <a:blip r:embed="rId5">
            <a:extLst>
              <a:ext uri="{28A0092B-C50C-407E-A947-70E740481C1C}">
                <a14:useLocalDpi xmlns:a14="http://schemas.microsoft.com/office/drawing/2010/main" val="0"/>
              </a:ext>
            </a:extLst>
          </a:blip>
          <a:srcRect/>
          <a:stretch>
            <a:fillRect/>
          </a:stretch>
        </p:blipFill>
        <p:spPr bwMode="auto">
          <a:xfrm>
            <a:off x="230241" y="2564904"/>
            <a:ext cx="2324100" cy="34861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Прямоугольник 7"/>
          <p:cNvSpPr/>
          <p:nvPr/>
        </p:nvSpPr>
        <p:spPr>
          <a:xfrm>
            <a:off x="395537" y="3244335"/>
            <a:ext cx="90009" cy="3693319"/>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ru-RU" dirty="0"/>
          </a:p>
        </p:txBody>
      </p:sp>
      <p:sp>
        <p:nvSpPr>
          <p:cNvPr id="9" name="Прямоугольник 8"/>
          <p:cNvSpPr/>
          <p:nvPr/>
        </p:nvSpPr>
        <p:spPr>
          <a:xfrm>
            <a:off x="3714040" y="3244334"/>
            <a:ext cx="184731" cy="1754326"/>
          </a:xfrm>
          <a:prstGeom prst="rect">
            <a:avLst/>
          </a:prstGeom>
        </p:spPr>
        <p:txBody>
          <a:bodyPr wrap="none">
            <a:spAutoFit/>
          </a:bodyPr>
          <a:lstStyle/>
          <a:p>
            <a:endParaRPr lang="en-US" dirty="0" smtClean="0"/>
          </a:p>
          <a:p>
            <a:endParaRPr lang="en-US" dirty="0"/>
          </a:p>
          <a:p>
            <a:endParaRPr lang="en-US" dirty="0" smtClean="0"/>
          </a:p>
          <a:p>
            <a:endParaRPr lang="en-US" dirty="0"/>
          </a:p>
          <a:p>
            <a:endParaRPr lang="en-US" dirty="0"/>
          </a:p>
          <a:p>
            <a:endParaRPr lang="ru-RU" dirty="0"/>
          </a:p>
        </p:txBody>
      </p:sp>
    </p:spTree>
    <p:extLst>
      <p:ext uri="{BB962C8B-B14F-4D97-AF65-F5344CB8AC3E}">
        <p14:creationId xmlns:p14="http://schemas.microsoft.com/office/powerpoint/2010/main" val="1640776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68866" y="-35946"/>
            <a:ext cx="9144000" cy="6858000"/>
          </a:xfrm>
          <a:prstGeom prst="rect">
            <a:avLst/>
          </a:prstGeom>
          <a:noFill/>
          <a:ln>
            <a:noFill/>
          </a:ln>
        </p:spPr>
      </p:pic>
      <p:sp>
        <p:nvSpPr>
          <p:cNvPr id="2" name="Заголовок 1"/>
          <p:cNvSpPr>
            <a:spLocks noGrp="1"/>
          </p:cNvSpPr>
          <p:nvPr>
            <p:ph type="ctrTitle"/>
          </p:nvPr>
        </p:nvSpPr>
        <p:spPr>
          <a:xfrm>
            <a:off x="4225" y="1772816"/>
            <a:ext cx="4063719" cy="4104456"/>
          </a:xfrm>
        </p:spPr>
        <p:txBody>
          <a:bodyPr>
            <a:normAutofit fontScale="90000"/>
          </a:bodyPr>
          <a:lstStyle/>
          <a:p>
            <a:r>
              <a:rPr lang="ru-RU" sz="2800" b="1" dirty="0">
                <a:solidFill>
                  <a:srgbClr val="FF0000"/>
                </a:solidFill>
              </a:rPr>
              <a:t/>
            </a:r>
            <a:br>
              <a:rPr lang="ru-RU" sz="2800" b="1" dirty="0">
                <a:solidFill>
                  <a:srgbClr val="FF0000"/>
                </a:solidFill>
              </a:rPr>
            </a:br>
            <a:r>
              <a:rPr lang="uk-UA" sz="2000" dirty="0"/>
              <a:t> </a:t>
            </a:r>
            <a:r>
              <a:rPr lang="uk-UA" sz="2000" dirty="0" smtClean="0"/>
              <a:t/>
            </a:r>
            <a:br>
              <a:rPr lang="uk-UA" sz="2000" dirty="0" smtClean="0"/>
            </a:br>
            <a:r>
              <a:rPr lang="ru-RU" sz="2000" dirty="0"/>
              <a:t/>
            </a:r>
            <a:br>
              <a:rPr lang="ru-RU" sz="2000" dirty="0"/>
            </a:br>
            <a:r>
              <a:rPr lang="uk-UA" sz="2700" b="1" dirty="0">
                <a:solidFill>
                  <a:srgbClr val="002060"/>
                </a:solidFill>
                <a:latin typeface="Monotype Corsiva" panose="03010101010201010101" pitchFamily="66" charset="0"/>
              </a:rPr>
              <a:t>Планета Земля, на якій ми живемо, а також Сонце та Місяць є частинами Сонячної </a:t>
            </a:r>
            <a:r>
              <a:rPr lang="uk-UA" sz="2700" b="1" dirty="0" smtClean="0">
                <a:solidFill>
                  <a:srgbClr val="002060"/>
                </a:solidFill>
                <a:latin typeface="Monotype Corsiva" panose="03010101010201010101" pitchFamily="66" charset="0"/>
              </a:rPr>
              <a:t>системи</a:t>
            </a:r>
            <a:r>
              <a:rPr lang="uk-UA" sz="2700" b="1" dirty="0">
                <a:solidFill>
                  <a:srgbClr val="002060"/>
                </a:solidFill>
                <a:latin typeface="Monotype Corsiva" panose="03010101010201010101" pitchFamily="66" charset="0"/>
              </a:rPr>
              <a:t>. Сонячна система отримала таку назву через те, що </a:t>
            </a:r>
            <a:r>
              <a:rPr lang="uk-UA" sz="2700" b="1" dirty="0" smtClean="0">
                <a:solidFill>
                  <a:srgbClr val="002060"/>
                </a:solidFill>
                <a:latin typeface="Monotype Corsiva" panose="03010101010201010101" pitchFamily="66" charset="0"/>
              </a:rPr>
              <a:t>всі планети та інші небесні тіла обертаються навколо Сонця</a:t>
            </a:r>
            <a:r>
              <a:rPr lang="uk-UA" sz="2700" b="1" dirty="0">
                <a:solidFill>
                  <a:srgbClr val="002060"/>
                </a:solidFill>
                <a:latin typeface="Monotype Corsiva" panose="03010101010201010101" pitchFamily="66" charset="0"/>
              </a:rPr>
              <a:t>. </a:t>
            </a:r>
            <a:r>
              <a:rPr lang="uk-UA" sz="2700" b="1" dirty="0" smtClean="0">
                <a:solidFill>
                  <a:srgbClr val="002060"/>
                </a:solidFill>
                <a:latin typeface="Monotype Corsiva" panose="03010101010201010101" pitchFamily="66" charset="0"/>
              </a:rPr>
              <a:t/>
            </a:r>
            <a:br>
              <a:rPr lang="uk-UA" sz="2700" b="1" dirty="0" smtClean="0">
                <a:solidFill>
                  <a:srgbClr val="002060"/>
                </a:solidFill>
                <a:latin typeface="Monotype Corsiva" panose="03010101010201010101" pitchFamily="66" charset="0"/>
              </a:rPr>
            </a:br>
            <a:r>
              <a:rPr lang="uk-UA" sz="2700" dirty="0">
                <a:latin typeface="Monotype Corsiva" panose="03010101010201010101" pitchFamily="66" charset="0"/>
              </a:rPr>
              <a:t/>
            </a:r>
            <a:br>
              <a:rPr lang="uk-UA" sz="2700" dirty="0">
                <a:latin typeface="Monotype Corsiva" panose="03010101010201010101" pitchFamily="66" charset="0"/>
              </a:rPr>
            </a:br>
            <a:r>
              <a:rPr lang="uk-UA" sz="2000" dirty="0" smtClean="0"/>
              <a:t/>
            </a:r>
            <a:br>
              <a:rPr lang="uk-UA" sz="2000" dirty="0" smtClean="0"/>
            </a:br>
            <a:endParaRPr lang="ru-RU" sz="2000" dirty="0"/>
          </a:p>
        </p:txBody>
      </p:sp>
      <p:sp>
        <p:nvSpPr>
          <p:cNvPr id="3" name="Подзаголовок 2"/>
          <p:cNvSpPr>
            <a:spLocks noGrp="1"/>
          </p:cNvSpPr>
          <p:nvPr>
            <p:ph type="subTitle" idx="1"/>
          </p:nvPr>
        </p:nvSpPr>
        <p:spPr>
          <a:xfrm flipH="1">
            <a:off x="7772400" y="3886200"/>
            <a:ext cx="688032" cy="1752600"/>
          </a:xfrm>
        </p:spPr>
        <p:txBody>
          <a:bodyPr/>
          <a:lstStyle/>
          <a:p>
            <a:endParaRPr lang="ru-RU" dirty="0"/>
          </a:p>
        </p:txBody>
      </p:sp>
      <p:pic>
        <p:nvPicPr>
          <p:cNvPr id="5" name="Рисунок 4" descr="http://fizika.net.ua/uploads/posts/2010-03/1267636200_solar_system.png"/>
          <p:cNvPicPr/>
          <p:nvPr/>
        </p:nvPicPr>
        <p:blipFill rotWithShape="1">
          <a:blip r:embed="rId3">
            <a:extLst>
              <a:ext uri="{28A0092B-C50C-407E-A947-70E740481C1C}">
                <a14:useLocalDpi xmlns:a14="http://schemas.microsoft.com/office/drawing/2010/main" val="0"/>
              </a:ext>
            </a:extLst>
          </a:blip>
          <a:srcRect l="6946" t="9982" r="8724" b="11508"/>
          <a:stretch/>
        </p:blipFill>
        <p:spPr bwMode="auto">
          <a:xfrm>
            <a:off x="4067944" y="188640"/>
            <a:ext cx="4972050" cy="3768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9" name="Прямоугольник 8"/>
          <p:cNvSpPr/>
          <p:nvPr/>
        </p:nvSpPr>
        <p:spPr>
          <a:xfrm>
            <a:off x="107504" y="116632"/>
            <a:ext cx="4248472"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6000" b="1" dirty="0" smtClean="0">
                <a:ln w="11430"/>
                <a:solidFill>
                  <a:srgbClr val="C00000"/>
                </a:solidFill>
                <a:effectLst>
                  <a:outerShdw blurRad="50800" dist="39000" dir="5460000" algn="tl">
                    <a:srgbClr val="000000">
                      <a:alpha val="38000"/>
                    </a:srgbClr>
                  </a:outerShdw>
                </a:effectLst>
                <a:latin typeface="Monotype Corsiva" panose="03010101010201010101" pitchFamily="66" charset="0"/>
              </a:rPr>
              <a:t>Сонячна система</a:t>
            </a:r>
            <a:endParaRPr lang="ru-RU" sz="6000" b="1" cap="none" spc="0" dirty="0">
              <a:ln w="11430"/>
              <a:solidFill>
                <a:srgbClr val="C00000"/>
              </a:solidFill>
              <a:effectLst>
                <a:outerShdw blurRad="50800" dist="39000" dir="5460000" algn="tl">
                  <a:srgbClr val="000000">
                    <a:alpha val="38000"/>
                  </a:srgbClr>
                </a:outerShdw>
              </a:effectLst>
              <a:latin typeface="Monotype Corsiva" panose="03010101010201010101" pitchFamily="66" charset="0"/>
            </a:endParaRPr>
          </a:p>
        </p:txBody>
      </p:sp>
    </p:spTree>
    <p:extLst>
      <p:ext uri="{BB962C8B-B14F-4D97-AF65-F5344CB8AC3E}">
        <p14:creationId xmlns:p14="http://schemas.microsoft.com/office/powerpoint/2010/main" val="2846466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264604" y="284256"/>
            <a:ext cx="5770984" cy="1858218"/>
          </a:xfrm>
        </p:spPr>
        <p:txBody>
          <a:bodyPr>
            <a:normAutofit/>
          </a:bodyPr>
          <a:lstStyle/>
          <a:p>
            <a:r>
              <a:rPr lang="uk-UA" sz="3600" b="1" dirty="0" smtClean="0">
                <a:solidFill>
                  <a:srgbClr val="C00000"/>
                </a:solidFill>
                <a:latin typeface="Monotype Corsiva" panose="03010101010201010101" pitchFamily="66" charset="0"/>
              </a:rPr>
              <a:t>Собака Лайка </a:t>
            </a:r>
            <a:r>
              <a:rPr lang="uk-UA" sz="3600" b="1" dirty="0" smtClean="0">
                <a:solidFill>
                  <a:srgbClr val="002060"/>
                </a:solidFill>
                <a:latin typeface="Monotype Corsiva" panose="03010101010201010101" pitchFamily="66" charset="0"/>
              </a:rPr>
              <a:t>– перша жива істота, що побувала у космосі</a:t>
            </a:r>
            <a:endParaRPr lang="ru-RU" sz="3600" b="1" dirty="0">
              <a:solidFill>
                <a:srgbClr val="002060"/>
              </a:solidFill>
              <a:latin typeface="Monotype Corsiva" panose="03010101010201010101" pitchFamily="66" charset="0"/>
            </a:endParaRPr>
          </a:p>
        </p:txBody>
      </p:sp>
      <p:pic>
        <p:nvPicPr>
          <p:cNvPr id="5" name="Рисунок 4" descr="http://natureworld.ru/misc/dogs/cosmos_dogs/cosmos_dog_01.jpg"/>
          <p:cNvPicPr/>
          <p:nvPr/>
        </p:nvPicPr>
        <p:blipFill>
          <a:blip r:embed="rId3">
            <a:extLst>
              <a:ext uri="{28A0092B-C50C-407E-A947-70E740481C1C}">
                <a14:useLocalDpi xmlns:a14="http://schemas.microsoft.com/office/drawing/2010/main" val="0"/>
              </a:ext>
            </a:extLst>
          </a:blip>
          <a:srcRect/>
          <a:stretch>
            <a:fillRect/>
          </a:stretch>
        </p:blipFill>
        <p:spPr bwMode="auto">
          <a:xfrm>
            <a:off x="3228888" y="2221164"/>
            <a:ext cx="2806700" cy="2105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Объект 5" descr="http://www.svetloyar.ru/articles/000020/laika.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6208" y="4404879"/>
            <a:ext cx="3135506" cy="20516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descr="http://www.content.su/wp-content/uploads/2011/03/Laika.jpg"/>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16632"/>
            <a:ext cx="2736536" cy="36461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61265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3131840" y="274638"/>
            <a:ext cx="5832648" cy="6106690"/>
          </a:xfrm>
        </p:spPr>
        <p:txBody>
          <a:bodyPr>
            <a:normAutofit fontScale="90000"/>
          </a:bodyPr>
          <a:lstStyle/>
          <a:p>
            <a:r>
              <a:rPr lang="en-US" sz="2000" dirty="0"/>
              <a:t> </a:t>
            </a:r>
            <a:r>
              <a:rPr lang="ru-RU" sz="2000" dirty="0"/>
              <a:t/>
            </a:r>
            <a:br>
              <a:rPr lang="ru-RU" sz="2000" dirty="0"/>
            </a:br>
            <a:r>
              <a:rPr lang="ru-RU" sz="2000" dirty="0" smtClean="0"/>
              <a:t/>
            </a:r>
            <a:br>
              <a:rPr lang="ru-RU" sz="2000" dirty="0" smtClean="0"/>
            </a:br>
            <a:r>
              <a:rPr lang="ru-RU" sz="2000" dirty="0"/>
              <a:t/>
            </a:r>
            <a:br>
              <a:rPr lang="ru-RU" sz="2000" dirty="0"/>
            </a:br>
            <a:r>
              <a:rPr lang="uk-UA" sz="5300" b="1" dirty="0" smtClean="0">
                <a:solidFill>
                  <a:srgbClr val="C00000"/>
                </a:solidFill>
                <a:latin typeface="Monotype Corsiva" panose="03010101010201010101" pitchFamily="66" charset="0"/>
              </a:rPr>
              <a:t>Гагарін </a:t>
            </a:r>
            <a:br>
              <a:rPr lang="uk-UA" sz="5300" b="1" dirty="0" smtClean="0">
                <a:solidFill>
                  <a:srgbClr val="C00000"/>
                </a:solidFill>
                <a:latin typeface="Monotype Corsiva" panose="03010101010201010101" pitchFamily="66" charset="0"/>
              </a:rPr>
            </a:br>
            <a:r>
              <a:rPr lang="uk-UA" sz="5300" b="1" dirty="0" smtClean="0">
                <a:solidFill>
                  <a:srgbClr val="C00000"/>
                </a:solidFill>
                <a:latin typeface="Monotype Corsiva" panose="03010101010201010101" pitchFamily="66" charset="0"/>
              </a:rPr>
              <a:t>Юрій Олексійович</a:t>
            </a:r>
            <a:br>
              <a:rPr lang="uk-UA" sz="5300" b="1" dirty="0" smtClean="0">
                <a:solidFill>
                  <a:srgbClr val="C00000"/>
                </a:solidFill>
                <a:latin typeface="Monotype Corsiva" panose="03010101010201010101" pitchFamily="66" charset="0"/>
              </a:rPr>
            </a:br>
            <a:r>
              <a:rPr lang="ru-RU" sz="3100" b="1" dirty="0" smtClean="0">
                <a:solidFill>
                  <a:srgbClr val="002060"/>
                </a:solidFill>
                <a:latin typeface="Monotype Corsiva" panose="03010101010201010101" pitchFamily="66" charset="0"/>
              </a:rPr>
              <a:t>перший </a:t>
            </a:r>
            <a:r>
              <a:rPr lang="ru-RU" sz="3100" b="1" dirty="0">
                <a:solidFill>
                  <a:srgbClr val="002060"/>
                </a:solidFill>
                <a:latin typeface="Monotype Corsiva" panose="03010101010201010101" pitchFamily="66" charset="0"/>
              </a:rPr>
              <a:t>у </a:t>
            </a:r>
            <a:r>
              <a:rPr lang="ru-RU" sz="3100" b="1" dirty="0" err="1">
                <a:solidFill>
                  <a:srgbClr val="002060"/>
                </a:solidFill>
                <a:latin typeface="Monotype Corsiva" panose="03010101010201010101" pitchFamily="66" charset="0"/>
              </a:rPr>
              <a:t>світі</a:t>
            </a:r>
            <a:r>
              <a:rPr lang="en-US" sz="3100" b="1" dirty="0">
                <a:solidFill>
                  <a:srgbClr val="002060"/>
                </a:solidFill>
                <a:latin typeface="Monotype Corsiva" panose="03010101010201010101" pitchFamily="66" charset="0"/>
              </a:rPr>
              <a:t> </a:t>
            </a:r>
            <a:r>
              <a:rPr lang="ru-RU" sz="3100" b="1" dirty="0" smtClean="0">
                <a:solidFill>
                  <a:srgbClr val="002060"/>
                </a:solidFill>
                <a:latin typeface="Monotype Corsiva" panose="03010101010201010101" pitchFamily="66" charset="0"/>
              </a:rPr>
              <a:t>космонавт</a:t>
            </a:r>
            <a:r>
              <a:rPr lang="ru-RU" sz="3100" b="1" dirty="0">
                <a:solidFill>
                  <a:srgbClr val="002060"/>
                </a:solidFill>
                <a:latin typeface="Monotype Corsiva" panose="03010101010201010101" pitchFamily="66" charset="0"/>
              </a:rPr>
              <a:t/>
            </a:r>
            <a:br>
              <a:rPr lang="ru-RU" sz="3100" b="1" dirty="0">
                <a:solidFill>
                  <a:srgbClr val="002060"/>
                </a:solidFill>
                <a:latin typeface="Monotype Corsiva" panose="03010101010201010101" pitchFamily="66" charset="0"/>
              </a:rPr>
            </a:br>
            <a:r>
              <a:rPr lang="ru-RU" sz="3100" b="1" dirty="0" smtClean="0">
                <a:solidFill>
                  <a:srgbClr val="002060"/>
                </a:solidFill>
                <a:latin typeface="Monotype Corsiva" panose="03010101010201010101" pitchFamily="66" charset="0"/>
              </a:rPr>
              <a:t/>
            </a:r>
            <a:br>
              <a:rPr lang="ru-RU" sz="3100" b="1" dirty="0" smtClean="0">
                <a:solidFill>
                  <a:srgbClr val="002060"/>
                </a:solidFill>
                <a:latin typeface="Monotype Corsiva" panose="03010101010201010101" pitchFamily="66" charset="0"/>
              </a:rPr>
            </a:br>
            <a:r>
              <a:rPr lang="ru-RU" sz="3100" b="1" dirty="0">
                <a:solidFill>
                  <a:srgbClr val="002060"/>
                </a:solidFill>
                <a:latin typeface="Monotype Corsiva" panose="03010101010201010101" pitchFamily="66" charset="0"/>
              </a:rPr>
              <a:t/>
            </a:r>
            <a:br>
              <a:rPr lang="ru-RU" sz="3100" b="1" dirty="0">
                <a:solidFill>
                  <a:srgbClr val="002060"/>
                </a:solidFill>
                <a:latin typeface="Monotype Corsiva" panose="03010101010201010101" pitchFamily="66" charset="0"/>
              </a:rPr>
            </a:br>
            <a:r>
              <a:rPr lang="en-US" sz="3100" b="1" dirty="0" smtClean="0">
                <a:solidFill>
                  <a:srgbClr val="C00000"/>
                </a:solidFill>
                <a:latin typeface="Monotype Corsiva" panose="03010101010201010101" pitchFamily="66" charset="0"/>
              </a:rPr>
              <a:t>12 </a:t>
            </a:r>
            <a:r>
              <a:rPr lang="ru-RU" sz="3100" b="1" dirty="0" err="1" smtClean="0">
                <a:solidFill>
                  <a:srgbClr val="C00000"/>
                </a:solidFill>
                <a:latin typeface="Monotype Corsiva" panose="03010101010201010101" pitchFamily="66" charset="0"/>
              </a:rPr>
              <a:t>квітня</a:t>
            </a:r>
            <a:r>
              <a:rPr lang="ru-RU" sz="3100" b="1" dirty="0" smtClean="0">
                <a:solidFill>
                  <a:srgbClr val="C00000"/>
                </a:solidFill>
                <a:latin typeface="Monotype Corsiva" panose="03010101010201010101" pitchFamily="66" charset="0"/>
              </a:rPr>
              <a:t> 1961 </a:t>
            </a:r>
            <a:r>
              <a:rPr lang="en-US" sz="3100" b="1" dirty="0">
                <a:solidFill>
                  <a:srgbClr val="002060"/>
                </a:solidFill>
                <a:latin typeface="Monotype Corsiva" panose="03010101010201010101" pitchFamily="66" charset="0"/>
              </a:rPr>
              <a:t> </a:t>
            </a:r>
            <a:r>
              <a:rPr lang="ru-RU" sz="3100" b="1" dirty="0">
                <a:solidFill>
                  <a:srgbClr val="002060"/>
                </a:solidFill>
                <a:latin typeface="Monotype Corsiva" panose="03010101010201010101" pitchFamily="66" charset="0"/>
              </a:rPr>
              <a:t>року</a:t>
            </a:r>
            <a:br>
              <a:rPr lang="ru-RU" sz="3100" b="1" dirty="0">
                <a:solidFill>
                  <a:srgbClr val="002060"/>
                </a:solidFill>
                <a:latin typeface="Monotype Corsiva" panose="03010101010201010101" pitchFamily="66" charset="0"/>
              </a:rPr>
            </a:br>
            <a:r>
              <a:rPr lang="uk-UA" sz="3100" b="1" dirty="0" smtClean="0">
                <a:solidFill>
                  <a:srgbClr val="002060"/>
                </a:solidFill>
                <a:latin typeface="Monotype Corsiva" panose="03010101010201010101" pitchFamily="66" charset="0"/>
              </a:rPr>
              <a:t>Юрій Гагарін (росіянин) </a:t>
            </a:r>
            <a:r>
              <a:rPr lang="uk-UA" sz="3100" b="1" dirty="0">
                <a:solidFill>
                  <a:srgbClr val="002060"/>
                </a:solidFill>
                <a:latin typeface="Monotype Corsiva" panose="03010101010201010101" pitchFamily="66" charset="0"/>
              </a:rPr>
              <a:t>став першою людиною, яка піднялась у космос та облетіла навколо Землі </a:t>
            </a:r>
            <a:r>
              <a:rPr lang="uk-UA" sz="3100" b="1" dirty="0" smtClean="0">
                <a:solidFill>
                  <a:srgbClr val="002060"/>
                </a:solidFill>
                <a:latin typeface="Monotype Corsiva" panose="03010101010201010101" pitchFamily="66" charset="0"/>
              </a:rPr>
              <a:t>на </a:t>
            </a:r>
            <a:r>
              <a:rPr lang="ru-RU" sz="3100" b="1" dirty="0" err="1" smtClean="0">
                <a:solidFill>
                  <a:srgbClr val="002060"/>
                </a:solidFill>
                <a:latin typeface="Monotype Corsiva" panose="03010101010201010101" pitchFamily="66" charset="0"/>
              </a:rPr>
              <a:t>кораблі</a:t>
            </a:r>
            <a:r>
              <a:rPr lang="ru-RU" sz="3100" b="1" dirty="0">
                <a:solidFill>
                  <a:srgbClr val="002060"/>
                </a:solidFill>
                <a:latin typeface="Monotype Corsiva" panose="03010101010201010101" pitchFamily="66" charset="0"/>
              </a:rPr>
              <a:t> «Восток</a:t>
            </a:r>
            <a:r>
              <a:rPr lang="ru-RU" sz="3100" b="1" dirty="0" smtClean="0">
                <a:solidFill>
                  <a:srgbClr val="002060"/>
                </a:solidFill>
                <a:latin typeface="Monotype Corsiva" panose="03010101010201010101" pitchFamily="66" charset="0"/>
              </a:rPr>
              <a:t>»</a:t>
            </a:r>
            <a:r>
              <a:rPr lang="uk-UA" sz="3100" b="1" dirty="0">
                <a:solidFill>
                  <a:srgbClr val="002060"/>
                </a:solidFill>
                <a:latin typeface="Monotype Corsiva" panose="03010101010201010101" pitchFamily="66" charset="0"/>
              </a:rPr>
              <a:t>.</a:t>
            </a:r>
            <a:r>
              <a:rPr lang="ru-RU" sz="3100" b="1" dirty="0">
                <a:solidFill>
                  <a:srgbClr val="002060"/>
                </a:solidFill>
                <a:latin typeface="Monotype Corsiva" panose="03010101010201010101" pitchFamily="66" charset="0"/>
              </a:rPr>
              <a:t/>
            </a:r>
            <a:br>
              <a:rPr lang="ru-RU" sz="3100" b="1" dirty="0">
                <a:solidFill>
                  <a:srgbClr val="002060"/>
                </a:solidFill>
                <a:latin typeface="Monotype Corsiva" panose="03010101010201010101" pitchFamily="66" charset="0"/>
              </a:rPr>
            </a:br>
            <a:r>
              <a:rPr lang="ru-RU" sz="2000" dirty="0">
                <a:solidFill>
                  <a:srgbClr val="002060"/>
                </a:solidFill>
                <a:latin typeface="Monotype Corsiva" panose="03010101010201010101" pitchFamily="66" charset="0"/>
              </a:rPr>
              <a:t> </a:t>
            </a:r>
            <a:br>
              <a:rPr lang="ru-RU" sz="2000" dirty="0">
                <a:solidFill>
                  <a:srgbClr val="002060"/>
                </a:solidFill>
                <a:latin typeface="Monotype Corsiva" panose="03010101010201010101" pitchFamily="66" charset="0"/>
              </a:rPr>
            </a:br>
            <a:r>
              <a:rPr lang="ru-RU" sz="2000" dirty="0" smtClean="0"/>
              <a:t/>
            </a:r>
            <a:br>
              <a:rPr lang="ru-RU" sz="2000" dirty="0" smtClean="0"/>
            </a:br>
            <a:r>
              <a:rPr lang="ru-RU" sz="2000" dirty="0"/>
              <a:t/>
            </a:r>
            <a:br>
              <a:rPr lang="ru-RU" sz="2000" dirty="0"/>
            </a:br>
            <a:r>
              <a:rPr lang="ru-RU" sz="2000" dirty="0" smtClean="0"/>
              <a:t/>
            </a:r>
            <a:br>
              <a:rPr lang="ru-RU" sz="2000" dirty="0" smtClean="0"/>
            </a:br>
            <a:endParaRPr lang="ru-RU" sz="2000" dirty="0"/>
          </a:p>
        </p:txBody>
      </p:sp>
      <p:pic>
        <p:nvPicPr>
          <p:cNvPr id="5" name="Рисунок 4" descr="http://www.popmech.ru/images/upload/official_1263901619.jpg"/>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4638"/>
            <a:ext cx="2914650" cy="4275455"/>
          </a:xfrm>
          <a:prstGeom prst="ellipse">
            <a:avLst/>
          </a:prstGeom>
          <a:ln>
            <a:noFill/>
          </a:ln>
          <a:effectLst>
            <a:softEdge rad="112500"/>
          </a:effectLst>
        </p:spPr>
      </p:pic>
    </p:spTree>
    <p:extLst>
      <p:ext uri="{BB962C8B-B14F-4D97-AF65-F5344CB8AC3E}">
        <p14:creationId xmlns:p14="http://schemas.microsoft.com/office/powerpoint/2010/main" val="1561265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Объект 2"/>
          <p:cNvSpPr>
            <a:spLocks noGrp="1"/>
          </p:cNvSpPr>
          <p:nvPr>
            <p:ph idx="1"/>
          </p:nvPr>
        </p:nvSpPr>
        <p:spPr>
          <a:xfrm>
            <a:off x="2771800" y="332656"/>
            <a:ext cx="5915000" cy="5793507"/>
          </a:xfrm>
        </p:spPr>
        <p:txBody>
          <a:bodyPr/>
          <a:lstStyle/>
          <a:p>
            <a:pPr marL="0" indent="0" algn="ctr">
              <a:buNone/>
            </a:pPr>
            <a:r>
              <a:rPr lang="en-US" sz="4000" b="1" dirty="0" smtClean="0">
                <a:solidFill>
                  <a:srgbClr val="C00000"/>
                </a:solidFill>
                <a:latin typeface="Monotype Corsiva" panose="03010101010201010101" pitchFamily="66" charset="0"/>
              </a:rPr>
              <a:t> </a:t>
            </a:r>
            <a:r>
              <a:rPr lang="uk-UA" sz="4400" b="1" dirty="0" smtClean="0">
                <a:solidFill>
                  <a:srgbClr val="C00000"/>
                </a:solidFill>
                <a:latin typeface="Monotype Corsiva" panose="03010101010201010101" pitchFamily="66" charset="0"/>
              </a:rPr>
              <a:t>Каденюк</a:t>
            </a:r>
            <a:endParaRPr lang="en-US" sz="4400" b="1" dirty="0" smtClean="0">
              <a:solidFill>
                <a:srgbClr val="C00000"/>
              </a:solidFill>
              <a:latin typeface="Monotype Corsiva" panose="03010101010201010101" pitchFamily="66" charset="0"/>
            </a:endParaRPr>
          </a:p>
          <a:p>
            <a:pPr marL="0" indent="0" algn="ctr">
              <a:buNone/>
            </a:pPr>
            <a:r>
              <a:rPr lang="uk-UA" sz="4000" b="1" dirty="0" smtClean="0">
                <a:solidFill>
                  <a:srgbClr val="C00000"/>
                </a:solidFill>
                <a:latin typeface="Monotype Corsiva" panose="03010101010201010101" pitchFamily="66" charset="0"/>
              </a:rPr>
              <a:t> </a:t>
            </a:r>
            <a:r>
              <a:rPr lang="uk-UA" sz="4000" b="1" dirty="0">
                <a:solidFill>
                  <a:srgbClr val="C00000"/>
                </a:solidFill>
                <a:latin typeface="Monotype Corsiva" panose="03010101010201010101" pitchFamily="66" charset="0"/>
              </a:rPr>
              <a:t>Леонід </a:t>
            </a:r>
            <a:r>
              <a:rPr lang="uk-UA" sz="4000" b="1" dirty="0" smtClean="0">
                <a:solidFill>
                  <a:srgbClr val="C00000"/>
                </a:solidFill>
                <a:latin typeface="Monotype Corsiva" panose="03010101010201010101" pitchFamily="66" charset="0"/>
              </a:rPr>
              <a:t>Костянтинович</a:t>
            </a:r>
            <a:endParaRPr lang="ru-RU" sz="4000" b="1" dirty="0">
              <a:solidFill>
                <a:srgbClr val="C00000"/>
              </a:solidFill>
              <a:latin typeface="Monotype Corsiva" panose="03010101010201010101" pitchFamily="66" charset="0"/>
            </a:endParaRPr>
          </a:p>
          <a:p>
            <a:pPr marL="0" indent="0" algn="ctr">
              <a:buNone/>
            </a:pPr>
            <a:r>
              <a:rPr lang="en-US" dirty="0" smtClean="0">
                <a:latin typeface="Monotype Corsiva" panose="03010101010201010101" pitchFamily="66" charset="0"/>
              </a:rPr>
              <a:t>                                                 </a:t>
            </a:r>
            <a:r>
              <a:rPr lang="ru-RU" b="1" dirty="0" smtClean="0">
                <a:solidFill>
                  <a:srgbClr val="002060"/>
                </a:solidFill>
                <a:latin typeface="Monotype Corsiva" panose="03010101010201010101" pitchFamily="66" charset="0"/>
              </a:rPr>
              <a:t>перший</a:t>
            </a:r>
            <a:r>
              <a:rPr lang="ru-RU" b="1" dirty="0">
                <a:solidFill>
                  <a:srgbClr val="002060"/>
                </a:solidFill>
                <a:latin typeface="Monotype Corsiva" panose="03010101010201010101" pitchFamily="66" charset="0"/>
              </a:rPr>
              <a:t> космонавт </a:t>
            </a:r>
            <a:endParaRPr lang="ru-RU" b="1" dirty="0" smtClean="0">
              <a:solidFill>
                <a:srgbClr val="002060"/>
              </a:solidFill>
              <a:latin typeface="Monotype Corsiva" panose="03010101010201010101" pitchFamily="66" charset="0"/>
            </a:endParaRPr>
          </a:p>
          <a:p>
            <a:pPr marL="0" indent="0" algn="ctr">
              <a:buNone/>
            </a:pPr>
            <a:r>
              <a:rPr lang="ru-RU" b="1" dirty="0" err="1" smtClean="0">
                <a:solidFill>
                  <a:srgbClr val="002060"/>
                </a:solidFill>
                <a:latin typeface="Monotype Corsiva" panose="03010101010201010101" pitchFamily="66" charset="0"/>
              </a:rPr>
              <a:t>незалежної</a:t>
            </a:r>
            <a:r>
              <a:rPr lang="ru-RU" b="1" dirty="0">
                <a:solidFill>
                  <a:srgbClr val="002060"/>
                </a:solidFill>
                <a:latin typeface="Monotype Corsiva" panose="03010101010201010101" pitchFamily="66" charset="0"/>
              </a:rPr>
              <a:t> </a:t>
            </a:r>
            <a:r>
              <a:rPr lang="ru-RU" b="1" dirty="0" err="1" smtClean="0">
                <a:solidFill>
                  <a:srgbClr val="002060"/>
                </a:solidFill>
                <a:latin typeface="Monotype Corsiva" panose="03010101010201010101" pitchFamily="66" charset="0"/>
              </a:rPr>
              <a:t>України</a:t>
            </a:r>
            <a:endParaRPr lang="ru-RU" b="1" dirty="0" smtClean="0">
              <a:solidFill>
                <a:srgbClr val="002060"/>
              </a:solidFill>
              <a:latin typeface="Monotype Corsiva" panose="03010101010201010101" pitchFamily="66" charset="0"/>
            </a:endParaRPr>
          </a:p>
          <a:p>
            <a:pPr marL="0" indent="0" algn="ctr">
              <a:buNone/>
            </a:pPr>
            <a:endParaRPr lang="ru-RU" b="1" dirty="0">
              <a:latin typeface="Monotype Corsiva" panose="03010101010201010101" pitchFamily="66" charset="0"/>
            </a:endParaRPr>
          </a:p>
          <a:p>
            <a:pPr marL="0" indent="0" algn="ctr">
              <a:buNone/>
            </a:pPr>
            <a:r>
              <a:rPr lang="en-US" b="1" dirty="0">
                <a:latin typeface="Monotype Corsiva" panose="03010101010201010101" pitchFamily="66" charset="0"/>
              </a:rPr>
              <a:t> </a:t>
            </a:r>
            <a:r>
              <a:rPr lang="ru-RU" b="1" dirty="0" smtClean="0">
                <a:solidFill>
                  <a:srgbClr val="FF0000"/>
                </a:solidFill>
                <a:latin typeface="Monotype Corsiva" panose="03010101010201010101" pitchFamily="66" charset="0"/>
              </a:rPr>
              <a:t>1997</a:t>
            </a:r>
            <a:r>
              <a:rPr lang="ru-RU" b="1" dirty="0" smtClean="0">
                <a:latin typeface="Monotype Corsiva" panose="03010101010201010101" pitchFamily="66" charset="0"/>
              </a:rPr>
              <a:t> </a:t>
            </a:r>
            <a:r>
              <a:rPr lang="ru-RU" b="1" dirty="0" smtClean="0">
                <a:solidFill>
                  <a:srgbClr val="002060"/>
                </a:solidFill>
                <a:latin typeface="Monotype Corsiva" panose="03010101010201010101" pitchFamily="66" charset="0"/>
              </a:rPr>
              <a:t>року </a:t>
            </a:r>
            <a:r>
              <a:rPr lang="ru-RU" b="1" dirty="0" err="1">
                <a:solidFill>
                  <a:srgbClr val="002060"/>
                </a:solidFill>
                <a:latin typeface="Monotype Corsiva" panose="03010101010201010101" pitchFamily="66" charset="0"/>
              </a:rPr>
              <a:t>здійснив</a:t>
            </a:r>
            <a:r>
              <a:rPr lang="ru-RU" b="1" dirty="0">
                <a:solidFill>
                  <a:srgbClr val="002060"/>
                </a:solidFill>
                <a:latin typeface="Monotype Corsiva" panose="03010101010201010101" pitchFamily="66" charset="0"/>
              </a:rPr>
              <a:t> </a:t>
            </a:r>
            <a:r>
              <a:rPr lang="ru-RU" b="1" dirty="0" err="1">
                <a:solidFill>
                  <a:srgbClr val="002060"/>
                </a:solidFill>
                <a:latin typeface="Monotype Corsiva" panose="03010101010201010101" pitchFamily="66" charset="0"/>
              </a:rPr>
              <a:t>космічний</a:t>
            </a:r>
            <a:r>
              <a:rPr lang="ru-RU" b="1" dirty="0">
                <a:solidFill>
                  <a:srgbClr val="002060"/>
                </a:solidFill>
                <a:latin typeface="Monotype Corsiva" panose="03010101010201010101" pitchFamily="66" charset="0"/>
              </a:rPr>
              <a:t> </a:t>
            </a:r>
            <a:r>
              <a:rPr lang="ru-RU" b="1" dirty="0" err="1">
                <a:solidFill>
                  <a:srgbClr val="002060"/>
                </a:solidFill>
                <a:latin typeface="Monotype Corsiva" panose="03010101010201010101" pitchFamily="66" charset="0"/>
              </a:rPr>
              <a:t>політ</a:t>
            </a:r>
            <a:r>
              <a:rPr lang="ru-RU" b="1" dirty="0">
                <a:solidFill>
                  <a:srgbClr val="002060"/>
                </a:solidFill>
                <a:latin typeface="Monotype Corsiva" panose="03010101010201010101" pitchFamily="66" charset="0"/>
              </a:rPr>
              <a:t> на </a:t>
            </a:r>
            <a:r>
              <a:rPr lang="ru-RU" b="1" dirty="0" err="1">
                <a:solidFill>
                  <a:srgbClr val="002060"/>
                </a:solidFill>
                <a:latin typeface="Monotype Corsiva" panose="03010101010201010101" pitchFamily="66" charset="0"/>
              </a:rPr>
              <a:t>американському</a:t>
            </a:r>
            <a:r>
              <a:rPr lang="ru-RU" b="1" dirty="0">
                <a:solidFill>
                  <a:srgbClr val="002060"/>
                </a:solidFill>
                <a:latin typeface="Monotype Corsiva" panose="03010101010201010101" pitchFamily="66" charset="0"/>
              </a:rPr>
              <a:t> </a:t>
            </a:r>
            <a:r>
              <a:rPr lang="ru-RU" b="1" dirty="0" err="1" smtClean="0">
                <a:solidFill>
                  <a:srgbClr val="002060"/>
                </a:solidFill>
                <a:latin typeface="Monotype Corsiva" panose="03010101010201010101" pitchFamily="66" charset="0"/>
              </a:rPr>
              <a:t>космічному</a:t>
            </a:r>
            <a:r>
              <a:rPr lang="ru-RU" b="1" dirty="0" smtClean="0">
                <a:solidFill>
                  <a:srgbClr val="002060"/>
                </a:solidFill>
                <a:latin typeface="Monotype Corsiva" panose="03010101010201010101" pitchFamily="66" charset="0"/>
              </a:rPr>
              <a:t> </a:t>
            </a:r>
            <a:r>
              <a:rPr lang="ru-RU" b="1" dirty="0" err="1" smtClean="0">
                <a:solidFill>
                  <a:srgbClr val="002060"/>
                </a:solidFill>
                <a:latin typeface="Monotype Corsiva" panose="03010101010201010101" pitchFamily="66" charset="0"/>
              </a:rPr>
              <a:t>кораблі</a:t>
            </a:r>
            <a:r>
              <a:rPr lang="ru-RU" b="1" dirty="0">
                <a:solidFill>
                  <a:srgbClr val="002060"/>
                </a:solidFill>
                <a:latin typeface="Monotype Corsiva" panose="03010101010201010101" pitchFamily="66" charset="0"/>
              </a:rPr>
              <a:t> «</a:t>
            </a:r>
            <a:r>
              <a:rPr lang="ru-RU" b="1" dirty="0" err="1">
                <a:solidFill>
                  <a:srgbClr val="002060"/>
                </a:solidFill>
                <a:latin typeface="Monotype Corsiva" panose="03010101010201010101" pitchFamily="66" charset="0"/>
              </a:rPr>
              <a:t>Колумбія</a:t>
            </a:r>
            <a:r>
              <a:rPr lang="ru-RU" b="1" dirty="0">
                <a:solidFill>
                  <a:srgbClr val="002060"/>
                </a:solidFill>
                <a:latin typeface="Monotype Corsiva" panose="03010101010201010101" pitchFamily="66" charset="0"/>
              </a:rPr>
              <a:t>»</a:t>
            </a:r>
          </a:p>
          <a:p>
            <a:pPr marL="0" indent="0">
              <a:buNone/>
            </a:pPr>
            <a:endParaRPr lang="ru-RU" b="1" dirty="0"/>
          </a:p>
          <a:p>
            <a:endParaRPr lang="ru-RU" dirty="0"/>
          </a:p>
        </p:txBody>
      </p:sp>
      <p:pic>
        <p:nvPicPr>
          <p:cNvPr id="5" name="Рисунок 4" descr="http://upload.wikimedia.org/wikipedia/commons/thumb/3/3e/Leonid_Kadenyuk.jpg/250px-Leonid_Kadenyuk.jpg"/>
          <p:cNvPicPr/>
          <p:nvPr/>
        </p:nvPicPr>
        <p:blipFill>
          <a:blip r:embed="rId3">
            <a:extLst>
              <a:ext uri="{28A0092B-C50C-407E-A947-70E740481C1C}">
                <a14:useLocalDpi xmlns:a14="http://schemas.microsoft.com/office/drawing/2010/main" val="0"/>
              </a:ext>
            </a:extLst>
          </a:blip>
          <a:srcRect/>
          <a:stretch>
            <a:fillRect/>
          </a:stretch>
        </p:blipFill>
        <p:spPr bwMode="auto">
          <a:xfrm>
            <a:off x="17247" y="836712"/>
            <a:ext cx="2880320" cy="3989437"/>
          </a:xfrm>
          <a:prstGeom prst="ellipse">
            <a:avLst/>
          </a:prstGeom>
          <a:ln>
            <a:noFill/>
          </a:ln>
          <a:effectLst>
            <a:softEdge rad="112500"/>
          </a:effectLst>
        </p:spPr>
      </p:pic>
    </p:spTree>
    <p:extLst>
      <p:ext uri="{BB962C8B-B14F-4D97-AF65-F5344CB8AC3E}">
        <p14:creationId xmlns:p14="http://schemas.microsoft.com/office/powerpoint/2010/main" val="1561265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2132856"/>
            <a:ext cx="8229600" cy="2088232"/>
          </a:xfrm>
        </p:spPr>
        <p:txBody>
          <a:bodyPr>
            <a:noAutofit/>
          </a:bodyPr>
          <a:lstStyle/>
          <a:p>
            <a:r>
              <a:rPr lang="vi-VN" sz="2400" b="1" i="1" dirty="0">
                <a:solidFill>
                  <a:srgbClr val="C00000"/>
                </a:solidFill>
              </a:rPr>
              <a:t>Скафа́ндр</a:t>
            </a:r>
            <a:r>
              <a:rPr lang="vi-VN" sz="2400" b="1" i="1" dirty="0">
                <a:solidFill>
                  <a:srgbClr val="002060"/>
                </a:solidFill>
              </a:rPr>
              <a:t> </a:t>
            </a:r>
            <a:r>
              <a:rPr lang="vi-VN" sz="2400" b="1" i="1" dirty="0" smtClean="0">
                <a:solidFill>
                  <a:srgbClr val="002060"/>
                </a:solidFill>
              </a:rPr>
              <a:t>— </a:t>
            </a:r>
            <a:r>
              <a:rPr lang="vi-VN" sz="2400" b="1" i="1" dirty="0">
                <a:solidFill>
                  <a:srgbClr val="002060"/>
                </a:solidFill>
              </a:rPr>
              <a:t>спеціальне спорядження, призначене для ізоляції людини (або тварини) від зовнішнього середовища — від тиску або вакууму, температури (високої та низької), випромінювань</a:t>
            </a:r>
            <a:r>
              <a:rPr lang="vi-VN" sz="2400" b="1" i="1" dirty="0" smtClean="0">
                <a:solidFill>
                  <a:srgbClr val="002060"/>
                </a:solidFill>
              </a:rPr>
              <a:t>.</a:t>
            </a:r>
            <a:r>
              <a:rPr lang="uk-UA" sz="2400" b="1" i="1" dirty="0" smtClean="0">
                <a:solidFill>
                  <a:srgbClr val="002060"/>
                </a:solidFill>
                <a:latin typeface="Monotype Corsiva" panose="03010101010201010101" pitchFamily="66" charset="0"/>
              </a:rPr>
              <a:t/>
            </a:r>
            <a:br>
              <a:rPr lang="uk-UA" sz="2400" b="1" i="1" dirty="0" smtClean="0">
                <a:solidFill>
                  <a:srgbClr val="002060"/>
                </a:solidFill>
                <a:latin typeface="Monotype Corsiva" panose="03010101010201010101" pitchFamily="66" charset="0"/>
              </a:rPr>
            </a:br>
            <a:r>
              <a:rPr lang="ru-RU" sz="2400" b="1" i="1" dirty="0" err="1">
                <a:solidFill>
                  <a:srgbClr val="002060"/>
                </a:solidFill>
                <a:latin typeface="Monotype Corsiva" panose="03010101010201010101" pitchFamily="66" charset="0"/>
                <a:cs typeface="Times New Roman" pitchFamily="18" charset="0"/>
              </a:rPr>
              <a:t>В</a:t>
            </a:r>
            <a:r>
              <a:rPr lang="ru-RU" sz="2400" b="1" i="1" dirty="0" err="1" smtClean="0">
                <a:solidFill>
                  <a:srgbClr val="002060"/>
                </a:solidFill>
                <a:latin typeface="Monotype Corsiva" panose="03010101010201010101" pitchFamily="66" charset="0"/>
                <a:cs typeface="Times New Roman" pitchFamily="18" charset="0"/>
              </a:rPr>
              <a:t>иди</a:t>
            </a:r>
            <a:r>
              <a:rPr lang="ru-RU" sz="2400" b="1" i="1" dirty="0" smtClean="0">
                <a:solidFill>
                  <a:srgbClr val="002060"/>
                </a:solidFill>
                <a:latin typeface="Monotype Corsiva" panose="03010101010201010101" pitchFamily="66" charset="0"/>
                <a:cs typeface="Times New Roman" pitchFamily="18" charset="0"/>
              </a:rPr>
              <a:t> </a:t>
            </a:r>
            <a:r>
              <a:rPr lang="ru-RU" sz="2400" b="1" i="1" dirty="0" err="1">
                <a:solidFill>
                  <a:srgbClr val="002060"/>
                </a:solidFill>
                <a:latin typeface="Monotype Corsiva" panose="03010101010201010101" pitchFamily="66" charset="0"/>
                <a:cs typeface="Times New Roman" pitchFamily="18" charset="0"/>
              </a:rPr>
              <a:t>скафандрів</a:t>
            </a:r>
            <a:r>
              <a:rPr lang="ru-RU" sz="2400" b="1" i="1" dirty="0">
                <a:solidFill>
                  <a:srgbClr val="002060"/>
                </a:solidFill>
                <a:latin typeface="Monotype Corsiva" panose="03010101010201010101" pitchFamily="66" charset="0"/>
                <a:cs typeface="Times New Roman" pitchFamily="18" charset="0"/>
              </a:rPr>
              <a:t> — </a:t>
            </a:r>
            <a:r>
              <a:rPr lang="ru-RU" sz="2400" b="1" i="1" dirty="0" err="1">
                <a:solidFill>
                  <a:srgbClr val="002060"/>
                </a:solidFill>
                <a:latin typeface="Monotype Corsiva" panose="03010101010201010101" pitchFamily="66" charset="0"/>
                <a:cs typeface="Times New Roman" pitchFamily="18" charset="0"/>
              </a:rPr>
              <a:t>космічні</a:t>
            </a:r>
            <a:r>
              <a:rPr lang="ru-RU" sz="2400" b="1" i="1" dirty="0">
                <a:solidFill>
                  <a:srgbClr val="002060"/>
                </a:solidFill>
                <a:latin typeface="Monotype Corsiva" panose="03010101010201010101" pitchFamily="66" charset="0"/>
                <a:cs typeface="Times New Roman" pitchFamily="18" charset="0"/>
              </a:rPr>
              <a:t>, </a:t>
            </a:r>
            <a:r>
              <a:rPr lang="ru-RU" sz="2400" b="1" i="1" dirty="0" err="1">
                <a:solidFill>
                  <a:srgbClr val="002060"/>
                </a:solidFill>
                <a:latin typeface="Monotype Corsiva" panose="03010101010201010101" pitchFamily="66" charset="0"/>
                <a:cs typeface="Times New Roman" pitchFamily="18" charset="0"/>
              </a:rPr>
              <a:t>пожежоізоляційні</a:t>
            </a:r>
            <a:r>
              <a:rPr lang="ru-RU" sz="2400" b="1" i="1" dirty="0">
                <a:solidFill>
                  <a:srgbClr val="002060"/>
                </a:solidFill>
                <a:latin typeface="Monotype Corsiva" panose="03010101010201010101" pitchFamily="66" charset="0"/>
                <a:cs typeface="Times New Roman" pitchFamily="18" charset="0"/>
              </a:rPr>
              <a:t>, </a:t>
            </a:r>
            <a:r>
              <a:rPr lang="ru-RU" sz="2400" b="1" i="1" dirty="0" err="1" smtClean="0">
                <a:solidFill>
                  <a:srgbClr val="002060"/>
                </a:solidFill>
                <a:latin typeface="Monotype Corsiva" panose="03010101010201010101" pitchFamily="66" charset="0"/>
                <a:cs typeface="Times New Roman" pitchFamily="18" charset="0"/>
              </a:rPr>
              <a:t>авіаційні</a:t>
            </a:r>
            <a:r>
              <a:rPr lang="ru-RU" sz="2400" b="1" i="1" dirty="0" smtClean="0">
                <a:solidFill>
                  <a:srgbClr val="002060"/>
                </a:solidFill>
                <a:latin typeface="Monotype Corsiva" panose="03010101010201010101" pitchFamily="66" charset="0"/>
                <a:cs typeface="Times New Roman" pitchFamily="18" charset="0"/>
              </a:rPr>
              <a:t>.</a:t>
            </a:r>
            <a:endParaRPr lang="ru-RU" sz="2400" b="1" i="1" dirty="0">
              <a:solidFill>
                <a:srgbClr val="002060"/>
              </a:solidFill>
              <a:latin typeface="Monotype Corsiva" panose="03010101010201010101" pitchFamily="66" charset="0"/>
              <a:cs typeface="Times New Roman" pitchFamily="18" charset="0"/>
            </a:endParaRPr>
          </a:p>
        </p:txBody>
      </p:sp>
      <p:pic>
        <p:nvPicPr>
          <p:cNvPr id="6" name="Объект 5" descr="http://metkere.com/images/a5moonlanding.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31840" y="133245"/>
            <a:ext cx="2970330" cy="2242623"/>
          </a:xfrm>
          <a:prstGeom prst="rect">
            <a:avLst/>
          </a:prstGeom>
          <a:ln>
            <a:noFill/>
          </a:ln>
          <a:effectLst>
            <a:softEdge rad="112500"/>
          </a:effectLst>
        </p:spPr>
      </p:pic>
      <p:pic>
        <p:nvPicPr>
          <p:cNvPr id="1028" name="Picture 4" descr="http://ru.fishki.net/picsw/042012/09/bonus/skafandri/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077072"/>
            <a:ext cx="4781178" cy="2650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17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4045" y="0"/>
            <a:ext cx="9144000" cy="6858000"/>
          </a:xfrm>
          <a:prstGeom prst="rect">
            <a:avLst/>
          </a:prstGeom>
          <a:noFill/>
          <a:ln>
            <a:noFill/>
          </a:ln>
        </p:spPr>
      </p:pic>
      <p:sp>
        <p:nvSpPr>
          <p:cNvPr id="2" name="Заголовок 1"/>
          <p:cNvSpPr>
            <a:spLocks noGrp="1"/>
          </p:cNvSpPr>
          <p:nvPr>
            <p:ph type="title"/>
          </p:nvPr>
        </p:nvSpPr>
        <p:spPr>
          <a:xfrm>
            <a:off x="457200" y="274638"/>
            <a:ext cx="8229600" cy="6178698"/>
          </a:xfrm>
        </p:spPr>
        <p:txBody>
          <a:bodyPr>
            <a:normAutofit/>
          </a:bodyPr>
          <a:lstStyle/>
          <a:p>
            <a:r>
              <a:rPr lang="uk-UA" sz="4800" dirty="0" smtClean="0">
                <a:solidFill>
                  <a:srgbClr val="C00000"/>
                </a:solidFill>
                <a:latin typeface="Monotype Corsiva" panose="03010101010201010101" pitchFamily="66" charset="0"/>
              </a:rPr>
              <a:t>Загадки </a:t>
            </a: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uk-UA" sz="1800" b="1" dirty="0">
                <a:solidFill>
                  <a:srgbClr val="002060"/>
                </a:solidFill>
                <a:latin typeface="Monotype Corsiva" panose="03010101010201010101" pitchFamily="66" charset="0"/>
              </a:rPr>
              <a:t/>
            </a:r>
            <a:br>
              <a:rPr lang="uk-UA" sz="1800" b="1" dirty="0">
                <a:solidFill>
                  <a:srgbClr val="002060"/>
                </a:solidFill>
                <a:latin typeface="Monotype Corsiva" panose="03010101010201010101" pitchFamily="66" charset="0"/>
              </a:rPr>
            </a:br>
            <a:r>
              <a:rPr lang="uk-UA" sz="1800" b="1" dirty="0">
                <a:solidFill>
                  <a:srgbClr val="002060"/>
                </a:solidFill>
                <a:latin typeface="Monotype Corsiva" panose="03010101010201010101" pitchFamily="66" charset="0"/>
              </a:rPr>
              <a:t> </a:t>
            </a:r>
            <a:r>
              <a:rPr lang="ru-RU" sz="1800" b="1" dirty="0">
                <a:solidFill>
                  <a:srgbClr val="002060"/>
                </a:solidFill>
                <a:latin typeface="Monotype Corsiva" panose="03010101010201010101" pitchFamily="66" charset="0"/>
              </a:rPr>
              <a:t/>
            </a:r>
            <a:br>
              <a:rPr lang="ru-RU" sz="1800" b="1" dirty="0">
                <a:solidFill>
                  <a:srgbClr val="002060"/>
                </a:solidFill>
                <a:latin typeface="Monotype Corsiva" panose="03010101010201010101" pitchFamily="66" charset="0"/>
              </a:rPr>
            </a:br>
            <a:r>
              <a:rPr lang="uk-UA" sz="1800" b="1" dirty="0">
                <a:solidFill>
                  <a:srgbClr val="002060"/>
                </a:solidFill>
                <a:latin typeface="Monotype Corsiva" panose="03010101010201010101" pitchFamily="66" charset="0"/>
              </a:rPr>
              <a:t> </a:t>
            </a:r>
            <a:r>
              <a:rPr lang="ru-RU" sz="1800" b="1" dirty="0">
                <a:solidFill>
                  <a:srgbClr val="002060"/>
                </a:solidFill>
                <a:latin typeface="Monotype Corsiva" panose="03010101010201010101" pitchFamily="66" charset="0"/>
              </a:rPr>
              <a:t/>
            </a:r>
            <a:br>
              <a:rPr lang="ru-RU" sz="1800" b="1" dirty="0">
                <a:solidFill>
                  <a:srgbClr val="002060"/>
                </a:solidFill>
                <a:latin typeface="Monotype Corsiva" panose="03010101010201010101" pitchFamily="66" charset="0"/>
              </a:rPr>
            </a:br>
            <a:r>
              <a:rPr lang="ru-RU" sz="2000" b="1" dirty="0" smtClean="0">
                <a:solidFill>
                  <a:schemeClr val="tx2">
                    <a:lumMod val="50000"/>
                  </a:schemeClr>
                </a:solidFill>
                <a:latin typeface="Monotype Corsiva" panose="03010101010201010101" pitchFamily="66" charset="0"/>
              </a:rPr>
              <a:t>                                                                 </a:t>
            </a:r>
            <a:r>
              <a:rPr lang="uk-UA" sz="2000" b="1" dirty="0" smtClean="0">
                <a:solidFill>
                  <a:schemeClr val="tx2">
                    <a:lumMod val="50000"/>
                  </a:schemeClr>
                </a:solidFill>
                <a:latin typeface="Monotype Corsiva" panose="03010101010201010101" pitchFamily="66" charset="0"/>
              </a:rPr>
              <a:t>На </a:t>
            </a:r>
            <a:r>
              <a:rPr lang="uk-UA" sz="2000" b="1" dirty="0">
                <a:solidFill>
                  <a:schemeClr val="tx2">
                    <a:lumMod val="50000"/>
                  </a:schemeClr>
                </a:solidFill>
                <a:latin typeface="Monotype Corsiva" panose="03010101010201010101" pitchFamily="66" charset="0"/>
              </a:rPr>
              <a:t>небі це сузір’я першим помічають,</a:t>
            </a:r>
            <a:r>
              <a:rPr lang="ru-RU" sz="2000" b="1" dirty="0">
                <a:solidFill>
                  <a:schemeClr val="tx2">
                    <a:lumMod val="50000"/>
                  </a:schemeClr>
                </a:solidFill>
                <a:latin typeface="Monotype Corsiva" panose="03010101010201010101" pitchFamily="66" charset="0"/>
              </a:rPr>
              <a:t/>
            </a:r>
            <a:br>
              <a:rPr lang="ru-RU" sz="2000" b="1" dirty="0">
                <a:solidFill>
                  <a:schemeClr val="tx2">
                    <a:lumMod val="50000"/>
                  </a:schemeClr>
                </a:solidFill>
                <a:latin typeface="Monotype Corsiva" panose="03010101010201010101" pitchFamily="66" charset="0"/>
              </a:rPr>
            </a:br>
            <a:r>
              <a:rPr lang="ru-RU" sz="2000" b="1" dirty="0" smtClean="0">
                <a:solidFill>
                  <a:schemeClr val="tx2">
                    <a:lumMod val="50000"/>
                  </a:schemeClr>
                </a:solidFill>
                <a:latin typeface="Monotype Corsiva" panose="03010101010201010101" pitchFamily="66" charset="0"/>
              </a:rPr>
              <a:t>                                               </a:t>
            </a:r>
            <a:r>
              <a:rPr lang="uk-UA" sz="2000" b="1" dirty="0" smtClean="0">
                <a:solidFill>
                  <a:schemeClr val="tx2">
                    <a:lumMod val="50000"/>
                  </a:schemeClr>
                </a:solidFill>
                <a:latin typeface="Monotype Corsiva" panose="03010101010201010101" pitchFamily="66" charset="0"/>
              </a:rPr>
              <a:t> </a:t>
            </a:r>
            <a:r>
              <a:rPr lang="uk-UA" sz="2000" b="1" dirty="0">
                <a:solidFill>
                  <a:schemeClr val="tx2">
                    <a:lumMod val="50000"/>
                  </a:schemeClr>
                </a:solidFill>
                <a:latin typeface="Monotype Corsiva" panose="03010101010201010101" pitchFamily="66" charset="0"/>
              </a:rPr>
              <a:t>Й</a:t>
            </a:r>
            <a:r>
              <a:rPr lang="uk-UA" sz="2000" b="1" dirty="0" smtClean="0">
                <a:solidFill>
                  <a:schemeClr val="tx2">
                    <a:lumMod val="50000"/>
                  </a:schemeClr>
                </a:solidFill>
                <a:latin typeface="Monotype Corsiva" panose="03010101010201010101" pitchFamily="66" charset="0"/>
              </a:rPr>
              <a:t>ого </a:t>
            </a:r>
            <a:r>
              <a:rPr lang="uk-UA" sz="2000" b="1" dirty="0">
                <a:solidFill>
                  <a:schemeClr val="tx2">
                    <a:lumMod val="50000"/>
                  </a:schemeClr>
                </a:solidFill>
                <a:latin typeface="Monotype Corsiva" panose="03010101010201010101" pitchFamily="66" charset="0"/>
              </a:rPr>
              <a:t>прозвали «Великий Віз»</a:t>
            </a:r>
            <a:r>
              <a:rPr lang="ru-RU" sz="2000" b="1" dirty="0">
                <a:solidFill>
                  <a:schemeClr val="tx2">
                    <a:lumMod val="50000"/>
                  </a:schemeClr>
                </a:solidFill>
                <a:latin typeface="Monotype Corsiva" panose="03010101010201010101" pitchFamily="66" charset="0"/>
              </a:rPr>
              <a:t/>
            </a:r>
            <a:br>
              <a:rPr lang="ru-RU" sz="2000" b="1" dirty="0">
                <a:solidFill>
                  <a:schemeClr val="tx2">
                    <a:lumMod val="50000"/>
                  </a:schemeClr>
                </a:solidFill>
                <a:latin typeface="Monotype Corsiva" panose="03010101010201010101" pitchFamily="66" charset="0"/>
              </a:rPr>
            </a:br>
            <a:r>
              <a:rPr lang="ru-RU" sz="2000" b="1" dirty="0" smtClean="0">
                <a:solidFill>
                  <a:schemeClr val="tx2">
                    <a:lumMod val="50000"/>
                  </a:schemeClr>
                </a:solidFill>
                <a:latin typeface="Monotype Corsiva" panose="03010101010201010101" pitchFamily="66" charset="0"/>
              </a:rPr>
              <a:t>                                                                       </a:t>
            </a:r>
            <a:r>
              <a:rPr lang="uk-UA" sz="2000" b="1" dirty="0" smtClean="0">
                <a:solidFill>
                  <a:schemeClr val="tx2">
                    <a:lumMod val="50000"/>
                  </a:schemeClr>
                </a:solidFill>
                <a:latin typeface="Monotype Corsiva" panose="03010101010201010101" pitchFamily="66" charset="0"/>
              </a:rPr>
              <a:t>І справді</a:t>
            </a:r>
            <a:r>
              <a:rPr lang="uk-UA" sz="2000" b="1" dirty="0">
                <a:solidFill>
                  <a:schemeClr val="tx2">
                    <a:lumMod val="50000"/>
                  </a:schemeClr>
                </a:solidFill>
                <a:latin typeface="Monotype Corsiva" panose="03010101010201010101" pitchFamily="66" charset="0"/>
              </a:rPr>
              <a:t>, сім яскравих зірок з неба сяють,</a:t>
            </a:r>
            <a:r>
              <a:rPr lang="ru-RU" sz="2000" b="1" dirty="0">
                <a:solidFill>
                  <a:schemeClr val="tx2">
                    <a:lumMod val="50000"/>
                  </a:schemeClr>
                </a:solidFill>
                <a:latin typeface="Monotype Corsiva" panose="03010101010201010101" pitchFamily="66" charset="0"/>
              </a:rPr>
              <a:t/>
            </a:r>
            <a:br>
              <a:rPr lang="ru-RU" sz="2000" b="1" dirty="0">
                <a:solidFill>
                  <a:schemeClr val="tx2">
                    <a:lumMod val="50000"/>
                  </a:schemeClr>
                </a:solidFill>
                <a:latin typeface="Monotype Corsiva" panose="03010101010201010101" pitchFamily="66" charset="0"/>
              </a:rPr>
            </a:br>
            <a:r>
              <a:rPr lang="ru-RU" sz="2000" b="1" dirty="0" smtClean="0">
                <a:solidFill>
                  <a:schemeClr val="tx2">
                    <a:lumMod val="50000"/>
                  </a:schemeClr>
                </a:solidFill>
                <a:latin typeface="Monotype Corsiva" panose="03010101010201010101" pitchFamily="66" charset="0"/>
              </a:rPr>
              <a:t>                                                      </a:t>
            </a:r>
            <a:r>
              <a:rPr lang="uk-UA" sz="2000" b="1" dirty="0" smtClean="0">
                <a:solidFill>
                  <a:schemeClr val="tx2">
                    <a:lumMod val="50000"/>
                  </a:schemeClr>
                </a:solidFill>
                <a:latin typeface="Monotype Corsiva" panose="03010101010201010101" pitchFamily="66" charset="0"/>
              </a:rPr>
              <a:t>Мов </a:t>
            </a:r>
            <a:r>
              <a:rPr lang="uk-UA" sz="2000" b="1" dirty="0">
                <a:solidFill>
                  <a:schemeClr val="tx2">
                    <a:lumMod val="50000"/>
                  </a:schemeClr>
                </a:solidFill>
                <a:latin typeface="Monotype Corsiva" panose="03010101010201010101" pitchFamily="66" charset="0"/>
              </a:rPr>
              <a:t>кухоль, хоч води напийсь</a:t>
            </a:r>
            <a:r>
              <a:rPr lang="uk-UA" sz="2000" b="1" dirty="0" smtClean="0">
                <a:solidFill>
                  <a:schemeClr val="tx2">
                    <a:lumMod val="50000"/>
                  </a:schemeClr>
                </a:solidFill>
                <a:latin typeface="Monotype Corsiva" panose="03010101010201010101" pitchFamily="66" charset="0"/>
              </a:rPr>
              <a:t>.….</a:t>
            </a:r>
            <a:br>
              <a:rPr lang="uk-UA" sz="2000" b="1" dirty="0" smtClean="0">
                <a:solidFill>
                  <a:schemeClr val="tx2">
                    <a:lumMod val="50000"/>
                  </a:schemeClr>
                </a:solidFill>
                <a:latin typeface="Monotype Corsiva" panose="03010101010201010101" pitchFamily="66" charset="0"/>
              </a:rPr>
            </a:br>
            <a:r>
              <a:rPr lang="uk-UA" sz="2000" b="1" dirty="0">
                <a:solidFill>
                  <a:schemeClr val="tx2">
                    <a:lumMod val="50000"/>
                  </a:schemeClr>
                </a:solidFill>
              </a:rPr>
              <a:t/>
            </a:r>
            <a:br>
              <a:rPr lang="uk-UA" sz="2000" b="1" dirty="0">
                <a:solidFill>
                  <a:schemeClr val="tx2">
                    <a:lumMod val="50000"/>
                  </a:schemeClr>
                </a:solidFill>
              </a:rPr>
            </a:br>
            <a:r>
              <a:rPr lang="uk-UA" sz="1400" b="1" dirty="0" smtClean="0"/>
              <a:t/>
            </a:r>
            <a:br>
              <a:rPr lang="uk-UA" sz="1400" b="1" dirty="0" smtClean="0"/>
            </a:br>
            <a:r>
              <a:rPr lang="uk-UA" sz="1400" b="1" dirty="0"/>
              <a:t/>
            </a:r>
            <a:br>
              <a:rPr lang="uk-UA" sz="1400" b="1" dirty="0"/>
            </a:br>
            <a:r>
              <a:rPr lang="ru-RU" sz="1400" b="1" dirty="0"/>
              <a:t/>
            </a:r>
            <a:br>
              <a:rPr lang="ru-RU" sz="1400" b="1" dirty="0"/>
            </a:br>
            <a:r>
              <a:rPr lang="uk-UA" sz="1400" dirty="0"/>
              <a:t> </a:t>
            </a:r>
            <a:r>
              <a:rPr lang="ru-RU" sz="1400" dirty="0"/>
              <a:t/>
            </a:r>
            <a:br>
              <a:rPr lang="ru-RU" sz="1400" dirty="0"/>
            </a:br>
            <a:endParaRPr lang="ru-RU" sz="1400" dirty="0"/>
          </a:p>
        </p:txBody>
      </p:sp>
      <p:sp>
        <p:nvSpPr>
          <p:cNvPr id="5" name="TextBox 4"/>
          <p:cNvSpPr txBox="1"/>
          <p:nvPr/>
        </p:nvSpPr>
        <p:spPr>
          <a:xfrm>
            <a:off x="971600" y="35883"/>
            <a:ext cx="2778325" cy="2246769"/>
          </a:xfrm>
          <a:prstGeom prst="rect">
            <a:avLst/>
          </a:prstGeom>
          <a:noFill/>
        </p:spPr>
        <p:txBody>
          <a:bodyPr wrap="none" rtlCol="0">
            <a:spAutoFit/>
          </a:bodyPr>
          <a:lstStyle/>
          <a:p>
            <a:endParaRPr lang="uk-UA" sz="2000" b="1" dirty="0" smtClean="0">
              <a:solidFill>
                <a:schemeClr val="tx2">
                  <a:lumMod val="50000"/>
                </a:schemeClr>
              </a:solidFill>
              <a:latin typeface="Monotype Corsiva" panose="03010101010201010101" pitchFamily="66" charset="0"/>
            </a:endParaRPr>
          </a:p>
          <a:p>
            <a:endParaRPr lang="uk-UA" sz="2000" b="1" dirty="0" smtClean="0">
              <a:solidFill>
                <a:schemeClr val="tx2">
                  <a:lumMod val="50000"/>
                </a:schemeClr>
              </a:solidFill>
              <a:latin typeface="Monotype Corsiva" panose="03010101010201010101" pitchFamily="66" charset="0"/>
            </a:endParaRPr>
          </a:p>
          <a:p>
            <a:endParaRPr lang="uk-UA" sz="2000" b="1" dirty="0" smtClean="0">
              <a:solidFill>
                <a:schemeClr val="tx2">
                  <a:lumMod val="50000"/>
                </a:schemeClr>
              </a:solidFill>
              <a:latin typeface="Monotype Corsiva" panose="03010101010201010101" pitchFamily="66" charset="0"/>
            </a:endParaRPr>
          </a:p>
          <a:p>
            <a:r>
              <a:rPr lang="uk-UA" sz="2000" b="1" dirty="0" smtClean="0">
                <a:solidFill>
                  <a:schemeClr val="tx2">
                    <a:lumMod val="50000"/>
                  </a:schemeClr>
                </a:solidFill>
                <a:latin typeface="Monotype Corsiva" panose="03010101010201010101" pitchFamily="66" charset="0"/>
              </a:rPr>
              <a:t>Океан і континенти,</a:t>
            </a:r>
          </a:p>
          <a:p>
            <a:r>
              <a:rPr lang="uk-UA" sz="2000" b="1" dirty="0" smtClean="0">
                <a:solidFill>
                  <a:schemeClr val="tx2">
                    <a:lumMod val="50000"/>
                  </a:schemeClr>
                </a:solidFill>
                <a:latin typeface="Monotype Corsiva" panose="03010101010201010101" pitchFamily="66" charset="0"/>
              </a:rPr>
              <a:t>Гори й ліс, міста й	 поля – </a:t>
            </a:r>
          </a:p>
          <a:p>
            <a:r>
              <a:rPr lang="uk-UA" sz="2000" b="1" dirty="0" smtClean="0">
                <a:solidFill>
                  <a:schemeClr val="tx2">
                    <a:lumMod val="50000"/>
                  </a:schemeClr>
                </a:solidFill>
                <a:latin typeface="Monotype Corsiva" panose="03010101010201010101" pitchFamily="66" charset="0"/>
              </a:rPr>
              <a:t>Це, малюк, твоя планета,</a:t>
            </a:r>
          </a:p>
          <a:p>
            <a:r>
              <a:rPr lang="uk-UA" sz="2000" b="1" dirty="0" smtClean="0">
                <a:solidFill>
                  <a:schemeClr val="tx2">
                    <a:lumMod val="50000"/>
                  </a:schemeClr>
                </a:solidFill>
                <a:latin typeface="Monotype Corsiva" panose="03010101010201010101" pitchFamily="66" charset="0"/>
              </a:rPr>
              <a:t>Називається ….</a:t>
            </a:r>
            <a:endParaRPr lang="ru-RU" sz="2000" b="1" dirty="0">
              <a:solidFill>
                <a:schemeClr val="tx2">
                  <a:lumMod val="50000"/>
                </a:schemeClr>
              </a:solidFill>
              <a:latin typeface="Monotype Corsiva" panose="03010101010201010101" pitchFamily="66" charset="0"/>
            </a:endParaRPr>
          </a:p>
        </p:txBody>
      </p:sp>
      <p:sp>
        <p:nvSpPr>
          <p:cNvPr id="7" name="TextBox 6"/>
          <p:cNvSpPr txBox="1"/>
          <p:nvPr/>
        </p:nvSpPr>
        <p:spPr>
          <a:xfrm>
            <a:off x="971600" y="1572373"/>
            <a:ext cx="2512226" cy="2554545"/>
          </a:xfrm>
          <a:prstGeom prst="rect">
            <a:avLst/>
          </a:prstGeom>
          <a:noFill/>
        </p:spPr>
        <p:txBody>
          <a:bodyPr wrap="none" rtlCol="0">
            <a:spAutoFit/>
          </a:bodyPr>
          <a:lstStyle/>
          <a:p>
            <a:endParaRPr lang="uk-UA" sz="2000" b="1" dirty="0" smtClean="0">
              <a:solidFill>
                <a:schemeClr val="tx2">
                  <a:lumMod val="50000"/>
                </a:schemeClr>
              </a:solidFill>
              <a:latin typeface="Monotype Corsiva" panose="03010101010201010101" pitchFamily="66" charset="0"/>
            </a:endParaRPr>
          </a:p>
          <a:p>
            <a:endParaRPr lang="uk-UA" sz="2000" b="1" dirty="0" smtClean="0">
              <a:solidFill>
                <a:schemeClr val="tx2">
                  <a:lumMod val="50000"/>
                </a:schemeClr>
              </a:solidFill>
              <a:latin typeface="Monotype Corsiva" panose="03010101010201010101" pitchFamily="66" charset="0"/>
            </a:endParaRPr>
          </a:p>
          <a:p>
            <a:endParaRPr lang="uk-UA" sz="2000" b="1" dirty="0">
              <a:solidFill>
                <a:schemeClr val="tx2">
                  <a:lumMod val="50000"/>
                </a:schemeClr>
              </a:solidFill>
              <a:latin typeface="Monotype Corsiva" panose="03010101010201010101" pitchFamily="66" charset="0"/>
            </a:endParaRPr>
          </a:p>
          <a:p>
            <a:endParaRPr lang="uk-UA" sz="2000" b="1" dirty="0" smtClean="0">
              <a:solidFill>
                <a:schemeClr val="tx2">
                  <a:lumMod val="50000"/>
                </a:schemeClr>
              </a:solidFill>
              <a:latin typeface="Monotype Corsiva" panose="03010101010201010101" pitchFamily="66" charset="0"/>
            </a:endParaRPr>
          </a:p>
          <a:p>
            <a:r>
              <a:rPr lang="uk-UA" sz="2000" b="1" dirty="0" smtClean="0">
                <a:solidFill>
                  <a:schemeClr val="tx2">
                    <a:lumMod val="50000"/>
                  </a:schemeClr>
                </a:solidFill>
                <a:latin typeface="Monotype Corsiva" panose="03010101010201010101" pitchFamily="66" charset="0"/>
              </a:rPr>
              <a:t>В небі куля вогняна,</a:t>
            </a:r>
          </a:p>
          <a:p>
            <a:r>
              <a:rPr lang="uk-UA" sz="2000" b="1" dirty="0" smtClean="0">
                <a:solidFill>
                  <a:schemeClr val="tx2">
                    <a:lumMod val="50000"/>
                  </a:schemeClr>
                </a:solidFill>
                <a:latin typeface="Monotype Corsiva" panose="03010101010201010101" pitchFamily="66" charset="0"/>
              </a:rPr>
              <a:t>Має довгий хвіст вона,</a:t>
            </a:r>
          </a:p>
          <a:p>
            <a:r>
              <a:rPr lang="uk-UA" sz="2000" b="1" dirty="0" smtClean="0">
                <a:solidFill>
                  <a:schemeClr val="tx2">
                    <a:lumMod val="50000"/>
                  </a:schemeClr>
                </a:solidFill>
                <a:latin typeface="Monotype Corsiva" panose="03010101010201010101" pitchFamily="66" charset="0"/>
              </a:rPr>
              <a:t>То не зірка, не планета</a:t>
            </a:r>
          </a:p>
          <a:p>
            <a:r>
              <a:rPr lang="uk-UA" sz="2000" b="1" dirty="0" smtClean="0">
                <a:solidFill>
                  <a:schemeClr val="tx2">
                    <a:lumMod val="50000"/>
                  </a:schemeClr>
                </a:solidFill>
                <a:latin typeface="Monotype Corsiva" panose="03010101010201010101" pitchFamily="66" charset="0"/>
              </a:rPr>
              <a:t>Здогадалися?  …</a:t>
            </a:r>
          </a:p>
        </p:txBody>
      </p:sp>
      <p:sp>
        <p:nvSpPr>
          <p:cNvPr id="8" name="TextBox 7"/>
          <p:cNvSpPr txBox="1"/>
          <p:nvPr/>
        </p:nvSpPr>
        <p:spPr>
          <a:xfrm>
            <a:off x="1093429" y="2849646"/>
            <a:ext cx="2656496" cy="2862322"/>
          </a:xfrm>
          <a:prstGeom prst="rect">
            <a:avLst/>
          </a:prstGeom>
          <a:noFill/>
        </p:spPr>
        <p:txBody>
          <a:bodyPr wrap="none" rtlCol="0">
            <a:spAutoFit/>
          </a:bodyPr>
          <a:lstStyle/>
          <a:p>
            <a:endParaRPr lang="uk-UA" sz="2000" b="1" dirty="0" smtClean="0">
              <a:solidFill>
                <a:schemeClr val="tx2">
                  <a:lumMod val="50000"/>
                </a:schemeClr>
              </a:solidFill>
              <a:latin typeface="Monotype Corsiva" panose="03010101010201010101" pitchFamily="66" charset="0"/>
            </a:endParaRPr>
          </a:p>
          <a:p>
            <a:endParaRPr lang="uk-UA" sz="2000" b="1" dirty="0">
              <a:solidFill>
                <a:schemeClr val="tx2">
                  <a:lumMod val="50000"/>
                </a:schemeClr>
              </a:solidFill>
              <a:latin typeface="Monotype Corsiva" panose="03010101010201010101" pitchFamily="66" charset="0"/>
            </a:endParaRPr>
          </a:p>
          <a:p>
            <a:endParaRPr lang="uk-UA" sz="2000" b="1" dirty="0" smtClean="0">
              <a:solidFill>
                <a:schemeClr val="tx2">
                  <a:lumMod val="50000"/>
                </a:schemeClr>
              </a:solidFill>
              <a:latin typeface="Monotype Corsiva" panose="03010101010201010101" pitchFamily="66" charset="0"/>
            </a:endParaRPr>
          </a:p>
          <a:p>
            <a:endParaRPr lang="uk-UA" sz="2000" b="1" dirty="0" smtClean="0">
              <a:solidFill>
                <a:schemeClr val="tx2">
                  <a:lumMod val="50000"/>
                </a:schemeClr>
              </a:solidFill>
              <a:latin typeface="Monotype Corsiva" panose="03010101010201010101" pitchFamily="66" charset="0"/>
            </a:endParaRPr>
          </a:p>
          <a:p>
            <a:endParaRPr lang="uk-UA" sz="2000" b="1" dirty="0">
              <a:solidFill>
                <a:schemeClr val="tx2">
                  <a:lumMod val="50000"/>
                </a:schemeClr>
              </a:solidFill>
              <a:latin typeface="Monotype Corsiva" panose="03010101010201010101" pitchFamily="66" charset="0"/>
            </a:endParaRPr>
          </a:p>
          <a:p>
            <a:r>
              <a:rPr lang="uk-UA" sz="2000" b="1" dirty="0" smtClean="0">
                <a:solidFill>
                  <a:schemeClr val="tx2">
                    <a:lumMod val="50000"/>
                  </a:schemeClr>
                </a:solidFill>
                <a:latin typeface="Monotype Corsiva" panose="03010101010201010101" pitchFamily="66" charset="0"/>
              </a:rPr>
              <a:t>В синім небі світлячки, </a:t>
            </a:r>
          </a:p>
          <a:p>
            <a:r>
              <a:rPr lang="uk-UA" sz="2000" b="1" dirty="0" smtClean="0">
                <a:solidFill>
                  <a:schemeClr val="tx2">
                    <a:lumMod val="50000"/>
                  </a:schemeClr>
                </a:solidFill>
                <a:latin typeface="Monotype Corsiva" panose="03010101010201010101" pitchFamily="66" charset="0"/>
              </a:rPr>
              <a:t>Не дістати до них рукою,</a:t>
            </a:r>
          </a:p>
          <a:p>
            <a:r>
              <a:rPr lang="uk-UA" sz="2000" b="1" dirty="0" smtClean="0">
                <a:solidFill>
                  <a:schemeClr val="tx2">
                    <a:lumMod val="50000"/>
                  </a:schemeClr>
                </a:solidFill>
                <a:latin typeface="Monotype Corsiva" panose="03010101010201010101" pitchFamily="66" charset="0"/>
              </a:rPr>
              <a:t>А найбільший світлячок,</a:t>
            </a:r>
          </a:p>
          <a:p>
            <a:r>
              <a:rPr lang="uk-UA" sz="2000" b="1" dirty="0" smtClean="0">
                <a:solidFill>
                  <a:schemeClr val="tx2">
                    <a:lumMod val="50000"/>
                  </a:schemeClr>
                </a:solidFill>
                <a:latin typeface="Monotype Corsiva" panose="03010101010201010101" pitchFamily="66" charset="0"/>
              </a:rPr>
              <a:t>Вигнувся дугою…..</a:t>
            </a:r>
          </a:p>
        </p:txBody>
      </p:sp>
      <p:sp>
        <p:nvSpPr>
          <p:cNvPr id="10" name="TextBox 9"/>
          <p:cNvSpPr txBox="1"/>
          <p:nvPr/>
        </p:nvSpPr>
        <p:spPr>
          <a:xfrm>
            <a:off x="5868144" y="1159268"/>
            <a:ext cx="2284600" cy="1323439"/>
          </a:xfrm>
          <a:prstGeom prst="rect">
            <a:avLst/>
          </a:prstGeom>
          <a:noFill/>
        </p:spPr>
        <p:txBody>
          <a:bodyPr wrap="none" rtlCol="0">
            <a:spAutoFit/>
          </a:bodyPr>
          <a:lstStyle/>
          <a:p>
            <a:r>
              <a:rPr lang="uk-UA" sz="2000" b="1" dirty="0" smtClean="0">
                <a:solidFill>
                  <a:schemeClr val="tx2">
                    <a:lumMod val="50000"/>
                  </a:schemeClr>
                </a:solidFill>
                <a:latin typeface="Monotype Corsiva" panose="03010101010201010101" pitchFamily="66" charset="0"/>
              </a:rPr>
              <a:t>Роздивитися мікроб</a:t>
            </a:r>
          </a:p>
          <a:p>
            <a:r>
              <a:rPr lang="uk-UA" sz="2000" b="1" dirty="0" smtClean="0">
                <a:solidFill>
                  <a:schemeClr val="tx2">
                    <a:lumMod val="50000"/>
                  </a:schemeClr>
                </a:solidFill>
                <a:latin typeface="Monotype Corsiva" panose="03010101010201010101" pitchFamily="66" charset="0"/>
              </a:rPr>
              <a:t>Допоможе мікроскоп.</a:t>
            </a:r>
          </a:p>
          <a:p>
            <a:r>
              <a:rPr lang="uk-UA" sz="2000" b="1" dirty="0" smtClean="0">
                <a:solidFill>
                  <a:schemeClr val="tx2">
                    <a:lumMod val="50000"/>
                  </a:schemeClr>
                </a:solidFill>
                <a:latin typeface="Monotype Corsiva" panose="03010101010201010101" pitchFamily="66" charset="0"/>
              </a:rPr>
              <a:t>А вивчати зорі щоб,</a:t>
            </a:r>
          </a:p>
          <a:p>
            <a:r>
              <a:rPr lang="uk-UA" sz="2000" b="1" dirty="0" smtClean="0">
                <a:solidFill>
                  <a:schemeClr val="tx2">
                    <a:lumMod val="50000"/>
                  </a:schemeClr>
                </a:solidFill>
                <a:latin typeface="Monotype Corsiva" panose="03010101010201010101" pitchFamily="66" charset="0"/>
              </a:rPr>
              <a:t>Треба мати ….</a:t>
            </a:r>
            <a:endParaRPr lang="ru-RU" sz="2000" b="1" dirty="0">
              <a:solidFill>
                <a:schemeClr val="tx2">
                  <a:lumMod val="50000"/>
                </a:schemeClr>
              </a:solidFill>
              <a:latin typeface="Monotype Corsiva" panose="03010101010201010101" pitchFamily="66" charset="0"/>
            </a:endParaRPr>
          </a:p>
        </p:txBody>
      </p:sp>
    </p:spTree>
    <p:extLst>
      <p:ext uri="{BB962C8B-B14F-4D97-AF65-F5344CB8AC3E}">
        <p14:creationId xmlns:p14="http://schemas.microsoft.com/office/powerpoint/2010/main" val="1561265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44624"/>
            <a:ext cx="8229600" cy="6696744"/>
          </a:xfrm>
        </p:spPr>
        <p:txBody>
          <a:bodyPr>
            <a:noAutofit/>
          </a:bodyPr>
          <a:lstStyle/>
          <a:p>
            <a:pPr lvl="0"/>
            <a:r>
              <a:rPr lang="uk-UA" sz="3600" b="1" dirty="0">
                <a:solidFill>
                  <a:srgbClr val="FF0000"/>
                </a:solidFill>
                <a:latin typeface="Monotype Corsiva" panose="03010101010201010101" pitchFamily="66" charset="0"/>
              </a:rPr>
              <a:t>З</a:t>
            </a:r>
            <a:r>
              <a:rPr lang="uk-UA" sz="3600" b="1" dirty="0" smtClean="0">
                <a:solidFill>
                  <a:srgbClr val="FF0000"/>
                </a:solidFill>
                <a:latin typeface="Monotype Corsiva" panose="03010101010201010101" pitchFamily="66" charset="0"/>
              </a:rPr>
              <a:t>апитання</a:t>
            </a:r>
            <a:r>
              <a:rPr lang="en-US" sz="2400" dirty="0" smtClean="0">
                <a:latin typeface="Monotype Corsiva" panose="03010101010201010101" pitchFamily="66" charset="0"/>
              </a:rPr>
              <a:t/>
            </a:r>
            <a:br>
              <a:rPr lang="en-US" sz="2400" dirty="0" smtClean="0">
                <a:latin typeface="Monotype Corsiva" panose="03010101010201010101" pitchFamily="66" charset="0"/>
              </a:rPr>
            </a:br>
            <a:r>
              <a:rPr lang="uk-UA" sz="2400" dirty="0" smtClean="0">
                <a:latin typeface="Monotype Corsiva" panose="03010101010201010101" pitchFamily="66" charset="0"/>
              </a:rPr>
              <a:t>1. </a:t>
            </a:r>
            <a:r>
              <a:rPr lang="uk-UA" sz="2000" b="1" dirty="0" smtClean="0">
                <a:solidFill>
                  <a:srgbClr val="002060"/>
                </a:solidFill>
                <a:latin typeface="Monotype Corsiva" panose="03010101010201010101" pitchFamily="66" charset="0"/>
              </a:rPr>
              <a:t>Що </a:t>
            </a:r>
            <a:r>
              <a:rPr lang="uk-UA" sz="2000" b="1" dirty="0">
                <a:solidFill>
                  <a:srgbClr val="002060"/>
                </a:solidFill>
                <a:latin typeface="Monotype Corsiva" panose="03010101010201010101" pitchFamily="66" charset="0"/>
              </a:rPr>
              <a:t>знаходиться в центрі Сонячної системи? </a:t>
            </a:r>
            <a:r>
              <a:rPr lang="uk-UA" sz="2000" b="1" dirty="0" smtClean="0">
                <a:solidFill>
                  <a:srgbClr val="002060"/>
                </a:solidFill>
                <a:latin typeface="Monotype Corsiva" panose="03010101010201010101" pitchFamily="66" charset="0"/>
              </a:rPr>
              <a:t/>
            </a:r>
            <a:br>
              <a:rPr lang="uk-UA" sz="2000" b="1" dirty="0" smtClean="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2. </a:t>
            </a:r>
            <a:r>
              <a:rPr lang="uk-UA" sz="2000" b="1" dirty="0" smtClean="0">
                <a:solidFill>
                  <a:srgbClr val="002060"/>
                </a:solidFill>
                <a:latin typeface="Monotype Corsiva" panose="03010101010201010101" pitchFamily="66" charset="0"/>
              </a:rPr>
              <a:t>Порахуйте</a:t>
            </a:r>
            <a:r>
              <a:rPr lang="uk-UA" sz="2000" b="1" dirty="0">
                <a:solidFill>
                  <a:srgbClr val="002060"/>
                </a:solidFill>
                <a:latin typeface="Monotype Corsiva" panose="03010101010201010101" pitchFamily="66" charset="0"/>
              </a:rPr>
              <a:t>, скільки планет у Сонячній системі?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3. </a:t>
            </a:r>
            <a:r>
              <a:rPr lang="uk-UA" sz="2000" b="1" dirty="0" smtClean="0">
                <a:solidFill>
                  <a:srgbClr val="002060"/>
                </a:solidFill>
                <a:latin typeface="Monotype Corsiva" panose="03010101010201010101" pitchFamily="66" charset="0"/>
              </a:rPr>
              <a:t>Назвіть </a:t>
            </a:r>
            <a:r>
              <a:rPr lang="uk-UA" sz="2000" b="1" dirty="0">
                <a:solidFill>
                  <a:srgbClr val="002060"/>
                </a:solidFill>
                <a:latin typeface="Monotype Corsiva" panose="03010101010201010101" pitchFamily="66" charset="0"/>
              </a:rPr>
              <a:t>планети, які знаєте?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4. </a:t>
            </a:r>
            <a:r>
              <a:rPr lang="uk-UA" sz="2000" b="1" dirty="0" smtClean="0">
                <a:solidFill>
                  <a:srgbClr val="002060"/>
                </a:solidFill>
                <a:latin typeface="Monotype Corsiva" panose="03010101010201010101" pitchFamily="66" charset="0"/>
              </a:rPr>
              <a:t>На </a:t>
            </a:r>
            <a:r>
              <a:rPr lang="uk-UA" sz="2000" b="1" dirty="0">
                <a:solidFill>
                  <a:srgbClr val="002060"/>
                </a:solidFill>
                <a:latin typeface="Monotype Corsiva" panose="03010101010201010101" pitchFamily="66" charset="0"/>
              </a:rPr>
              <a:t>якій планеті живемо ми?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5. </a:t>
            </a:r>
            <a:r>
              <a:rPr lang="uk-UA" sz="2000" b="1" dirty="0" smtClean="0">
                <a:solidFill>
                  <a:srgbClr val="002060"/>
                </a:solidFill>
                <a:latin typeface="Monotype Corsiva" panose="03010101010201010101" pitchFamily="66" charset="0"/>
              </a:rPr>
              <a:t>Як </a:t>
            </a:r>
            <a:r>
              <a:rPr lang="uk-UA" sz="2000" b="1" dirty="0">
                <a:solidFill>
                  <a:srgbClr val="002060"/>
                </a:solidFill>
                <a:latin typeface="Monotype Corsiva" panose="03010101010201010101" pitchFamily="66" charset="0"/>
              </a:rPr>
              <a:t>називаються люди, які літають у космос?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6. </a:t>
            </a:r>
            <a:r>
              <a:rPr lang="uk-UA" sz="2000" b="1" dirty="0" smtClean="0">
                <a:solidFill>
                  <a:srgbClr val="002060"/>
                </a:solidFill>
                <a:latin typeface="Monotype Corsiva" panose="03010101010201010101" pitchFamily="66" charset="0"/>
              </a:rPr>
              <a:t>Який </a:t>
            </a:r>
            <a:r>
              <a:rPr lang="uk-UA" sz="2000" b="1" dirty="0">
                <a:solidFill>
                  <a:srgbClr val="002060"/>
                </a:solidFill>
                <a:latin typeface="Monotype Corsiva" panose="03010101010201010101" pitchFamily="66" charset="0"/>
              </a:rPr>
              <a:t>одяг вони одягають?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7. </a:t>
            </a:r>
            <a:r>
              <a:rPr lang="uk-UA" sz="2000" b="1" dirty="0" smtClean="0">
                <a:solidFill>
                  <a:srgbClr val="002060"/>
                </a:solidFill>
                <a:latin typeface="Monotype Corsiva" panose="03010101010201010101" pitchFamily="66" charset="0"/>
              </a:rPr>
              <a:t>На </a:t>
            </a:r>
            <a:r>
              <a:rPr lang="uk-UA" sz="2000" b="1" dirty="0">
                <a:solidFill>
                  <a:srgbClr val="002060"/>
                </a:solidFill>
                <a:latin typeface="Monotype Corsiva" panose="03010101010201010101" pitchFamily="66" charset="0"/>
              </a:rPr>
              <a:t>чому подорожують у космос?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8. </a:t>
            </a:r>
            <a:r>
              <a:rPr lang="uk-UA" sz="2000" b="1" dirty="0" smtClean="0">
                <a:solidFill>
                  <a:srgbClr val="002060"/>
                </a:solidFill>
                <a:latin typeface="Monotype Corsiva" panose="03010101010201010101" pitchFamily="66" charset="0"/>
              </a:rPr>
              <a:t>Назвіть </a:t>
            </a:r>
            <a:r>
              <a:rPr lang="uk-UA" sz="2000" b="1" dirty="0">
                <a:solidFill>
                  <a:srgbClr val="002060"/>
                </a:solidFill>
                <a:latin typeface="Monotype Corsiva" panose="03010101010201010101" pitchFamily="66" charset="0"/>
              </a:rPr>
              <a:t>зірку, </a:t>
            </a:r>
            <a:r>
              <a:rPr lang="uk-UA" sz="2000" b="1" dirty="0" smtClean="0">
                <a:solidFill>
                  <a:srgbClr val="002060"/>
                </a:solidFill>
                <a:latin typeface="Monotype Corsiva" panose="03010101010201010101" pitchFamily="66" charset="0"/>
              </a:rPr>
              <a:t>яка зігріває, </a:t>
            </a:r>
            <a:r>
              <a:rPr lang="uk-UA" sz="2000" b="1" dirty="0">
                <a:solidFill>
                  <a:srgbClr val="002060"/>
                </a:solidFill>
                <a:latin typeface="Monotype Corsiva" panose="03010101010201010101" pitchFamily="66" charset="0"/>
              </a:rPr>
              <a:t>освітлює планету Земля?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9. </a:t>
            </a:r>
            <a:r>
              <a:rPr lang="uk-UA" sz="2000" b="1" dirty="0" smtClean="0">
                <a:solidFill>
                  <a:srgbClr val="002060"/>
                </a:solidFill>
                <a:latin typeface="Monotype Corsiva" panose="03010101010201010101" pitchFamily="66" charset="0"/>
              </a:rPr>
              <a:t>У </a:t>
            </a:r>
            <a:r>
              <a:rPr lang="uk-UA" sz="2000" b="1" dirty="0">
                <a:solidFill>
                  <a:srgbClr val="002060"/>
                </a:solidFill>
                <a:latin typeface="Monotype Corsiva" panose="03010101010201010101" pitchFamily="66" charset="0"/>
              </a:rPr>
              <a:t>яку частину доби найяскравіше світить сонце? </a:t>
            </a:r>
            <a:r>
              <a:rPr lang="uk-UA" sz="2000" b="1" dirty="0" smtClean="0">
                <a:solidFill>
                  <a:srgbClr val="002060"/>
                </a:solidFill>
                <a:latin typeface="Monotype Corsiva" panose="03010101010201010101" pitchFamily="66" charset="0"/>
              </a:rPr>
              <a:t/>
            </a:r>
            <a:br>
              <a:rPr lang="uk-UA" sz="2000" b="1" dirty="0" smtClean="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10. </a:t>
            </a:r>
            <a:r>
              <a:rPr lang="uk-UA" sz="2000" b="1" dirty="0" smtClean="0">
                <a:solidFill>
                  <a:srgbClr val="002060"/>
                </a:solidFill>
                <a:latin typeface="Monotype Corsiva" panose="03010101010201010101" pitchFamily="66" charset="0"/>
              </a:rPr>
              <a:t>Назвіть </a:t>
            </a:r>
            <a:r>
              <a:rPr lang="uk-UA" sz="2000" b="1" dirty="0">
                <a:solidFill>
                  <a:srgbClr val="002060"/>
                </a:solidFill>
                <a:latin typeface="Monotype Corsiva" panose="03010101010201010101" pitchFamily="66" charset="0"/>
              </a:rPr>
              <a:t>першого космонавта?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11. </a:t>
            </a:r>
            <a:r>
              <a:rPr lang="uk-UA" sz="2000" b="1" dirty="0" smtClean="0">
                <a:solidFill>
                  <a:srgbClr val="002060"/>
                </a:solidFill>
                <a:latin typeface="Monotype Corsiva" panose="03010101010201010101" pitchFamily="66" charset="0"/>
              </a:rPr>
              <a:t>Найменша </a:t>
            </a:r>
            <a:r>
              <a:rPr lang="uk-UA" sz="2000" b="1" dirty="0">
                <a:solidFill>
                  <a:srgbClr val="002060"/>
                </a:solidFill>
                <a:latin typeface="Monotype Corsiva" panose="03010101010201010101" pitchFamily="66" charset="0"/>
              </a:rPr>
              <a:t>планета Сонячної системи?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12. </a:t>
            </a:r>
            <a:r>
              <a:rPr lang="uk-UA" sz="2000" b="1" dirty="0" smtClean="0">
                <a:solidFill>
                  <a:srgbClr val="002060"/>
                </a:solidFill>
                <a:latin typeface="Monotype Corsiva" panose="03010101010201010101" pitchFamily="66" charset="0"/>
              </a:rPr>
              <a:t>Назвіть </a:t>
            </a:r>
            <a:r>
              <a:rPr lang="uk-UA" sz="2000" b="1" dirty="0">
                <a:solidFill>
                  <a:srgbClr val="002060"/>
                </a:solidFill>
                <a:latin typeface="Monotype Corsiva" panose="03010101010201010101" pitchFamily="66" charset="0"/>
              </a:rPr>
              <a:t>першого українського космонавта?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13. </a:t>
            </a:r>
            <a:r>
              <a:rPr lang="uk-UA" sz="2000" b="1" dirty="0">
                <a:solidFill>
                  <a:srgbClr val="002060"/>
                </a:solidFill>
                <a:latin typeface="Monotype Corsiva" panose="03010101010201010101" pitchFamily="66" charset="0"/>
              </a:rPr>
              <a:t>С</a:t>
            </a:r>
            <a:r>
              <a:rPr lang="uk-UA" sz="2000" b="1" dirty="0" smtClean="0">
                <a:solidFill>
                  <a:srgbClr val="002060"/>
                </a:solidFill>
                <a:latin typeface="Monotype Corsiva" panose="03010101010201010101" pitchFamily="66" charset="0"/>
              </a:rPr>
              <a:t>лово, що об'єднує планети, зірки </a:t>
            </a:r>
            <a:r>
              <a:rPr lang="uk-UA" sz="2000" b="1" dirty="0">
                <a:solidFill>
                  <a:srgbClr val="002060"/>
                </a:solidFill>
                <a:latin typeface="Monotype Corsiva" panose="03010101010201010101" pitchFamily="66" charset="0"/>
              </a:rPr>
              <a:t>та </a:t>
            </a:r>
            <a:r>
              <a:rPr lang="uk-UA" sz="2000" b="1" dirty="0" smtClean="0">
                <a:solidFill>
                  <a:srgbClr val="002060"/>
                </a:solidFill>
                <a:latin typeface="Monotype Corsiva" panose="03010101010201010101" pitchFamily="66" charset="0"/>
              </a:rPr>
              <a:t>зоряні світи?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14. </a:t>
            </a:r>
            <a:r>
              <a:rPr lang="uk-UA" sz="2000" b="1" dirty="0" smtClean="0">
                <a:solidFill>
                  <a:srgbClr val="002060"/>
                </a:solidFill>
                <a:latin typeface="Monotype Corsiva" panose="03010101010201010101" pitchFamily="66" charset="0"/>
              </a:rPr>
              <a:t>Найбільша </a:t>
            </a:r>
            <a:r>
              <a:rPr lang="uk-UA" sz="2000" b="1" dirty="0">
                <a:solidFill>
                  <a:srgbClr val="002060"/>
                </a:solidFill>
                <a:latin typeface="Monotype Corsiva" panose="03010101010201010101" pitchFamily="66" charset="0"/>
              </a:rPr>
              <a:t>планета Сонячної системи?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15. </a:t>
            </a:r>
            <a:r>
              <a:rPr lang="uk-UA" sz="2000" b="1" dirty="0" smtClean="0">
                <a:solidFill>
                  <a:srgbClr val="002060"/>
                </a:solidFill>
                <a:latin typeface="Monotype Corsiva" panose="03010101010201010101" pitchFamily="66" charset="0"/>
              </a:rPr>
              <a:t>Яка </a:t>
            </a:r>
            <a:r>
              <a:rPr lang="uk-UA" sz="2000" b="1" dirty="0">
                <a:solidFill>
                  <a:srgbClr val="002060"/>
                </a:solidFill>
                <a:latin typeface="Monotype Corsiva" panose="03010101010201010101" pitchFamily="66" charset="0"/>
              </a:rPr>
              <a:t>планета схожа на капелюх</a:t>
            </a:r>
            <a:r>
              <a:rPr lang="uk-UA" sz="2000" b="1" dirty="0" smtClean="0">
                <a:solidFill>
                  <a:srgbClr val="002060"/>
                </a:solidFill>
                <a:latin typeface="Monotype Corsiva" panose="03010101010201010101" pitchFamily="66" charset="0"/>
              </a:rPr>
              <a:t>?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16.</a:t>
            </a:r>
            <a:r>
              <a:rPr lang="uk-UA" sz="2000" b="1" dirty="0">
                <a:solidFill>
                  <a:srgbClr val="002060"/>
                </a:solidFill>
                <a:latin typeface="Monotype Corsiva" panose="03010101010201010101" pitchFamily="66" charset="0"/>
              </a:rPr>
              <a:t> Я</a:t>
            </a:r>
            <a:r>
              <a:rPr lang="uk-UA" sz="2000" b="1" dirty="0" smtClean="0">
                <a:solidFill>
                  <a:srgbClr val="002060"/>
                </a:solidFill>
                <a:latin typeface="Monotype Corsiva" panose="03010101010201010101" pitchFamily="66" charset="0"/>
              </a:rPr>
              <a:t>кий апарат допомагає у вивчені планет?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17. </a:t>
            </a:r>
            <a:r>
              <a:rPr lang="uk-UA" sz="2000" b="1" dirty="0" smtClean="0">
                <a:solidFill>
                  <a:srgbClr val="002060"/>
                </a:solidFill>
                <a:latin typeface="Monotype Corsiva" panose="03010101010201010101" pitchFamily="66" charset="0"/>
              </a:rPr>
              <a:t>Наука</a:t>
            </a:r>
            <a:r>
              <a:rPr lang="uk-UA" sz="2000" b="1" dirty="0">
                <a:solidFill>
                  <a:srgbClr val="002060"/>
                </a:solidFill>
                <a:latin typeface="Monotype Corsiva" panose="03010101010201010101" pitchFamily="66" charset="0"/>
              </a:rPr>
              <a:t>, що вивчає </a:t>
            </a:r>
            <a:r>
              <a:rPr lang="uk-UA" sz="2000" b="1" dirty="0" smtClean="0">
                <a:solidFill>
                  <a:srgbClr val="002060"/>
                </a:solidFill>
                <a:latin typeface="Monotype Corsiva" panose="03010101010201010101" pitchFamily="66" charset="0"/>
              </a:rPr>
              <a:t>Всесвіт</a:t>
            </a:r>
            <a:r>
              <a:rPr lang="uk-UA" sz="2000" b="1" dirty="0">
                <a:solidFill>
                  <a:srgbClr val="002060"/>
                </a:solidFill>
                <a:latin typeface="Monotype Corsiva" panose="03010101010201010101" pitchFamily="66" charset="0"/>
              </a:rPr>
              <a:t>?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18. </a:t>
            </a:r>
            <a:r>
              <a:rPr lang="uk-UA" sz="2000" b="1" dirty="0" smtClean="0">
                <a:solidFill>
                  <a:srgbClr val="002060"/>
                </a:solidFill>
                <a:latin typeface="Monotype Corsiva" panose="03010101010201010101" pitchFamily="66" charset="0"/>
              </a:rPr>
              <a:t>Яка найменш </a:t>
            </a:r>
            <a:r>
              <a:rPr lang="uk-UA" sz="2000" b="1" dirty="0">
                <a:solidFill>
                  <a:srgbClr val="002060"/>
                </a:solidFill>
                <a:latin typeface="Monotype Corsiva" panose="03010101010201010101" pitchFamily="66" charset="0"/>
              </a:rPr>
              <a:t>планета?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19.</a:t>
            </a:r>
            <a:r>
              <a:rPr lang="uk-UA" sz="2000" b="1" dirty="0" smtClean="0">
                <a:solidFill>
                  <a:srgbClr val="002060"/>
                </a:solidFill>
                <a:latin typeface="Monotype Corsiva" panose="03010101010201010101" pitchFamily="66" charset="0"/>
              </a:rPr>
              <a:t>Що означає  </a:t>
            </a:r>
            <a:r>
              <a:rPr lang="uk-UA" sz="2000" b="1" dirty="0">
                <a:solidFill>
                  <a:srgbClr val="002060"/>
                </a:solidFill>
                <a:latin typeface="Monotype Corsiva" panose="03010101010201010101" pitchFamily="66" charset="0"/>
              </a:rPr>
              <a:t>«хвостата зірка</a:t>
            </a:r>
            <a:r>
              <a:rPr lang="uk-UA" sz="2000" b="1" dirty="0" smtClean="0">
                <a:solidFill>
                  <a:srgbClr val="002060"/>
                </a:solidFill>
                <a:latin typeface="Monotype Corsiva" panose="03010101010201010101" pitchFamily="66" charset="0"/>
              </a:rPr>
              <a:t>»? </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r>
              <a:rPr lang="ru-RU" sz="2000" b="1" dirty="0" smtClean="0">
                <a:solidFill>
                  <a:srgbClr val="002060"/>
                </a:solidFill>
                <a:latin typeface="Monotype Corsiva" panose="03010101010201010101" pitchFamily="66" charset="0"/>
              </a:rPr>
              <a:t>20.</a:t>
            </a:r>
            <a:r>
              <a:rPr lang="uk-UA" sz="2000" b="1" dirty="0" smtClean="0">
                <a:solidFill>
                  <a:srgbClr val="002060"/>
                </a:solidFill>
                <a:latin typeface="Monotype Corsiva" panose="03010101010201010101" pitchFamily="66" charset="0"/>
              </a:rPr>
              <a:t>Скільки </a:t>
            </a:r>
            <a:r>
              <a:rPr lang="uk-UA" sz="2000" b="1" dirty="0">
                <a:solidFill>
                  <a:srgbClr val="002060"/>
                </a:solidFill>
                <a:latin typeface="Monotype Corsiva" panose="03010101010201010101" pitchFamily="66" charset="0"/>
              </a:rPr>
              <a:t>і які полюси має Земля?</a:t>
            </a:r>
            <a:r>
              <a:rPr lang="ru-RU" sz="2000" b="1" dirty="0">
                <a:solidFill>
                  <a:srgbClr val="002060"/>
                </a:solidFill>
                <a:latin typeface="Monotype Corsiva" panose="03010101010201010101" pitchFamily="66" charset="0"/>
              </a:rPr>
              <a:t/>
            </a:r>
            <a:br>
              <a:rPr lang="ru-RU" sz="2000" b="1" dirty="0">
                <a:solidFill>
                  <a:srgbClr val="002060"/>
                </a:solidFill>
                <a:latin typeface="Monotype Corsiva" panose="03010101010201010101" pitchFamily="66" charset="0"/>
              </a:rPr>
            </a:br>
            <a:endParaRPr lang="ru-RU" sz="2000" b="1" dirty="0">
              <a:solidFill>
                <a:srgbClr val="002060"/>
              </a:solidFill>
              <a:latin typeface="Monotype Corsiva" panose="03010101010201010101" pitchFamily="66" charset="0"/>
            </a:endParaRPr>
          </a:p>
        </p:txBody>
      </p:sp>
    </p:spTree>
    <p:extLst>
      <p:ext uri="{BB962C8B-B14F-4D97-AF65-F5344CB8AC3E}">
        <p14:creationId xmlns:p14="http://schemas.microsoft.com/office/powerpoint/2010/main" val="1561265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21621" y="0"/>
            <a:ext cx="9144000" cy="6858000"/>
          </a:xfrm>
          <a:prstGeom prst="rect">
            <a:avLst/>
          </a:prstGeom>
          <a:noFill/>
          <a:ln>
            <a:noFill/>
          </a:ln>
        </p:spPr>
      </p:pic>
      <p:sp>
        <p:nvSpPr>
          <p:cNvPr id="2" name="Заголовок 1"/>
          <p:cNvSpPr>
            <a:spLocks noGrp="1"/>
          </p:cNvSpPr>
          <p:nvPr>
            <p:ph type="title"/>
          </p:nvPr>
        </p:nvSpPr>
        <p:spPr>
          <a:xfrm>
            <a:off x="457200" y="44624"/>
            <a:ext cx="8229600" cy="6552728"/>
          </a:xfrm>
        </p:spPr>
        <p:txBody>
          <a:bodyPr>
            <a:normAutofit fontScale="90000"/>
          </a:bodyPr>
          <a:lstStyle/>
          <a:p>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a:solidFill>
                  <a:srgbClr val="FF0000"/>
                </a:solidFill>
              </a:rPr>
              <a:t/>
            </a:r>
            <a:br>
              <a:rPr lang="uk-UA" sz="2400" b="1" dirty="0">
                <a:solidFill>
                  <a:srgbClr val="FF0000"/>
                </a:solidFill>
              </a:rPr>
            </a:br>
            <a:r>
              <a:rPr lang="uk-UA" sz="3600" b="1" dirty="0" smtClean="0">
                <a:solidFill>
                  <a:srgbClr val="FF0000"/>
                </a:solidFill>
                <a:latin typeface="Monotype Corsiva" panose="03010101010201010101" pitchFamily="66" charset="0"/>
              </a:rPr>
              <a:t>Відповіді</a:t>
            </a:r>
            <a:r>
              <a:rPr lang="uk-UA" sz="2200" b="1" dirty="0" smtClean="0">
                <a:solidFill>
                  <a:srgbClr val="FF0000"/>
                </a:solidFill>
                <a:latin typeface="Monotype Corsiva" panose="03010101010201010101" pitchFamily="66" charset="0"/>
              </a:rPr>
              <a:t/>
            </a:r>
            <a:br>
              <a:rPr lang="uk-UA" sz="2200" b="1" dirty="0" smtClean="0">
                <a:solidFill>
                  <a:srgbClr val="FF0000"/>
                </a:solidFill>
                <a:latin typeface="Monotype Corsiva" panose="03010101010201010101" pitchFamily="66" charset="0"/>
              </a:rPr>
            </a:br>
            <a:r>
              <a:rPr lang="uk-UA" sz="2200" b="1" dirty="0" smtClean="0">
                <a:solidFill>
                  <a:srgbClr val="002060"/>
                </a:solidFill>
                <a:latin typeface="Monotype Corsiva" panose="03010101010201010101" pitchFamily="66" charset="0"/>
              </a:rPr>
              <a:t>1. Сонце</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2. 8</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3. Меркурій, Венера, Земля, Марс, Юпітер, Сатурн, Уран, Нептун</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4. Земля</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5. Космонавти</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6. Скафандри</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7. На космічному кораблі</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8. Сонце</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9. В полудень</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10. Ю. Гагарін</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11. Меркурій</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12. Каденюк</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13. Всесвіт</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14. Юпітер</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15. Сатурн</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16. Телескоп</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17. Астрономія</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18. Астероїд</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19. Комета</a:t>
            </a:r>
            <a:br>
              <a:rPr lang="uk-UA" sz="2200" b="1" dirty="0" smtClean="0">
                <a:solidFill>
                  <a:srgbClr val="002060"/>
                </a:solidFill>
                <a:latin typeface="Monotype Corsiva" panose="03010101010201010101" pitchFamily="66" charset="0"/>
              </a:rPr>
            </a:br>
            <a:r>
              <a:rPr lang="uk-UA" sz="2200" b="1" dirty="0" smtClean="0">
                <a:solidFill>
                  <a:srgbClr val="002060"/>
                </a:solidFill>
                <a:latin typeface="Monotype Corsiva" panose="03010101010201010101" pitchFamily="66" charset="0"/>
              </a:rPr>
              <a:t>20. Північний і Південний</a:t>
            </a:r>
            <a:br>
              <a:rPr lang="uk-UA" sz="2200" b="1" dirty="0" smtClean="0">
                <a:solidFill>
                  <a:srgbClr val="002060"/>
                </a:solidFill>
                <a:latin typeface="Monotype Corsiva" panose="03010101010201010101" pitchFamily="66" charset="0"/>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r>
              <a:rPr lang="uk-UA" sz="2400" b="1" dirty="0">
                <a:solidFill>
                  <a:srgbClr val="FF0000"/>
                </a:solidFill>
              </a:rPr>
              <a:t/>
            </a:r>
            <a:br>
              <a:rPr lang="uk-UA" sz="2400" b="1" dirty="0">
                <a:solidFill>
                  <a:srgbClr val="FF0000"/>
                </a:solidFill>
              </a:rPr>
            </a:br>
            <a:r>
              <a:rPr lang="uk-UA" sz="2400" b="1" dirty="0" smtClean="0">
                <a:solidFill>
                  <a:srgbClr val="FF0000"/>
                </a:solidFill>
              </a:rPr>
              <a:t/>
            </a:r>
            <a:br>
              <a:rPr lang="uk-UA" sz="2400" b="1" dirty="0" smtClean="0">
                <a:solidFill>
                  <a:srgbClr val="FF0000"/>
                </a:solidFill>
              </a:rPr>
            </a:br>
            <a:endParaRPr lang="ru-RU" sz="2400" b="1" dirty="0">
              <a:solidFill>
                <a:srgbClr val="FF0000"/>
              </a:solidFill>
            </a:endParaRPr>
          </a:p>
        </p:txBody>
      </p:sp>
    </p:spTree>
    <p:extLst>
      <p:ext uri="{BB962C8B-B14F-4D97-AF65-F5344CB8AC3E}">
        <p14:creationId xmlns:p14="http://schemas.microsoft.com/office/powerpoint/2010/main" val="3188295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Объект 2"/>
          <p:cNvSpPr>
            <a:spLocks noGrp="1"/>
          </p:cNvSpPr>
          <p:nvPr>
            <p:ph idx="1"/>
          </p:nvPr>
        </p:nvSpPr>
        <p:spPr>
          <a:xfrm>
            <a:off x="4067944" y="4149080"/>
            <a:ext cx="4896544" cy="2448272"/>
          </a:xfrm>
        </p:spPr>
        <p:txBody>
          <a:bodyPr>
            <a:normAutofit/>
          </a:bodyPr>
          <a:lstStyle/>
          <a:p>
            <a:pPr marL="0" indent="0" algn="ctr">
              <a:buNone/>
            </a:pPr>
            <a:endParaRPr lang="uk-UA" sz="1600" b="1" dirty="0"/>
          </a:p>
          <a:p>
            <a:pPr marL="0" indent="0" algn="ctr">
              <a:buNone/>
            </a:pPr>
            <a:endParaRPr lang="uk-UA" sz="1600" b="1" dirty="0" smtClean="0"/>
          </a:p>
        </p:txBody>
      </p:sp>
      <p:sp>
        <p:nvSpPr>
          <p:cNvPr id="5" name="Прямоугольник 4"/>
          <p:cNvSpPr/>
          <p:nvPr/>
        </p:nvSpPr>
        <p:spPr>
          <a:xfrm>
            <a:off x="139717" y="2250216"/>
            <a:ext cx="8855309"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8000" b="1" dirty="0" smtClean="0">
                <a:ln w="11430"/>
                <a:solidFill>
                  <a:srgbClr val="FF0000"/>
                </a:solidFill>
                <a:effectLst>
                  <a:outerShdw blurRad="50800" dist="39000" dir="5460000" algn="tl">
                    <a:srgbClr val="000000">
                      <a:alpha val="38000"/>
                    </a:srgbClr>
                  </a:outerShdw>
                </a:effectLst>
                <a:latin typeface="Monotype Corsiva" panose="03010101010201010101" pitchFamily="66" charset="0"/>
              </a:rPr>
              <a:t>Гарного вам настрою</a:t>
            </a:r>
            <a:r>
              <a:rPr lang="uk-UA" sz="7060" b="1" dirty="0" smtClean="0">
                <a:ln w="11430"/>
                <a:solidFill>
                  <a:srgbClr val="FF0000"/>
                </a:solidFill>
                <a:effectLst>
                  <a:outerShdw blurRad="50800" dist="39000" dir="5460000" algn="tl">
                    <a:srgbClr val="000000">
                      <a:alpha val="38000"/>
                    </a:srgbClr>
                  </a:outerShdw>
                </a:effectLst>
              </a:rPr>
              <a:t>!</a:t>
            </a:r>
            <a:endParaRPr lang="ru-RU" sz="706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61265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p:txBody>
          <a:bodyPr>
            <a:normAutofit fontScale="90000"/>
          </a:bodyPr>
          <a:lstStyle/>
          <a:p>
            <a:r>
              <a:rPr lang="uk-UA" b="1" dirty="0" smtClean="0">
                <a:solidFill>
                  <a:srgbClr val="002060"/>
                </a:solidFill>
              </a:rPr>
              <a:t/>
            </a:r>
            <a:br>
              <a:rPr lang="uk-UA" b="1" dirty="0" smtClean="0">
                <a:solidFill>
                  <a:srgbClr val="002060"/>
                </a:solidFill>
              </a:rPr>
            </a:br>
            <a:r>
              <a:rPr lang="uk-UA" b="1" dirty="0">
                <a:solidFill>
                  <a:srgbClr val="002060"/>
                </a:solidFill>
              </a:rPr>
              <a:t/>
            </a:r>
            <a:br>
              <a:rPr lang="uk-UA" b="1" dirty="0">
                <a:solidFill>
                  <a:srgbClr val="002060"/>
                </a:solidFill>
              </a:rPr>
            </a:br>
            <a:r>
              <a:rPr lang="uk-UA" sz="4900" b="1" dirty="0" smtClean="0">
                <a:solidFill>
                  <a:srgbClr val="002060"/>
                </a:solidFill>
                <a:latin typeface="Monotype Corsiva" panose="03010101010201010101" pitchFamily="66" charset="0"/>
              </a:rPr>
              <a:t>У </a:t>
            </a:r>
            <a:r>
              <a:rPr lang="uk-UA" sz="4900" b="1" dirty="0">
                <a:solidFill>
                  <a:srgbClr val="002060"/>
                </a:solidFill>
                <a:latin typeface="Monotype Corsiva" panose="03010101010201010101" pitchFamily="66" charset="0"/>
              </a:rPr>
              <a:t>Сонячній </a:t>
            </a:r>
            <a:r>
              <a:rPr lang="uk-UA" sz="4900" b="1" dirty="0" smtClean="0">
                <a:solidFill>
                  <a:srgbClr val="002060"/>
                </a:solidFill>
                <a:latin typeface="Monotype Corsiva" panose="03010101010201010101" pitchFamily="66" charset="0"/>
              </a:rPr>
              <a:t>системі </a:t>
            </a:r>
            <a:r>
              <a:rPr lang="uk-UA" sz="4900" b="1" dirty="0">
                <a:solidFill>
                  <a:srgbClr val="002060"/>
                </a:solidFill>
                <a:latin typeface="Monotype Corsiva" panose="03010101010201010101" pitchFamily="66" charset="0"/>
              </a:rPr>
              <a:t>є вісім планет.</a:t>
            </a:r>
            <a:r>
              <a:rPr lang="ru-RU" sz="4900" b="1" dirty="0">
                <a:solidFill>
                  <a:srgbClr val="002060"/>
                </a:solidFill>
                <a:latin typeface="Monotype Corsiva" panose="03010101010201010101" pitchFamily="66" charset="0"/>
              </a:rPr>
              <a:t/>
            </a:r>
            <a:br>
              <a:rPr lang="ru-RU" sz="4900" b="1" dirty="0">
                <a:solidFill>
                  <a:srgbClr val="002060"/>
                </a:solidFill>
                <a:latin typeface="Monotype Corsiva" panose="03010101010201010101" pitchFamily="66" charset="0"/>
              </a:rPr>
            </a:br>
            <a:r>
              <a:rPr lang="uk-UA" sz="4000" dirty="0">
                <a:solidFill>
                  <a:srgbClr val="002060"/>
                </a:solidFill>
              </a:rPr>
              <a:t> </a:t>
            </a:r>
            <a:br>
              <a:rPr lang="uk-UA" sz="4000" dirty="0">
                <a:solidFill>
                  <a:srgbClr val="002060"/>
                </a:solidFill>
              </a:rPr>
            </a:br>
            <a:endParaRPr lang="ru-RU" dirty="0"/>
          </a:p>
        </p:txBody>
      </p:sp>
      <p:pic>
        <p:nvPicPr>
          <p:cNvPr id="5" name="Объект 4" descr="http://space.vn.ua/son_sys/imag/solar_system.jpg"/>
          <p:cNvPicPr>
            <a:picLocks noGrp="1"/>
          </p:cNvPicPr>
          <p:nvPr>
            <p:ph idx="1"/>
          </p:nvPr>
        </p:nvPicPr>
        <p:blipFill rotWithShape="1">
          <a:blip r:embed="rId3">
            <a:extLst>
              <a:ext uri="{28A0092B-C50C-407E-A947-70E740481C1C}">
                <a14:useLocalDpi xmlns:a14="http://schemas.microsoft.com/office/drawing/2010/main" val="0"/>
              </a:ext>
            </a:extLst>
          </a:blip>
          <a:srcRect r="15508" b="43292"/>
          <a:stretch/>
        </p:blipFill>
        <p:spPr bwMode="auto">
          <a:xfrm>
            <a:off x="457200" y="2310075"/>
            <a:ext cx="8229600" cy="3106213"/>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0832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2420888"/>
            <a:ext cx="5698976" cy="4320480"/>
          </a:xfrm>
        </p:spPr>
        <p:txBody>
          <a:bodyPr>
            <a:normAutofit fontScale="90000"/>
          </a:bodyPr>
          <a:lstStyle/>
          <a:p>
            <a:r>
              <a:rPr lang="uk-UA" sz="2000" dirty="0"/>
              <a:t> </a:t>
            </a:r>
            <a:r>
              <a:rPr lang="ru-RU" sz="2000" dirty="0"/>
              <a:t/>
            </a:r>
            <a:br>
              <a:rPr lang="ru-RU" sz="2000" dirty="0"/>
            </a:br>
            <a:r>
              <a:rPr lang="uk-UA" sz="3100" b="1" dirty="0">
                <a:solidFill>
                  <a:srgbClr val="C00000"/>
                </a:solidFill>
                <a:latin typeface="Monotype Corsiva" panose="03010101010201010101" pitchFamily="66" charset="0"/>
              </a:rPr>
              <a:t>Сонце</a:t>
            </a:r>
            <a:r>
              <a:rPr lang="uk-UA" sz="2700" b="1" dirty="0">
                <a:latin typeface="Monotype Corsiva" panose="03010101010201010101" pitchFamily="66" charset="0"/>
              </a:rPr>
              <a:t> </a:t>
            </a:r>
            <a:r>
              <a:rPr lang="uk-UA" sz="2700" b="1" dirty="0">
                <a:solidFill>
                  <a:srgbClr val="002060"/>
                </a:solidFill>
                <a:latin typeface="Monotype Corsiva" panose="03010101010201010101" pitchFamily="66" charset="0"/>
              </a:rPr>
              <a:t>– це зірка у Сонячній системі. Сонце дуже гаряче – значно гарячіше за доменну піч! Воно складається з розжарених газів – водню і гелію. Вік Сонця становить приблизно п’ять мільярдів років.</a:t>
            </a:r>
            <a:r>
              <a:rPr lang="ru-RU" sz="2700" b="1" dirty="0">
                <a:solidFill>
                  <a:srgbClr val="002060"/>
                </a:solidFill>
                <a:latin typeface="Monotype Corsiva" panose="03010101010201010101" pitchFamily="66" charset="0"/>
              </a:rPr>
              <a:t/>
            </a:r>
            <a:br>
              <a:rPr lang="ru-RU" sz="2700" b="1" dirty="0">
                <a:solidFill>
                  <a:srgbClr val="002060"/>
                </a:solidFill>
                <a:latin typeface="Monotype Corsiva" panose="03010101010201010101" pitchFamily="66" charset="0"/>
              </a:rPr>
            </a:br>
            <a:r>
              <a:rPr lang="uk-UA" sz="2700" b="1" dirty="0">
                <a:solidFill>
                  <a:srgbClr val="002060"/>
                </a:solidFill>
                <a:latin typeface="Monotype Corsiva" panose="03010101010201010101" pitchFamily="66" charset="0"/>
              </a:rPr>
              <a:t>Не можна прямо дивитися на </a:t>
            </a:r>
            <a:r>
              <a:rPr lang="uk-UA" sz="2700" b="1" dirty="0" smtClean="0">
                <a:solidFill>
                  <a:srgbClr val="002060"/>
                </a:solidFill>
                <a:latin typeface="Monotype Corsiva" panose="03010101010201010101" pitchFamily="66" charset="0"/>
              </a:rPr>
              <a:t>Сонце</a:t>
            </a:r>
            <a:r>
              <a:rPr lang="uk-UA" sz="2700" b="1" dirty="0">
                <a:solidFill>
                  <a:srgbClr val="002060"/>
                </a:solidFill>
                <a:latin typeface="Monotype Corsiva" panose="03010101010201010101" pitchFamily="66" charset="0"/>
              </a:rPr>
              <a:t>, це небезпечно. Коли ти граєшся на сонці , завжди одягай капелюха, сонцезахисні окуляри.</a:t>
            </a:r>
            <a:r>
              <a:rPr lang="ru-RU" sz="2700" b="1" dirty="0">
                <a:solidFill>
                  <a:srgbClr val="002060"/>
                </a:solidFill>
                <a:latin typeface="Monotype Corsiva" panose="03010101010201010101" pitchFamily="66" charset="0"/>
              </a:rPr>
              <a:t/>
            </a:r>
            <a:br>
              <a:rPr lang="ru-RU" sz="2700" b="1" dirty="0">
                <a:solidFill>
                  <a:srgbClr val="002060"/>
                </a:solidFill>
                <a:latin typeface="Monotype Corsiva" panose="03010101010201010101" pitchFamily="66" charset="0"/>
              </a:rPr>
            </a:br>
            <a:r>
              <a:rPr lang="uk-UA" sz="2700" b="1" dirty="0">
                <a:latin typeface="Monotype Corsiva" panose="03010101010201010101" pitchFamily="66" charset="0"/>
              </a:rPr>
              <a:t> </a:t>
            </a:r>
            <a:r>
              <a:rPr lang="ru-RU" sz="2700" b="1" dirty="0">
                <a:latin typeface="Monotype Corsiva" panose="03010101010201010101" pitchFamily="66" charset="0"/>
              </a:rPr>
              <a:t/>
            </a:r>
            <a:br>
              <a:rPr lang="ru-RU" sz="2700" b="1" dirty="0">
                <a:latin typeface="Monotype Corsiva" panose="03010101010201010101" pitchFamily="66" charset="0"/>
              </a:rPr>
            </a:br>
            <a:endParaRPr lang="ru-RU" sz="2700" b="1" dirty="0">
              <a:latin typeface="Monotype Corsiva" panose="03010101010201010101" pitchFamily="66" charset="0"/>
            </a:endParaRPr>
          </a:p>
        </p:txBody>
      </p:sp>
      <p:pic>
        <p:nvPicPr>
          <p:cNvPr id="7" name="Объект 6" descr="http://netri.net/wp-content/uploads/2012/04/flickr-4923566097-hd.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16632"/>
            <a:ext cx="2984269" cy="29842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Прямоугольник 2"/>
          <p:cNvSpPr/>
          <p:nvPr/>
        </p:nvSpPr>
        <p:spPr>
          <a:xfrm>
            <a:off x="179512" y="908720"/>
            <a:ext cx="5904656" cy="1024896"/>
          </a:xfrm>
          <a:prstGeom prst="rect">
            <a:avLst/>
          </a:prstGeom>
          <a:noFill/>
        </p:spPr>
        <p:txBody>
          <a:bodyPr wrap="square" lIns="91440" tIns="45720" rIns="91440" bIns="45720">
            <a:spAutoFit/>
          </a:bodyPr>
          <a:lstStyle/>
          <a:p>
            <a:pPr algn="ctr"/>
            <a:r>
              <a:rPr lang="uk-UA" sz="6000" b="1"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Monotype Corsiva" panose="03010101010201010101" pitchFamily="66" charset="0"/>
              </a:rPr>
              <a:t>Вогняна зірка</a:t>
            </a:r>
            <a:endParaRPr lang="ru-RU" sz="6000" b="1" cap="none" spc="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Monotype Corsiva" panose="03010101010201010101" pitchFamily="66" charset="0"/>
            </a:endParaRPr>
          </a:p>
        </p:txBody>
      </p:sp>
    </p:spTree>
    <p:extLst>
      <p:ext uri="{BB962C8B-B14F-4D97-AF65-F5344CB8AC3E}">
        <p14:creationId xmlns:p14="http://schemas.microsoft.com/office/powerpoint/2010/main" val="365279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14619" y="0"/>
            <a:ext cx="9144000" cy="6858000"/>
          </a:xfrm>
          <a:prstGeom prst="rect">
            <a:avLst/>
          </a:prstGeom>
          <a:noFill/>
          <a:ln>
            <a:noFill/>
          </a:ln>
        </p:spPr>
      </p:pic>
      <p:sp>
        <p:nvSpPr>
          <p:cNvPr id="2" name="Заголовок 1"/>
          <p:cNvSpPr>
            <a:spLocks noGrp="1"/>
          </p:cNvSpPr>
          <p:nvPr>
            <p:ph type="title"/>
          </p:nvPr>
        </p:nvSpPr>
        <p:spPr>
          <a:xfrm>
            <a:off x="457200" y="2348880"/>
            <a:ext cx="5410944" cy="3816424"/>
          </a:xfrm>
        </p:spPr>
        <p:txBody>
          <a:bodyPr>
            <a:normAutofit fontScale="90000"/>
          </a:bodyPr>
          <a:lstStyle/>
          <a:p>
            <a:r>
              <a:rPr lang="ru-RU" sz="2000" dirty="0"/>
              <a:t/>
            </a:r>
            <a:br>
              <a:rPr lang="ru-RU" sz="2000" dirty="0"/>
            </a:br>
            <a:r>
              <a:rPr lang="uk-UA" sz="2000" dirty="0"/>
              <a:t> </a:t>
            </a:r>
            <a:r>
              <a:rPr lang="ru-RU" sz="2000" dirty="0"/>
              <a:t/>
            </a:r>
            <a:br>
              <a:rPr lang="ru-RU" sz="2000" dirty="0"/>
            </a:br>
            <a:r>
              <a:rPr lang="uk-UA" sz="3600" b="1" dirty="0">
                <a:solidFill>
                  <a:srgbClr val="C00000"/>
                </a:solidFill>
                <a:latin typeface="Monotype Corsiva" panose="03010101010201010101" pitchFamily="66" charset="0"/>
              </a:rPr>
              <a:t>Місяць</a:t>
            </a:r>
            <a:r>
              <a:rPr lang="uk-UA" sz="3100" b="1" dirty="0">
                <a:latin typeface="Monotype Corsiva" panose="03010101010201010101" pitchFamily="66" charset="0"/>
              </a:rPr>
              <a:t> </a:t>
            </a:r>
            <a:r>
              <a:rPr lang="uk-UA" sz="3100" b="1" dirty="0">
                <a:solidFill>
                  <a:srgbClr val="002060"/>
                </a:solidFill>
                <a:latin typeface="Monotype Corsiva" panose="03010101010201010101" pitchFamily="66" charset="0"/>
              </a:rPr>
              <a:t>– це  найближчий супутник Землі. На Місяці відсутнє життя, немає ані хмар, ані вітру, ані дощу, ані снігу. Це єдиний позаземний світ, у якому побувала людина. У 1971 році для дослідження місячної поверхні використали електричну машину, що має назву місяцехід. На сьогоднішній день на Місяці побувало лише 12 людей. Остання подорож відбулася у 1972 році.  Різні форми місяця називаються фазами, їх є чотири.</a:t>
            </a:r>
            <a:r>
              <a:rPr lang="ru-RU" sz="3100" b="1" dirty="0">
                <a:solidFill>
                  <a:srgbClr val="002060"/>
                </a:solidFill>
                <a:latin typeface="Monotype Corsiva" panose="03010101010201010101" pitchFamily="66" charset="0"/>
              </a:rPr>
              <a:t/>
            </a:r>
            <a:br>
              <a:rPr lang="ru-RU" sz="3100" b="1" dirty="0">
                <a:solidFill>
                  <a:srgbClr val="002060"/>
                </a:solidFill>
                <a:latin typeface="Monotype Corsiva" panose="03010101010201010101" pitchFamily="66" charset="0"/>
              </a:rPr>
            </a:br>
            <a:r>
              <a:rPr lang="uk-UA" sz="3100" b="1" dirty="0">
                <a:solidFill>
                  <a:srgbClr val="002060"/>
                </a:solidFill>
                <a:latin typeface="Monotype Corsiva" panose="03010101010201010101" pitchFamily="66" charset="0"/>
              </a:rPr>
              <a:t> </a:t>
            </a:r>
            <a:r>
              <a:rPr lang="ru-RU" sz="2200" b="1" dirty="0">
                <a:solidFill>
                  <a:srgbClr val="002060"/>
                </a:solidFill>
              </a:rPr>
              <a:t/>
            </a:r>
            <a:br>
              <a:rPr lang="ru-RU" sz="2200" b="1" dirty="0">
                <a:solidFill>
                  <a:srgbClr val="002060"/>
                </a:solidFill>
              </a:rPr>
            </a:br>
            <a:endParaRPr lang="ru-RU" sz="2200" b="1" dirty="0">
              <a:solidFill>
                <a:srgbClr val="002060"/>
              </a:solidFill>
            </a:endParaRPr>
          </a:p>
        </p:txBody>
      </p:sp>
      <p:pic>
        <p:nvPicPr>
          <p:cNvPr id="5" name="Рисунок 4" descr="http://2.bp.blogspot.com/-1TE-QjE2ISs/TfjRzkSFt_I/AAAAAAAAFMs/RFULPHzyK6A/s400/eclipse%2Blunar%2B15%2Bde%2Bjunio%2B2011%2Ben%2Bvivo%2Bonline.jpg"/>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0648"/>
            <a:ext cx="1714500" cy="1562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Объект 5" descr="http://divo-gorod.narod.ru/luna3.jpg"/>
          <p:cNvPicPr>
            <a:picLocks noGrp="1"/>
          </p:cNvPicPr>
          <p:nvPr>
            <p:ph idx="1"/>
          </p:nvPr>
        </p:nvPicPr>
        <p:blipFill rotWithShape="1">
          <a:blip r:embed="rId4">
            <a:extLst>
              <a:ext uri="{28A0092B-C50C-407E-A947-70E740481C1C}">
                <a14:useLocalDpi xmlns:a14="http://schemas.microsoft.com/office/drawing/2010/main" val="0"/>
              </a:ext>
            </a:extLst>
          </a:blip>
          <a:srcRect r="38723" b="24716"/>
          <a:stretch/>
        </p:blipFill>
        <p:spPr bwMode="auto">
          <a:xfrm>
            <a:off x="6084168" y="4221088"/>
            <a:ext cx="2743218" cy="25241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3" name="Прямоугольник 2"/>
          <p:cNvSpPr/>
          <p:nvPr/>
        </p:nvSpPr>
        <p:spPr>
          <a:xfrm>
            <a:off x="57752" y="764704"/>
            <a:ext cx="6242440" cy="938719"/>
          </a:xfrm>
          <a:prstGeom prst="rect">
            <a:avLst/>
          </a:prstGeom>
          <a:noFill/>
        </p:spPr>
        <p:txBody>
          <a:bodyPr wrap="square" lIns="91440" tIns="45720" rIns="91440" bIns="45720">
            <a:spAutoFit/>
          </a:bodyPr>
          <a:lstStyle/>
          <a:p>
            <a:pPr algn="ctr"/>
            <a:r>
              <a:rPr lang="uk-UA" sz="55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Monotype Corsiva" panose="03010101010201010101" pitchFamily="66" charset="0"/>
              </a:rPr>
              <a:t>МІСЯЦЬ</a:t>
            </a:r>
            <a:endParaRPr lang="ru-RU" sz="5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Monotype Corsiva" panose="03010101010201010101" pitchFamily="66" charset="0"/>
            </a:endParaRPr>
          </a:p>
        </p:txBody>
      </p:sp>
    </p:spTree>
    <p:extLst>
      <p:ext uri="{BB962C8B-B14F-4D97-AF65-F5344CB8AC3E}">
        <p14:creationId xmlns:p14="http://schemas.microsoft.com/office/powerpoint/2010/main" val="3002659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2420888"/>
            <a:ext cx="4330824" cy="4032448"/>
          </a:xfrm>
        </p:spPr>
        <p:txBody>
          <a:bodyPr>
            <a:normAutofit fontScale="90000"/>
          </a:bodyPr>
          <a:lstStyle/>
          <a:p>
            <a:r>
              <a:rPr lang="uk-UA" sz="2400" dirty="0"/>
              <a:t> </a:t>
            </a:r>
            <a:r>
              <a:rPr lang="ru-RU" sz="2400" dirty="0"/>
              <a:t/>
            </a:r>
            <a:br>
              <a:rPr lang="ru-RU" sz="2400" dirty="0"/>
            </a:br>
            <a:r>
              <a:rPr lang="uk-UA" sz="2400" dirty="0"/>
              <a:t> </a:t>
            </a:r>
            <a:r>
              <a:rPr lang="ru-RU" sz="2400" dirty="0"/>
              <a:t/>
            </a:r>
            <a:br>
              <a:rPr lang="ru-RU" sz="2400" dirty="0"/>
            </a:br>
            <a:r>
              <a:rPr lang="uk-UA" sz="3600" b="1" dirty="0">
                <a:solidFill>
                  <a:srgbClr val="C00000"/>
                </a:solidFill>
                <a:latin typeface="Monotype Corsiva" panose="03010101010201010101" pitchFamily="66" charset="0"/>
              </a:rPr>
              <a:t>Меркурій</a:t>
            </a:r>
            <a:r>
              <a:rPr lang="uk-UA" sz="3100" b="1" dirty="0">
                <a:latin typeface="Monotype Corsiva" panose="03010101010201010101" pitchFamily="66" charset="0"/>
              </a:rPr>
              <a:t> </a:t>
            </a:r>
            <a:r>
              <a:rPr lang="uk-UA" sz="3100" b="1" dirty="0">
                <a:solidFill>
                  <a:srgbClr val="002060"/>
                </a:solidFill>
                <a:latin typeface="Monotype Corsiva" panose="03010101010201010101" pitchFamily="66" charset="0"/>
              </a:rPr>
              <a:t>– це маленька планета, яка обертається дуже близько до </a:t>
            </a:r>
            <a:r>
              <a:rPr lang="uk-UA" sz="3100" b="1" dirty="0" smtClean="0">
                <a:solidFill>
                  <a:srgbClr val="002060"/>
                </a:solidFill>
                <a:latin typeface="Monotype Corsiva" panose="03010101010201010101" pitchFamily="66" charset="0"/>
              </a:rPr>
              <a:t>Сонця</a:t>
            </a:r>
            <a:r>
              <a:rPr lang="uk-UA" sz="3100" b="1" dirty="0">
                <a:solidFill>
                  <a:srgbClr val="002060"/>
                </a:solidFill>
                <a:latin typeface="Monotype Corsiva" panose="03010101010201010101" pitchFamily="66" charset="0"/>
              </a:rPr>
              <a:t>. Вдень на поверхні Меркурія дуже </a:t>
            </a:r>
            <a:r>
              <a:rPr lang="uk-UA" sz="3100" b="1" dirty="0" err="1">
                <a:solidFill>
                  <a:srgbClr val="002060"/>
                </a:solidFill>
                <a:latin typeface="Monotype Corsiva" panose="03010101010201010101" pitchFamily="66" charset="0"/>
              </a:rPr>
              <a:t>спекотно</a:t>
            </a:r>
            <a:r>
              <a:rPr lang="uk-UA" sz="3100" b="1" dirty="0">
                <a:solidFill>
                  <a:srgbClr val="002060"/>
                </a:solidFill>
                <a:latin typeface="Monotype Corsiva" panose="03010101010201010101" pitchFamily="66" charset="0"/>
              </a:rPr>
              <a:t>, але вночі там надзвичайно холодно. Поверхня Меркурія суха та кам'яниста</a:t>
            </a:r>
            <a:r>
              <a:rPr lang="uk-UA" sz="3100" b="1" dirty="0" smtClean="0">
                <a:solidFill>
                  <a:srgbClr val="002060"/>
                </a:solidFill>
                <a:latin typeface="Monotype Corsiva" panose="03010101010201010101" pitchFamily="66" charset="0"/>
              </a:rPr>
              <a:t>.</a:t>
            </a:r>
            <a:br>
              <a:rPr lang="uk-UA" sz="3100" b="1" dirty="0" smtClean="0">
                <a:solidFill>
                  <a:srgbClr val="002060"/>
                </a:solidFill>
                <a:latin typeface="Monotype Corsiva" panose="03010101010201010101" pitchFamily="66" charset="0"/>
              </a:rPr>
            </a:br>
            <a:r>
              <a:rPr lang="uk-UA" sz="3100" b="1" dirty="0">
                <a:solidFill>
                  <a:schemeClr val="accent2">
                    <a:lumMod val="75000"/>
                  </a:schemeClr>
                </a:solidFill>
                <a:latin typeface="Monotype Corsiva" panose="03010101010201010101" pitchFamily="66" charset="0"/>
              </a:rPr>
              <a:t/>
            </a:r>
            <a:br>
              <a:rPr lang="uk-UA" sz="3100" b="1" dirty="0">
                <a:solidFill>
                  <a:schemeClr val="accent2">
                    <a:lumMod val="75000"/>
                  </a:schemeClr>
                </a:solidFill>
                <a:latin typeface="Monotype Corsiva" panose="03010101010201010101" pitchFamily="66" charset="0"/>
              </a:rPr>
            </a:br>
            <a:endParaRPr lang="ru-RU" sz="3100" b="1" dirty="0">
              <a:solidFill>
                <a:schemeClr val="accent2">
                  <a:lumMod val="75000"/>
                </a:schemeClr>
              </a:solidFill>
              <a:latin typeface="Monotype Corsiva" panose="03010101010201010101" pitchFamily="66" charset="0"/>
            </a:endParaRPr>
          </a:p>
        </p:txBody>
      </p:sp>
      <p:pic>
        <p:nvPicPr>
          <p:cNvPr id="5" name="Объект 4" descr="http://ax-online.ru/Misc/SolarSystem/i/gallery/Mercury-l-1.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140968"/>
            <a:ext cx="4025420" cy="31969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Прямоугольник 2"/>
          <p:cNvSpPr/>
          <p:nvPr/>
        </p:nvSpPr>
        <p:spPr>
          <a:xfrm>
            <a:off x="395536" y="692696"/>
            <a:ext cx="7776864" cy="1015663"/>
          </a:xfrm>
          <a:prstGeom prst="rect">
            <a:avLst/>
          </a:prstGeom>
          <a:noFill/>
        </p:spPr>
        <p:txBody>
          <a:bodyPr wrap="square" lIns="91440" tIns="45720" rIns="91440" bIns="45720">
            <a:spAutoFit/>
          </a:bodyPr>
          <a:lstStyle/>
          <a:p>
            <a:pPr algn="ctr"/>
            <a:r>
              <a:rPr lang="uk-UA" sz="6000" b="1"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Monotype Corsiva" panose="03010101010201010101" pitchFamily="66" charset="0"/>
              </a:rPr>
              <a:t>Швидкий МЕРКУРІЙ</a:t>
            </a:r>
            <a:endParaRPr lang="ru-RU" sz="60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Monotype Corsiva" panose="03010101010201010101" pitchFamily="66" charset="0"/>
            </a:endParaRPr>
          </a:p>
        </p:txBody>
      </p:sp>
    </p:spTree>
    <p:extLst>
      <p:ext uri="{BB962C8B-B14F-4D97-AF65-F5344CB8AC3E}">
        <p14:creationId xmlns:p14="http://schemas.microsoft.com/office/powerpoint/2010/main" val="415684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2420888"/>
            <a:ext cx="5050904" cy="3888432"/>
          </a:xfrm>
        </p:spPr>
        <p:txBody>
          <a:bodyPr>
            <a:normAutofit fontScale="90000"/>
          </a:bodyPr>
          <a:lstStyle/>
          <a:p>
            <a:r>
              <a:rPr lang="ru-RU" sz="2000" dirty="0"/>
              <a:t/>
            </a:r>
            <a:br>
              <a:rPr lang="ru-RU" sz="2000" dirty="0"/>
            </a:br>
            <a:r>
              <a:rPr lang="uk-UA" sz="3600" b="1" dirty="0">
                <a:solidFill>
                  <a:srgbClr val="C00000"/>
                </a:solidFill>
                <a:latin typeface="Monotype Corsiva" panose="03010101010201010101" pitchFamily="66" charset="0"/>
              </a:rPr>
              <a:t>Венера </a:t>
            </a:r>
            <a:r>
              <a:rPr lang="uk-UA" sz="3100" b="1" dirty="0">
                <a:solidFill>
                  <a:srgbClr val="002060"/>
                </a:solidFill>
                <a:latin typeface="Monotype Corsiva" panose="03010101010201010101" pitchFamily="66" charset="0"/>
              </a:rPr>
              <a:t>– друга від Сонця планета і є найближчою до Землі. На Венері дуже </a:t>
            </a:r>
            <a:r>
              <a:rPr lang="uk-UA" sz="3100" b="1" dirty="0" err="1">
                <a:solidFill>
                  <a:srgbClr val="002060"/>
                </a:solidFill>
                <a:latin typeface="Monotype Corsiva" panose="03010101010201010101" pitchFamily="66" charset="0"/>
              </a:rPr>
              <a:t>спекотно</a:t>
            </a:r>
            <a:r>
              <a:rPr lang="uk-UA" sz="3100" b="1" dirty="0">
                <a:solidFill>
                  <a:srgbClr val="002060"/>
                </a:solidFill>
                <a:latin typeface="Monotype Corsiva" panose="03010101010201010101" pitchFamily="66" charset="0"/>
              </a:rPr>
              <a:t>. Тут налічується 167 вулканів. Найвищий називається </a:t>
            </a:r>
            <a:r>
              <a:rPr lang="uk-UA" sz="3100" b="1" dirty="0" err="1">
                <a:solidFill>
                  <a:srgbClr val="002060"/>
                </a:solidFill>
                <a:latin typeface="Monotype Corsiva" panose="03010101010201010101" pitchFamily="66" charset="0"/>
              </a:rPr>
              <a:t>Маат</a:t>
            </a:r>
            <a:r>
              <a:rPr lang="uk-UA" sz="3100" b="1" dirty="0">
                <a:solidFill>
                  <a:srgbClr val="002060"/>
                </a:solidFill>
                <a:latin typeface="Monotype Corsiva" panose="03010101010201010101" pitchFamily="66" charset="0"/>
              </a:rPr>
              <a:t> </a:t>
            </a:r>
            <a:r>
              <a:rPr lang="uk-UA" sz="3100" b="1" dirty="0" err="1">
                <a:solidFill>
                  <a:srgbClr val="002060"/>
                </a:solidFill>
                <a:latin typeface="Monotype Corsiva" panose="03010101010201010101" pitchFamily="66" charset="0"/>
              </a:rPr>
              <a:t>Монс</a:t>
            </a:r>
            <a:r>
              <a:rPr lang="uk-UA" sz="3100" b="1" dirty="0">
                <a:solidFill>
                  <a:srgbClr val="002060"/>
                </a:solidFill>
                <a:latin typeface="Monotype Corsiva" panose="03010101010201010101" pitchFamily="66" charset="0"/>
              </a:rPr>
              <a:t> – понад </a:t>
            </a:r>
            <a:r>
              <a:rPr lang="uk-UA" sz="3100" b="1" dirty="0" smtClean="0">
                <a:solidFill>
                  <a:srgbClr val="002060"/>
                </a:solidFill>
                <a:latin typeface="Monotype Corsiva" panose="03010101010201010101" pitchFamily="66" charset="0"/>
              </a:rPr>
              <a:t>дев'ять </a:t>
            </a:r>
            <a:r>
              <a:rPr lang="uk-UA" sz="3100" b="1" dirty="0">
                <a:solidFill>
                  <a:srgbClr val="002060"/>
                </a:solidFill>
                <a:latin typeface="Monotype Corsiva" panose="03010101010201010101" pitchFamily="66" charset="0"/>
              </a:rPr>
              <a:t>кілометрів заввишки. Небо на Венері жовте і з нього падає у вигляді дощу сірчана кислота.</a:t>
            </a:r>
            <a:r>
              <a:rPr lang="ru-RU" sz="3100" b="1" dirty="0">
                <a:solidFill>
                  <a:srgbClr val="002060"/>
                </a:solidFill>
                <a:latin typeface="Monotype Corsiva" panose="03010101010201010101" pitchFamily="66" charset="0"/>
              </a:rPr>
              <a:t/>
            </a:r>
            <a:br>
              <a:rPr lang="ru-RU" sz="3100" b="1" dirty="0">
                <a:solidFill>
                  <a:srgbClr val="002060"/>
                </a:solidFill>
                <a:latin typeface="Monotype Corsiva" panose="03010101010201010101" pitchFamily="66" charset="0"/>
              </a:rPr>
            </a:br>
            <a:endParaRPr lang="ru-RU" sz="3100" b="1" dirty="0">
              <a:solidFill>
                <a:srgbClr val="002060"/>
              </a:solidFill>
              <a:latin typeface="Monotype Corsiva" panose="03010101010201010101" pitchFamily="66" charset="0"/>
            </a:endParaRPr>
          </a:p>
        </p:txBody>
      </p:sp>
      <p:pic>
        <p:nvPicPr>
          <p:cNvPr id="5" name="Объект 4" descr="http://www.macrospace.narod.ru/venera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8144" y="3068960"/>
            <a:ext cx="3024336" cy="3024336"/>
          </a:xfrm>
          <a:prstGeom prst="ellipse">
            <a:avLst/>
          </a:prstGeom>
          <a:ln>
            <a:noFill/>
          </a:ln>
          <a:effectLst>
            <a:softEdge rad="112500"/>
          </a:effectLst>
        </p:spPr>
      </p:pic>
      <p:sp>
        <p:nvSpPr>
          <p:cNvPr id="3" name="Прямоугольник 2"/>
          <p:cNvSpPr/>
          <p:nvPr/>
        </p:nvSpPr>
        <p:spPr>
          <a:xfrm>
            <a:off x="1754856" y="692696"/>
            <a:ext cx="5819478" cy="112338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6600" b="1" dirty="0">
                <a:ln w="11430"/>
                <a:solidFill>
                  <a:srgbClr val="C00000"/>
                </a:solidFill>
                <a:effectLst>
                  <a:outerShdw blurRad="80000" dist="40000" dir="5040000" algn="tl">
                    <a:srgbClr val="000000">
                      <a:alpha val="30000"/>
                    </a:srgbClr>
                  </a:outerShdw>
                </a:effectLst>
                <a:latin typeface="Monotype Corsiva" panose="03010101010201010101" pitchFamily="66" charset="0"/>
              </a:rPr>
              <a:t>П</a:t>
            </a:r>
            <a:r>
              <a:rPr lang="uk-UA" sz="6600" b="1" dirty="0" smtClean="0">
                <a:ln w="11430"/>
                <a:solidFill>
                  <a:srgbClr val="C00000"/>
                </a:solidFill>
                <a:effectLst>
                  <a:outerShdw blurRad="80000" dist="40000" dir="5040000" algn="tl">
                    <a:srgbClr val="000000">
                      <a:alpha val="30000"/>
                    </a:srgbClr>
                  </a:outerShdw>
                </a:effectLst>
                <a:latin typeface="Monotype Corsiva" panose="03010101010201010101" pitchFamily="66" charset="0"/>
              </a:rPr>
              <a:t>екуча ВЕНЕРА</a:t>
            </a:r>
            <a:endParaRPr lang="ru-RU" sz="6600" b="1" cap="none" spc="0" dirty="0">
              <a:ln w="11430"/>
              <a:solidFill>
                <a:srgbClr val="C00000"/>
              </a:solidFill>
              <a:effectLst>
                <a:outerShdw blurRad="80000" dist="40000" dir="5040000" algn="tl">
                  <a:srgbClr val="000000">
                    <a:alpha val="30000"/>
                  </a:srgbClr>
                </a:outerShdw>
              </a:effectLst>
              <a:latin typeface="Monotype Corsiva" panose="03010101010201010101" pitchFamily="66" charset="0"/>
            </a:endParaRPr>
          </a:p>
        </p:txBody>
      </p:sp>
    </p:spTree>
    <p:extLst>
      <p:ext uri="{BB962C8B-B14F-4D97-AF65-F5344CB8AC3E}">
        <p14:creationId xmlns:p14="http://schemas.microsoft.com/office/powerpoint/2010/main" val="3333017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457200" y="2276872"/>
            <a:ext cx="4474840" cy="4176464"/>
          </a:xfrm>
        </p:spPr>
        <p:txBody>
          <a:bodyPr>
            <a:normAutofit fontScale="90000"/>
          </a:bodyPr>
          <a:lstStyle/>
          <a:p>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ru-RU" sz="2200" dirty="0"/>
              <a:t/>
            </a:r>
            <a:br>
              <a:rPr lang="ru-RU" sz="2200" dirty="0"/>
            </a:br>
            <a:r>
              <a:rPr lang="uk-UA" sz="2200" dirty="0"/>
              <a:t> </a:t>
            </a:r>
            <a:r>
              <a:rPr lang="ru-RU" sz="2200" dirty="0"/>
              <a:t/>
            </a:r>
            <a:br>
              <a:rPr lang="ru-RU" sz="2200" dirty="0"/>
            </a:br>
            <a:r>
              <a:rPr lang="uk-UA" sz="3100" b="1" dirty="0">
                <a:solidFill>
                  <a:srgbClr val="C00000"/>
                </a:solidFill>
                <a:latin typeface="Monotype Corsiva" panose="03010101010201010101" pitchFamily="66" charset="0"/>
              </a:rPr>
              <a:t>Земля</a:t>
            </a:r>
            <a:r>
              <a:rPr lang="uk-UA" sz="2700" b="1" dirty="0">
                <a:solidFill>
                  <a:srgbClr val="C00000"/>
                </a:solidFill>
                <a:latin typeface="Monotype Corsiva" panose="03010101010201010101" pitchFamily="66" charset="0"/>
              </a:rPr>
              <a:t> </a:t>
            </a:r>
            <a:r>
              <a:rPr lang="uk-UA" sz="2700" b="1" dirty="0">
                <a:solidFill>
                  <a:srgbClr val="002060"/>
                </a:solidFill>
                <a:latin typeface="Monotype Corsiva" panose="03010101010201010101" pitchFamily="66" charset="0"/>
              </a:rPr>
              <a:t>– єдина планета на якій є життя. Переважна частина поверхні нашої планети вкрита водою, і завдяки цьому Земля виглядає блакитною, якщо подивитися на неї з космосу. Вода, повітря та сонячне тепло разом роблять можливим життя на Землі.</a:t>
            </a:r>
            <a:r>
              <a:rPr lang="ru-RU" sz="2700" b="1" dirty="0">
                <a:solidFill>
                  <a:srgbClr val="002060"/>
                </a:solidFill>
                <a:latin typeface="Monotype Corsiva" panose="03010101010201010101" pitchFamily="66" charset="0"/>
              </a:rPr>
              <a:t/>
            </a:r>
            <a:br>
              <a:rPr lang="ru-RU" sz="2700" b="1" dirty="0">
                <a:solidFill>
                  <a:srgbClr val="002060"/>
                </a:solidFill>
                <a:latin typeface="Monotype Corsiva" panose="03010101010201010101" pitchFamily="66" charset="0"/>
              </a:rPr>
            </a:br>
            <a:r>
              <a:rPr lang="uk-UA" sz="2700" b="1" dirty="0">
                <a:solidFill>
                  <a:srgbClr val="002060"/>
                </a:solidFill>
                <a:latin typeface="Monotype Corsiva" panose="03010101010201010101" pitchFamily="66" charset="0"/>
              </a:rPr>
              <a:t>На нашій планеті існує понад 30 мільйонів різноманітних видів рослин та тварин. Вони живуть усюди, від найглибших океанів до найвищих гір</a:t>
            </a:r>
            <a:r>
              <a:rPr lang="uk-UA" sz="2700" b="1" dirty="0" smtClean="0">
                <a:solidFill>
                  <a:srgbClr val="002060"/>
                </a:solidFill>
                <a:latin typeface="Monotype Corsiva" panose="03010101010201010101" pitchFamily="66" charset="0"/>
              </a:rPr>
              <a:t>.</a:t>
            </a:r>
            <a:br>
              <a:rPr lang="uk-UA" sz="2700" b="1" dirty="0" smtClean="0">
                <a:solidFill>
                  <a:srgbClr val="002060"/>
                </a:solidFill>
                <a:latin typeface="Monotype Corsiva" panose="03010101010201010101" pitchFamily="66" charset="0"/>
              </a:rPr>
            </a:br>
            <a:r>
              <a:rPr lang="ru-RU" sz="2700" b="1" dirty="0">
                <a:solidFill>
                  <a:srgbClr val="002060"/>
                </a:solidFill>
                <a:latin typeface="Monotype Corsiva" panose="03010101010201010101" pitchFamily="66" charset="0"/>
              </a:rPr>
              <a:t/>
            </a:r>
            <a:br>
              <a:rPr lang="ru-RU" sz="2700" b="1" dirty="0">
                <a:solidFill>
                  <a:srgbClr val="002060"/>
                </a:solidFill>
                <a:latin typeface="Monotype Corsiva" panose="03010101010201010101" pitchFamily="66" charset="0"/>
              </a:rPr>
            </a:br>
            <a:r>
              <a:rPr lang="ru-RU" sz="2700" b="1" dirty="0" smtClean="0">
                <a:solidFill>
                  <a:srgbClr val="002060"/>
                </a:solidFill>
                <a:latin typeface="Monotype Corsiva" panose="03010101010201010101" pitchFamily="66" charset="0"/>
              </a:rPr>
              <a:t/>
            </a:r>
            <a:br>
              <a:rPr lang="ru-RU" sz="2700" b="1" dirty="0" smtClean="0">
                <a:solidFill>
                  <a:srgbClr val="002060"/>
                </a:solidFill>
                <a:latin typeface="Monotype Corsiva" panose="03010101010201010101" pitchFamily="66" charset="0"/>
              </a:rPr>
            </a:br>
            <a:r>
              <a:rPr lang="ru-RU" sz="2200" b="1" dirty="0" smtClean="0"/>
              <a:t/>
            </a:r>
            <a:br>
              <a:rPr lang="ru-RU" sz="2200" b="1" dirty="0" smtClean="0"/>
            </a:br>
            <a:r>
              <a:rPr lang="ru-RU" sz="2200" dirty="0"/>
              <a:t/>
            </a:r>
            <a:br>
              <a:rPr lang="ru-RU" sz="2200" dirty="0"/>
            </a:br>
            <a:r>
              <a:rPr lang="ru-RU" sz="2200" dirty="0" smtClean="0"/>
              <a:t/>
            </a:r>
            <a:br>
              <a:rPr lang="ru-RU" sz="2200" dirty="0" smtClean="0"/>
            </a:br>
            <a:r>
              <a:rPr lang="ru-RU" sz="2200" dirty="0"/>
              <a:t/>
            </a:r>
            <a:br>
              <a:rPr lang="ru-RU" sz="2200" dirty="0"/>
            </a:br>
            <a:r>
              <a:rPr lang="uk-UA" sz="2200" dirty="0"/>
              <a:t> </a:t>
            </a:r>
            <a:r>
              <a:rPr lang="ru-RU" dirty="0"/>
              <a:t/>
            </a:r>
            <a:br>
              <a:rPr lang="ru-RU" dirty="0"/>
            </a:br>
            <a:endParaRPr lang="ru-RU" dirty="0"/>
          </a:p>
        </p:txBody>
      </p:sp>
      <p:pic>
        <p:nvPicPr>
          <p:cNvPr id="5" name="Рисунок 4" descr="http://planets-ua.com/images/z2.jpg"/>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852936"/>
            <a:ext cx="3610372" cy="3384376"/>
          </a:xfrm>
          <a:prstGeom prst="ellipse">
            <a:avLst/>
          </a:prstGeom>
          <a:ln>
            <a:noFill/>
          </a:ln>
          <a:effectLst>
            <a:softEdge rad="112500"/>
          </a:effectLst>
        </p:spPr>
      </p:pic>
      <p:sp>
        <p:nvSpPr>
          <p:cNvPr id="6" name="Прямоугольник 5"/>
          <p:cNvSpPr/>
          <p:nvPr/>
        </p:nvSpPr>
        <p:spPr>
          <a:xfrm>
            <a:off x="1004316" y="548680"/>
            <a:ext cx="7019870" cy="1015663"/>
          </a:xfrm>
          <a:prstGeom prst="rect">
            <a:avLst/>
          </a:prstGeom>
          <a:noFill/>
        </p:spPr>
        <p:txBody>
          <a:bodyPr wrap="none" lIns="91440" tIns="45720" rIns="91440" bIns="45720">
            <a:spAutoFit/>
          </a:bodyPr>
          <a:lstStyle/>
          <a:p>
            <a:pPr algn="ctr"/>
            <a:r>
              <a:rPr lang="uk-UA" sz="6000" b="1" dirty="0" smtClean="0">
                <a:ln w="19050">
                  <a:solidFill>
                    <a:schemeClr val="tx2">
                      <a:tint val="1000"/>
                    </a:schemeClr>
                  </a:solidFill>
                  <a:prstDash val="solid"/>
                </a:ln>
                <a:solidFill>
                  <a:schemeClr val="tx2">
                    <a:lumMod val="50000"/>
                  </a:schemeClr>
                </a:solidFill>
                <a:effectLst>
                  <a:outerShdw blurRad="50000" dist="50800" dir="7500000" algn="tl">
                    <a:srgbClr val="000000">
                      <a:shade val="5000"/>
                      <a:alpha val="35000"/>
                    </a:srgbClr>
                  </a:outerShdw>
                </a:effectLst>
                <a:latin typeface="Monotype Corsiva" panose="03010101010201010101" pitchFamily="66" charset="0"/>
              </a:rPr>
              <a:t>Наша планета ЗЕМЛЯ</a:t>
            </a:r>
            <a:endParaRPr lang="ru-RU" sz="6000" b="1" cap="none" spc="0" dirty="0">
              <a:ln w="19050">
                <a:solidFill>
                  <a:schemeClr val="tx2">
                    <a:tint val="1000"/>
                  </a:schemeClr>
                </a:solidFill>
                <a:prstDash val="solid"/>
              </a:ln>
              <a:solidFill>
                <a:schemeClr val="tx2">
                  <a:lumMod val="50000"/>
                </a:schemeClr>
              </a:solidFill>
              <a:effectLst>
                <a:outerShdw blurRad="50000" dist="50800" dir="7500000" algn="tl">
                  <a:srgbClr val="000000">
                    <a:shade val="5000"/>
                    <a:alpha val="35000"/>
                  </a:srgbClr>
                </a:outerShdw>
              </a:effectLst>
              <a:latin typeface="Monotype Corsiva" panose="03010101010201010101" pitchFamily="66" charset="0"/>
            </a:endParaRPr>
          </a:p>
        </p:txBody>
      </p:sp>
    </p:spTree>
    <p:extLst>
      <p:ext uri="{BB962C8B-B14F-4D97-AF65-F5344CB8AC3E}">
        <p14:creationId xmlns:p14="http://schemas.microsoft.com/office/powerpoint/2010/main" val="484259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для презентации &quot;Универсальный синий, голубой&quot; - 2"/>
          <p:cNvPicPr/>
          <p:nvPr/>
        </p:nvPicPr>
        <p:blipFill>
          <a:blip r:embed="rId2">
            <a:extLst>
              <a:ext uri="{28A0092B-C50C-407E-A947-70E740481C1C}">
                <a14:useLocalDpi xmlns:a14="http://schemas.microsoft.com/office/drawing/2010/main" val="0"/>
              </a:ext>
            </a:extLst>
          </a:blip>
          <a:srcRect/>
          <a:stretch>
            <a:fillRect/>
          </a:stretch>
        </p:blipFill>
        <p:spPr bwMode="auto">
          <a:xfrm>
            <a:off x="0" y="12845"/>
            <a:ext cx="9144000" cy="6858000"/>
          </a:xfrm>
          <a:prstGeom prst="rect">
            <a:avLst/>
          </a:prstGeom>
          <a:noFill/>
          <a:ln>
            <a:noFill/>
          </a:ln>
        </p:spPr>
      </p:pic>
      <p:sp>
        <p:nvSpPr>
          <p:cNvPr id="2" name="Заголовок 1"/>
          <p:cNvSpPr>
            <a:spLocks noGrp="1"/>
          </p:cNvSpPr>
          <p:nvPr>
            <p:ph type="title"/>
          </p:nvPr>
        </p:nvSpPr>
        <p:spPr>
          <a:xfrm>
            <a:off x="457200" y="2708920"/>
            <a:ext cx="4834880" cy="3600400"/>
          </a:xfrm>
        </p:spPr>
        <p:txBody>
          <a:bodyPr>
            <a:normAutofit fontScale="90000"/>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a:t/>
            </a:r>
            <a:br>
              <a:rPr lang="ru-RU" sz="2000" dirty="0"/>
            </a:br>
            <a:r>
              <a:rPr lang="uk-UA" sz="2000" dirty="0"/>
              <a:t> </a:t>
            </a:r>
            <a:r>
              <a:rPr lang="ru-RU" sz="2000" dirty="0"/>
              <a:t/>
            </a:r>
            <a:br>
              <a:rPr lang="ru-RU" sz="2000" dirty="0"/>
            </a:br>
            <a:r>
              <a:rPr lang="uk-UA" sz="3600" b="1" dirty="0">
                <a:latin typeface="Monotype Corsiva" panose="03010101010201010101" pitchFamily="66" charset="0"/>
              </a:rPr>
              <a:t>Планета </a:t>
            </a:r>
            <a:r>
              <a:rPr lang="uk-UA" sz="4000" b="1" dirty="0">
                <a:solidFill>
                  <a:srgbClr val="C00000"/>
                </a:solidFill>
                <a:latin typeface="Monotype Corsiva" panose="03010101010201010101" pitchFamily="66" charset="0"/>
              </a:rPr>
              <a:t>Марс</a:t>
            </a:r>
            <a:r>
              <a:rPr lang="uk-UA" sz="3600" b="1" dirty="0">
                <a:latin typeface="Monotype Corsiva" panose="03010101010201010101" pitchFamily="66" charset="0"/>
              </a:rPr>
              <a:t> є червоною тому, що вона іржава. </a:t>
            </a:r>
            <a:r>
              <a:rPr lang="uk-UA" sz="3600" b="1" dirty="0" smtClean="0">
                <a:latin typeface="Monotype Corsiva" panose="03010101010201010101" pitchFamily="66" charset="0"/>
              </a:rPr>
              <a:t/>
            </a:r>
            <a:br>
              <a:rPr lang="uk-UA" sz="3600" b="1" dirty="0" smtClean="0">
                <a:latin typeface="Monotype Corsiva" panose="03010101010201010101" pitchFamily="66" charset="0"/>
              </a:rPr>
            </a:br>
            <a:r>
              <a:rPr lang="uk-UA" sz="3600" b="1" dirty="0" smtClean="0">
                <a:latin typeface="Monotype Corsiva" panose="03010101010201010101" pitchFamily="66" charset="0"/>
              </a:rPr>
              <a:t>У </a:t>
            </a:r>
            <a:r>
              <a:rPr lang="uk-UA" sz="3600" b="1" dirty="0" smtClean="0">
                <a:latin typeface="Monotype Corsiva" panose="03010101010201010101" pitchFamily="66" charset="0"/>
              </a:rPr>
              <a:t>ґрунті </a:t>
            </a:r>
            <a:r>
              <a:rPr lang="uk-UA" sz="3600" b="1" dirty="0">
                <a:latin typeface="Monotype Corsiva" panose="03010101010201010101" pitchFamily="66" charset="0"/>
              </a:rPr>
              <a:t>міститься багато заліза, яке стало червоним під впливом повітря. </a:t>
            </a:r>
            <a:r>
              <a:rPr lang="uk-UA" sz="3600" b="1" dirty="0" smtClean="0">
                <a:latin typeface="Monotype Corsiva" panose="03010101010201010101" pitchFamily="66" charset="0"/>
              </a:rPr>
              <a:t/>
            </a:r>
            <a:br>
              <a:rPr lang="uk-UA" sz="3600" b="1" dirty="0" smtClean="0">
                <a:latin typeface="Monotype Corsiva" panose="03010101010201010101" pitchFamily="66" charset="0"/>
              </a:rPr>
            </a:br>
            <a:r>
              <a:rPr lang="uk-UA" sz="3600" b="1" dirty="0" smtClean="0">
                <a:latin typeface="Monotype Corsiva" panose="03010101010201010101" pitchFamily="66" charset="0"/>
              </a:rPr>
              <a:t>На </a:t>
            </a:r>
            <a:r>
              <a:rPr lang="uk-UA" sz="3600" b="1" dirty="0">
                <a:latin typeface="Monotype Corsiva" panose="03010101010201010101" pitchFamily="66" charset="0"/>
              </a:rPr>
              <a:t>поверхні Марса є пустелі, гори, </a:t>
            </a:r>
            <a:r>
              <a:rPr lang="uk-UA" sz="3600" b="1" dirty="0" err="1" smtClean="0">
                <a:latin typeface="Monotype Corsiva" panose="03010101010201010101" pitchFamily="66" charset="0"/>
              </a:rPr>
              <a:t>каньони</a:t>
            </a:r>
            <a:r>
              <a:rPr lang="uk-UA" sz="3600" b="1" dirty="0" smtClean="0">
                <a:latin typeface="Monotype Corsiva" panose="03010101010201010101" pitchFamily="66" charset="0"/>
              </a:rPr>
              <a:t> </a:t>
            </a:r>
            <a:r>
              <a:rPr lang="uk-UA" sz="3600" b="1" dirty="0">
                <a:latin typeface="Monotype Corsiva" panose="03010101010201010101" pitchFamily="66" charset="0"/>
              </a:rPr>
              <a:t>– глибокі кам'янисті долини та недіючі вулкани.</a:t>
            </a:r>
            <a:r>
              <a:rPr lang="ru-RU" sz="3600" b="1" dirty="0">
                <a:latin typeface="Monotype Corsiva" panose="03010101010201010101" pitchFamily="66" charset="0"/>
              </a:rPr>
              <a:t/>
            </a:r>
            <a:br>
              <a:rPr lang="ru-RU" sz="3600" b="1" dirty="0">
                <a:latin typeface="Monotype Corsiva" panose="03010101010201010101" pitchFamily="66" charset="0"/>
              </a:rPr>
            </a:br>
            <a:r>
              <a:rPr lang="ru-RU" sz="3600" b="1" dirty="0" smtClean="0">
                <a:latin typeface="Monotype Corsiva" panose="03010101010201010101" pitchFamily="66" charset="0"/>
              </a:rPr>
              <a:t/>
            </a:r>
            <a:br>
              <a:rPr lang="ru-RU" sz="3600" b="1" dirty="0" smtClean="0">
                <a:latin typeface="Monotype Corsiva" panose="03010101010201010101" pitchFamily="66" charset="0"/>
              </a:rPr>
            </a:br>
            <a:r>
              <a:rPr lang="ru-RU" sz="2700" b="1" dirty="0" smtClean="0"/>
              <a:t/>
            </a:r>
            <a:br>
              <a:rPr lang="ru-RU" sz="2700" b="1" dirty="0" smtClean="0"/>
            </a:br>
            <a:r>
              <a:rPr lang="ru-RU" sz="2400" b="1" dirty="0"/>
              <a:t/>
            </a:r>
            <a:br>
              <a:rPr lang="ru-RU" sz="2400" b="1" dirty="0"/>
            </a:br>
            <a:r>
              <a:rPr lang="ru-RU" sz="2400" b="1" dirty="0" smtClean="0"/>
              <a:t/>
            </a:r>
            <a:br>
              <a:rPr lang="ru-RU" sz="2400" b="1" dirty="0" smtClean="0"/>
            </a:br>
            <a:r>
              <a:rPr lang="ru-RU" sz="2400" b="1" dirty="0"/>
              <a:t/>
            </a:r>
            <a:br>
              <a:rPr lang="ru-RU" sz="2400" b="1" dirty="0"/>
            </a:br>
            <a:r>
              <a:rPr lang="ru-RU" sz="2400" b="1" dirty="0" smtClean="0"/>
              <a:t/>
            </a:r>
            <a:br>
              <a:rPr lang="ru-RU" sz="2400" b="1" dirty="0" smtClean="0"/>
            </a:br>
            <a:endParaRPr lang="ru-RU" sz="2400" b="1" dirty="0"/>
          </a:p>
        </p:txBody>
      </p:sp>
      <p:pic>
        <p:nvPicPr>
          <p:cNvPr id="5" name="Рисунок 4" descr="http://veganmaster.com/wp-content/uploads/2012/08/mars.jpg"/>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852936"/>
            <a:ext cx="3491880"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Прямоугольник 5"/>
          <p:cNvSpPr/>
          <p:nvPr/>
        </p:nvSpPr>
        <p:spPr>
          <a:xfrm>
            <a:off x="1764178" y="620688"/>
            <a:ext cx="5615640" cy="1192634"/>
          </a:xfrm>
          <a:prstGeom prst="rect">
            <a:avLst/>
          </a:prstGeom>
          <a:noFill/>
        </p:spPr>
        <p:txBody>
          <a:bodyPr wrap="none" lIns="91440" tIns="45720" rIns="91440" bIns="45720">
            <a:spAutoFit/>
          </a:bodyPr>
          <a:lstStyle/>
          <a:p>
            <a:pPr algn="ctr"/>
            <a:r>
              <a:rPr lang="uk-UA" sz="72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Monotype Corsiva" panose="03010101010201010101" pitchFamily="66" charset="0"/>
              </a:rPr>
              <a:t>Іржавий МАРС</a:t>
            </a:r>
            <a:endParaRPr lang="ru-RU" sz="7200" b="1" cap="none" spc="0"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Monotype Corsiva" panose="03010101010201010101" pitchFamily="66" charset="0"/>
            </a:endParaRPr>
          </a:p>
        </p:txBody>
      </p:sp>
    </p:spTree>
    <p:extLst>
      <p:ext uri="{BB962C8B-B14F-4D97-AF65-F5344CB8AC3E}">
        <p14:creationId xmlns:p14="http://schemas.microsoft.com/office/powerpoint/2010/main" val="840609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181</Words>
  <Application>Microsoft Office PowerPoint</Application>
  <PresentationFormat>Экран (4:3)</PresentationFormat>
  <Paragraphs>98</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Monotype Corsiva</vt:lpstr>
      <vt:lpstr>Times New Roman</vt:lpstr>
      <vt:lpstr>Тема Office</vt:lpstr>
      <vt:lpstr>Пізнавальна мандрівка     </vt:lpstr>
      <vt:lpstr>    Планета Земля, на якій ми живемо, а також Сонце та Місяць є частинами Сонячної системи. Сонячна система отримала таку назву через те, що всі планети та інші небесні тіла обертаються навколо Сонця.    </vt:lpstr>
      <vt:lpstr>  У Сонячній системі є вісім планет.   </vt:lpstr>
      <vt:lpstr>  Сонце – це зірка у Сонячній системі. Сонце дуже гаряче – значно гарячіше за доменну піч! Воно складається з розжарених газів – водню і гелію. Вік Сонця становить приблизно п’ять мільярдів років. Не можна прямо дивитися на Сонце, це небезпечно. Коли ти граєшся на сонці , завжди одягай капелюха, сонцезахисні окуляри.   </vt:lpstr>
      <vt:lpstr>   Місяць – це  найближчий супутник Землі. На Місяці відсутнє життя, немає ані хмар, ані вітру, ані дощу, ані снігу. Це єдиний позаземний світ, у якому побувала людина. У 1971 році для дослідження місячної поверхні використали електричну машину, що має назву місяцехід. На сьогоднішній день на Місяці побувало лише 12 людей. Остання подорож відбулася у 1972 році.  Різні форми місяця називаються фазами, їх є чотири.   </vt:lpstr>
      <vt:lpstr>    Меркурій – це маленька планета, яка обертається дуже близько до Сонця. Вдень на поверхні Меркурія дуже спекотно, але вночі там надзвичайно холодно. Поверхня Меркурія суха та кам'яниста.  </vt:lpstr>
      <vt:lpstr> Венера – друга від Сонця планета і є найближчою до Землі. На Венері дуже спекотно. Тут налічується 167 вулканів. Найвищий називається Маат Монс – понад дев'ять кілометрів заввишки. Небо на Венері жовте і з нього падає у вигляді дощу сірчана кислота. </vt:lpstr>
      <vt:lpstr>         Земля – єдина планета на якій є життя. Переважна частина поверхні нашої планети вкрита водою, і завдяки цьому Земля виглядає блакитною, якщо подивитися на неї з космосу. Вода, повітря та сонячне тепло разом роблять можливим життя на Землі. На нашій планеті існує понад 30 мільйонів різноманітних видів рослин та тварин. Вони живуть усюди, від найглибших океанів до найвищих гір.         </vt:lpstr>
      <vt:lpstr>         Планета Марс є червоною тому, що вона іржава.  У ґрунті міститься багато заліза, яке стало червоним під впливом повітря.  На поверхні Марса є пустелі, гори, каньони – глибокі кам'янисті долини та недіючі вулкани.       </vt:lpstr>
      <vt:lpstr>   Юпітер – найбільша планета Сонячної системи. Він у 1300 разів більший за Землю. Жоден космічний корабель не здатен здійснити посадку на Юпітер, тому що на цій планеті немає твердої поверхні. Це дуже бурхлива планета, колись тут був шторм, який тривав понад 300 років. </vt:lpstr>
      <vt:lpstr>     Сатурн складається із газів  - водню і гелію.  У телескоп добре видно кільця Сатурна,  які складаються з мільярдів уламків каміння, пилу та льоду.   </vt:lpstr>
      <vt:lpstr>   Уран – величезна, холодна блакитно-зелена планета, яку оточують безліч чорних кіл та крижаних супутників.  </vt:lpstr>
      <vt:lpstr> Нептун – неймовірно холодна блакитна планета. Ця восьма планета розташована так далеко від Землі, що космічному зонду «Вояжер - 2» знадобилося цілих 12 років, аби долетіти до нього.  Нептун – планета з найстрашнішими штормами у всій Сонячній системі. </vt:lpstr>
      <vt:lpstr>   Плутон – найбільш віддалений від сонця, на його поверхні завжди панує темрява.  Він крихітний, менший за Місяць червонясто-коричневого кольору.  Його можна побачити і Землі за допомогою потужного телескопа.  До Плутона ще ніколи не літали космічні кораблі, тому невідомо, що відбувається на його поверхні. У 2006 році астрономи відкрили ще одне космічне тіло, яке зо розмірами є більшим за Плутон, його назвали Ксеною, а Плутон оголосили астероїдом. </vt:lpstr>
      <vt:lpstr> Комети – це гості з віддалених куточків Сонячної системи.  Усі комети обертаються навколо Сонця.  Хвіст комети – це хмара газу та пилу, яка може розтягнутися на мільйони кілометрів.</vt:lpstr>
      <vt:lpstr>Астероїди – це мільярди уламків каміння та металу, що літають у космічному просторі між Марсом та Юпітером. Вони набагато менші за планети. Науковці вважають, що астероїди – це уламки планети, яка так і не сформувалась.</vt:lpstr>
      <vt:lpstr>  Вчені, які вивчали будову Всесвіту  </vt:lpstr>
      <vt:lpstr>     Галилео Галилей    винайшов перший (1609р.) телескоп і почав спостерігати за зорями і планетами      </vt:lpstr>
      <vt:lpstr>      Нічне небо можна спостерігати неозброєним оком, але щоб роздивитися зорі й планети детальніше потрібен телескоп       </vt:lpstr>
      <vt:lpstr>Собака Лайка – перша жива істота, що побувала у космосі</vt:lpstr>
      <vt:lpstr>    Гагарін  Юрій Олексійович перший у світі космонавт   12 квітня 1961  року Юрій Гагарін (росіянин) став першою людиною, яка піднялась у космос та облетіла навколо Землі на кораблі «Восток».      </vt:lpstr>
      <vt:lpstr>Презентация PowerPoint</vt:lpstr>
      <vt:lpstr>Скафа́ндр — спеціальне спорядження, призначене для ізоляції людини (або тварини) від зовнішнього середовища — від тиску або вакууму, температури (високої та низької), випромінювань. Види скафандрів — космічні, пожежоізоляційні, авіаційні.</vt:lpstr>
      <vt:lpstr>Загадки                                                                              На небі це сузір’я першим помічають,                                                 Його прозвали «Великий Віз»                                                                        І справді, сім яскравих зірок з неба сяють,                                                       Мов кухоль, хоч води напийсь.….       </vt:lpstr>
      <vt:lpstr>Запитання 1. Що знаходиться в центрі Сонячної системи?  2. Порахуйте, скільки планет у Сонячній системі?  3. Назвіть планети, які знаєте?  4. На якій планеті живемо ми?  5. Як називаються люди, які літають у космос?  6. Який одяг вони одягають?  7. На чому подорожують у космос?  8. Назвіть зірку, яка зігріває, освітлює планету Земля?  9. У яку частину доби найяскравіше світить сонце?  10. Назвіть першого космонавта?  11. Найменша планета Сонячної системи?  12. Назвіть першого українського космонавта?  13. Слово, що об'єднує планети, зірки та зоряні світи?  14. Найбільша планета Сонячної системи?  15. Яка планета схожа на капелюх?  16. Який апарат допомагає у вивчені планет?  17. Наука, що вивчає Всесвіт?  18. Яка найменш планета?  19.Що означає  «хвостата зірка»?  20.Скільки і які полюси має Земля? </vt:lpstr>
      <vt:lpstr>                 Відповіді 1. Сонце 2. 8 3. Меркурій, Венера, Земля, Марс, Юпітер, Сатурн, Уран, Нептун 4. Земля 5. Космонавти 6. Скафандри 7. На космічному кораблі 8. Сонце 9. В полудень 10. Ю. Гагарін 11. Меркурій 12. Каденюк 13. Всесвіт 14. Юпітер 15. Сатурн 16. Телескоп 17. Астрономія 18. Астероїд 19. Комета 20. Північний і Південний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Пользователь</cp:lastModifiedBy>
  <cp:revision>54</cp:revision>
  <dcterms:created xsi:type="dcterms:W3CDTF">2013-04-08T13:20:54Z</dcterms:created>
  <dcterms:modified xsi:type="dcterms:W3CDTF">2020-04-20T15:16:49Z</dcterms:modified>
</cp:coreProperties>
</file>