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86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ACB4-1B70-4DBB-9E21-464656AA976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3D13A4-B720-402C-B263-56888ECF84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ACB4-1B70-4DBB-9E21-464656AA976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13A4-B720-402C-B263-56888ECF84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F3D13A4-B720-402C-B263-56888ECF84D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ACB4-1B70-4DBB-9E21-464656AA976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ACB4-1B70-4DBB-9E21-464656AA976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F3D13A4-B720-402C-B263-56888ECF84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ACB4-1B70-4DBB-9E21-464656AA976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3D13A4-B720-402C-B263-56888ECF84D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BEFACB4-1B70-4DBB-9E21-464656AA976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D13A4-B720-402C-B263-56888ECF84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ACB4-1B70-4DBB-9E21-464656AA976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F3D13A4-B720-402C-B263-56888ECF84D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ACB4-1B70-4DBB-9E21-464656AA976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F3D13A4-B720-402C-B263-56888ECF8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ACB4-1B70-4DBB-9E21-464656AA976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3D13A4-B720-402C-B263-56888ECF84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3D13A4-B720-402C-B263-56888ECF84D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FACB4-1B70-4DBB-9E21-464656AA976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F3D13A4-B720-402C-B263-56888ECF84D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BEFACB4-1B70-4DBB-9E21-464656AA976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BEFACB4-1B70-4DBB-9E21-464656AA976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3D13A4-B720-402C-B263-56888ECF84D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HRfaEEpc1gI" TargetMode="External"/><Relationship Id="rId3" Type="http://schemas.openxmlformats.org/officeDocument/2006/relationships/hyperlink" Target="https://propohody.com/repair-kit-2019/" TargetMode="External"/><Relationship Id="rId7" Type="http://schemas.openxmlformats.org/officeDocument/2006/relationships/hyperlink" Target="https://www.gearshout.net/nabor-vyzhivanija-gerber-bear-grylls-ultimate-survival-kit/" TargetMode="External"/><Relationship Id="rId2" Type="http://schemas.openxmlformats.org/officeDocument/2006/relationships/hyperlink" Target="https://hibiny.pro/remnabo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ysheoblakov.com/remontnyj-nabor/" TargetMode="External"/><Relationship Id="rId5" Type="http://schemas.openxmlformats.org/officeDocument/2006/relationships/hyperlink" Target="https://www.youtube.com/watch?v=tjCaQKd3hho" TargetMode="External"/><Relationship Id="rId10" Type="http://schemas.openxmlformats.org/officeDocument/2006/relationships/hyperlink" Target="https://www.youtube.com/watch?v=UO99pytYGo0" TargetMode="External"/><Relationship Id="rId4" Type="http://schemas.openxmlformats.org/officeDocument/2006/relationships/hyperlink" Target="http://news.dks.com.ua/index.php/afisha/14177-10-rechej-yaki-povinen-mati-kozhen-turist" TargetMode="External"/><Relationship Id="rId9" Type="http://schemas.openxmlformats.org/officeDocument/2006/relationships/hyperlink" Target="https://www.youtube.com/watch?v=4WW4xn9Msi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вд\рюкзак\аптечка\unnamed (3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89214"/>
            <a:ext cx="8643998" cy="48116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5715016"/>
            <a:ext cx="4500594" cy="709602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rgbClr val="FFC000"/>
                </a:solidFill>
              </a:rPr>
              <a:t>Підготувала  О.М. </a:t>
            </a:r>
            <a:r>
              <a:rPr lang="uk-UA" sz="1800" dirty="0" err="1" smtClean="0">
                <a:solidFill>
                  <a:srgbClr val="FFC000"/>
                </a:solidFill>
              </a:rPr>
              <a:t>Кух</a:t>
            </a: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8001056" cy="100013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Ремонтний набір у поході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Рекомендовано до ознайомлення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hibiny.pro/remnabor.html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https://propohody.com/repair-kit-2019</a:t>
            </a:r>
            <a:r>
              <a:rPr lang="en-US" dirty="0" smtClean="0">
                <a:hlinkClick r:id="rId3"/>
              </a:rPr>
              <a:t>/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news.dks.com.ua/index.php/afisha/14177-10-rechej-yaki-povinen-mati-kozhen-turist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www.youtube.com/watch?v=tjCaQKd3hho</a:t>
            </a:r>
            <a:endParaRPr lang="uk-UA" dirty="0" smtClean="0"/>
          </a:p>
          <a:p>
            <a:r>
              <a:rPr lang="en-US" dirty="0" smtClean="0">
                <a:hlinkClick r:id="rId6"/>
              </a:rPr>
              <a:t>https://www.vysheoblakov.com/remontnyj-nabor</a:t>
            </a:r>
            <a:r>
              <a:rPr lang="en-US" dirty="0" smtClean="0">
                <a:hlinkClick r:id="rId6"/>
              </a:rPr>
              <a:t>/</a:t>
            </a:r>
            <a:endParaRPr lang="uk-UA" dirty="0" smtClean="0"/>
          </a:p>
          <a:p>
            <a:r>
              <a:rPr lang="en-US" dirty="0" smtClean="0">
                <a:hlinkClick r:id="rId7"/>
              </a:rPr>
              <a:t>https://www.gearshout.net/nabor-vyzhivanija-gerber-bear-grylls-ultimate-survival-kit</a:t>
            </a:r>
            <a:r>
              <a:rPr lang="en-US" dirty="0" smtClean="0">
                <a:hlinkClick r:id="rId7"/>
              </a:rPr>
              <a:t>/</a:t>
            </a:r>
            <a:endParaRPr lang="uk-UA" dirty="0" smtClean="0"/>
          </a:p>
          <a:p>
            <a:r>
              <a:rPr lang="en-US" dirty="0" smtClean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www.youtube.com/watch?v=HRfaEEpc1gI</a:t>
            </a:r>
            <a:endParaRPr lang="uk-UA" dirty="0" smtClean="0"/>
          </a:p>
          <a:p>
            <a:r>
              <a:rPr lang="en-US" dirty="0" smtClean="0">
                <a:hlinkClick r:id="rId9"/>
              </a:rPr>
              <a:t>https://</a:t>
            </a:r>
            <a:r>
              <a:rPr lang="en-US" dirty="0" smtClean="0">
                <a:hlinkClick r:id="rId9"/>
              </a:rPr>
              <a:t>www.youtube.com/watch?v=4WW4xn9Msi8</a:t>
            </a:r>
            <a:endParaRPr lang="uk-UA" dirty="0" smtClean="0"/>
          </a:p>
          <a:p>
            <a:r>
              <a:rPr lang="en-US" dirty="0" smtClean="0">
                <a:hlinkClick r:id="rId10"/>
              </a:rPr>
              <a:t>https://</a:t>
            </a:r>
            <a:r>
              <a:rPr lang="en-US" dirty="0" smtClean="0">
                <a:hlinkClick r:id="rId10"/>
              </a:rPr>
              <a:t>www.youtube.com/watch?v=UO99pytYGo0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https://www.youtube.com/watch?v=tjCaQKd3hho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Будьте готові до форс-мажорів і походи принесуть лише задоволення!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User\Desktop\пвд\рюкзак\аптечка\viber-image-500x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03084"/>
            <a:ext cx="8429684" cy="4383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72476" cy="846158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B050"/>
                </a:solidFill>
              </a:rPr>
              <a:t>Коли </a:t>
            </a:r>
            <a:r>
              <a:rPr lang="uk-UA" sz="2400" b="1" u="sng" dirty="0" smtClean="0">
                <a:solidFill>
                  <a:srgbClr val="00B050"/>
                </a:solidFill>
              </a:rPr>
              <a:t>душа прагне у мандри </a:t>
            </a:r>
            <a:r>
              <a:rPr lang="uk-UA" sz="2400" b="1" dirty="0" smtClean="0">
                <a:solidFill>
                  <a:srgbClr val="00B050"/>
                </a:solidFill>
              </a:rPr>
              <a:t>подалі від цивілізації, подбайте, щоб нічого їх не зіпсувало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715436" cy="3643338"/>
          </a:xfrm>
        </p:spPr>
        <p:txBody>
          <a:bodyPr>
            <a:normAutofit fontScale="70000" lnSpcReduction="20000"/>
          </a:bodyPr>
          <a:lstStyle/>
          <a:p>
            <a:r>
              <a:rPr lang="uk-UA" sz="2900" b="1" dirty="0" smtClean="0"/>
              <a:t>Ремонтний набір </a:t>
            </a:r>
            <a:r>
              <a:rPr lang="uk-UA" sz="2900" dirty="0" smtClean="0"/>
              <a:t>– важлива складова групового спорядження для походу. Кожен турист чи керівник групи комплектує  його на основі власного досвіду, типу походу, кількості учасників, наявного спорядження, сезону та складності. </a:t>
            </a:r>
          </a:p>
          <a:p>
            <a:r>
              <a:rPr lang="uk-UA" sz="2900" dirty="0" smtClean="0"/>
              <a:t>Можна комплектувати і індивідуальні набори, орієнтуючись на власне спорядження, досвід, складність та тривалість походу.</a:t>
            </a:r>
          </a:p>
          <a:p>
            <a:r>
              <a:rPr lang="uk-UA" sz="2900" dirty="0" smtClean="0"/>
              <a:t>Сьогодні можна прочитати безліч статей та переглянути різні </a:t>
            </a:r>
            <a:r>
              <a:rPr lang="uk-UA" sz="2900" dirty="0" err="1" smtClean="0"/>
              <a:t>відеоогляди</a:t>
            </a:r>
            <a:r>
              <a:rPr lang="uk-UA" sz="2900" dirty="0" smtClean="0"/>
              <a:t>  комплектації  </a:t>
            </a:r>
            <a:r>
              <a:rPr lang="uk-UA" sz="2900" dirty="0" err="1" smtClean="0"/>
              <a:t>ремнаборів</a:t>
            </a:r>
            <a:r>
              <a:rPr lang="uk-UA" sz="2900" dirty="0" smtClean="0"/>
              <a:t>.  Ознайомтеся перед походом.</a:t>
            </a:r>
          </a:p>
          <a:p>
            <a:r>
              <a:rPr lang="uk-UA" sz="2900" dirty="0" smtClean="0"/>
              <a:t>Можна придбати уже готовий </a:t>
            </a:r>
            <a:r>
              <a:rPr lang="uk-UA" sz="2900" dirty="0" err="1" smtClean="0"/>
              <a:t>ремнабір</a:t>
            </a:r>
            <a:r>
              <a:rPr lang="uk-UA" sz="2900" dirty="0" smtClean="0"/>
              <a:t>, є у різній комплектації.</a:t>
            </a:r>
            <a:endParaRPr lang="uk-UA" sz="2900" dirty="0"/>
          </a:p>
          <a:p>
            <a:r>
              <a:rPr lang="uk-UA" sz="2900" dirty="0" smtClean="0"/>
              <a:t>Не нехтуйте порадами, якщо ви новачок</a:t>
            </a:r>
          </a:p>
          <a:p>
            <a:r>
              <a:rPr lang="ru-RU" sz="2900" dirty="0" err="1" smtClean="0"/>
              <a:t>Відпочинок</a:t>
            </a:r>
            <a:r>
              <a:rPr lang="ru-RU" sz="2900" dirty="0" smtClean="0"/>
              <a:t> у горах, у </a:t>
            </a:r>
            <a:r>
              <a:rPr lang="ru-RU" sz="2900" dirty="0" err="1" smtClean="0"/>
              <a:t>лісі</a:t>
            </a:r>
            <a:r>
              <a:rPr lang="ru-RU" sz="2900" dirty="0" smtClean="0"/>
              <a:t>, на </a:t>
            </a:r>
            <a:r>
              <a:rPr lang="ru-RU" sz="2900" dirty="0" err="1" smtClean="0"/>
              <a:t>туристичних</a:t>
            </a:r>
            <a:r>
              <a:rPr lang="ru-RU" sz="2900" dirty="0" smtClean="0"/>
              <a:t> маршрутах </a:t>
            </a:r>
            <a:r>
              <a:rPr lang="ru-RU" sz="2900" dirty="0" err="1" smtClean="0"/>
              <a:t>може</a:t>
            </a:r>
            <a:r>
              <a:rPr lang="ru-RU" sz="2900" dirty="0" smtClean="0"/>
              <a:t> </a:t>
            </a:r>
            <a:r>
              <a:rPr lang="ru-RU" sz="2900" dirty="0" err="1" smtClean="0"/>
              <a:t>провалитися</a:t>
            </a:r>
            <a:r>
              <a:rPr lang="ru-RU" sz="2900" dirty="0" smtClean="0"/>
              <a:t>, </a:t>
            </a:r>
            <a:r>
              <a:rPr lang="ru-RU" sz="2900" dirty="0" err="1" smtClean="0"/>
              <a:t>якщо</a:t>
            </a:r>
            <a:r>
              <a:rPr lang="ru-RU" sz="2900" dirty="0" smtClean="0"/>
              <a:t> </a:t>
            </a:r>
            <a:r>
              <a:rPr lang="ru-RU" sz="2900" dirty="0" err="1" smtClean="0"/>
              <a:t>завчасно</a:t>
            </a:r>
            <a:r>
              <a:rPr lang="ru-RU" sz="2900" dirty="0" smtClean="0"/>
              <a:t> </a:t>
            </a:r>
            <a:r>
              <a:rPr lang="ru-RU" sz="2900" dirty="0" smtClean="0"/>
              <a:t>не </a:t>
            </a:r>
            <a:r>
              <a:rPr lang="ru-RU" sz="2900" dirty="0" err="1" smtClean="0"/>
              <a:t>потурбуватися</a:t>
            </a:r>
            <a:r>
              <a:rPr lang="ru-RU" sz="2900" dirty="0" smtClean="0"/>
              <a:t> про </a:t>
            </a:r>
            <a:r>
              <a:rPr lang="ru-RU" sz="2900" dirty="0" err="1" smtClean="0"/>
              <a:t>ремнабір</a:t>
            </a:r>
            <a:r>
              <a:rPr lang="ru-RU" sz="2900" dirty="0" smtClean="0"/>
              <a:t>, </a:t>
            </a:r>
            <a:r>
              <a:rPr lang="ru-RU" sz="2900" dirty="0" err="1" smtClean="0"/>
              <a:t>який</a:t>
            </a:r>
            <a:r>
              <a:rPr lang="ru-RU" sz="2900" dirty="0" smtClean="0"/>
              <a:t> треба </a:t>
            </a:r>
            <a:r>
              <a:rPr lang="ru-RU" sz="2900" dirty="0" err="1" smtClean="0"/>
              <a:t>взяти</a:t>
            </a:r>
            <a:r>
              <a:rPr lang="ru-RU" sz="2900" dirty="0" smtClean="0"/>
              <a:t> </a:t>
            </a:r>
            <a:r>
              <a:rPr lang="ru-RU" sz="2900" dirty="0" err="1" smtClean="0"/>
              <a:t>з</a:t>
            </a:r>
            <a:r>
              <a:rPr lang="ru-RU" sz="2900" dirty="0" smtClean="0"/>
              <a:t> собою.</a:t>
            </a:r>
            <a:endParaRPr lang="uk-UA" sz="2900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7170" name="Picture 2" descr="C:\Users\User\Desktop\пвд\рюкзак\аптечка\Ремнабор-в-пох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357694"/>
            <a:ext cx="5476841" cy="240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вд\рюкзак\аптечка\banquet_556551bc_images_16497928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8058" y="4286256"/>
            <a:ext cx="3925942" cy="2285992"/>
          </a:xfrm>
          <a:prstGeom prst="rect">
            <a:avLst/>
          </a:prstGeom>
          <a:noFill/>
        </p:spPr>
      </p:pic>
      <p:pic>
        <p:nvPicPr>
          <p:cNvPr id="4099" name="Picture 3" descr="C:\Users\User\Desktop\пвд\рюкзак\аптечка\5085.970.jpeg"/>
          <p:cNvPicPr>
            <a:picLocks noChangeAspect="1" noChangeArrowheads="1"/>
          </p:cNvPicPr>
          <p:nvPr/>
        </p:nvPicPr>
        <p:blipFill>
          <a:blip r:embed="rId3"/>
          <a:srcRect l="260" t="6944" r="5989" b="5816"/>
          <a:stretch>
            <a:fillRect/>
          </a:stretch>
        </p:blipFill>
        <p:spPr bwMode="auto">
          <a:xfrm>
            <a:off x="4857752" y="357166"/>
            <a:ext cx="4071966" cy="37891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5429288" cy="631844"/>
          </a:xfrm>
        </p:spPr>
        <p:txBody>
          <a:bodyPr/>
          <a:lstStyle/>
          <a:p>
            <a:r>
              <a:rPr lang="uk-UA" b="1" dirty="0" smtClean="0">
                <a:solidFill>
                  <a:srgbClr val="660066"/>
                </a:solidFill>
              </a:rPr>
              <a:t>Переноска </a:t>
            </a:r>
            <a:r>
              <a:rPr lang="uk-UA" b="1" dirty="0" err="1" smtClean="0">
                <a:solidFill>
                  <a:srgbClr val="660066"/>
                </a:solidFill>
              </a:rPr>
              <a:t>ремнабору</a:t>
            </a:r>
            <a:r>
              <a:rPr lang="uk-UA" b="1" dirty="0" smtClean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5114932" cy="5054617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У що ж пакують такі необхідні речі? Це має бути герметична упаковка, стійка до ушкоджень і мати власну невелику вагу. </a:t>
            </a:r>
          </a:p>
          <a:p>
            <a:endParaRPr lang="uk-UA" sz="2400" dirty="0" smtClean="0"/>
          </a:p>
          <a:p>
            <a:r>
              <a:rPr lang="uk-UA" sz="2400" dirty="0" smtClean="0"/>
              <a:t>Цим функціям відповідає  пластиковий </a:t>
            </a:r>
            <a:r>
              <a:rPr lang="uk-UA" sz="2400" b="1" dirty="0" smtClean="0"/>
              <a:t>герметичний кухонний контейнер </a:t>
            </a:r>
            <a:r>
              <a:rPr lang="uk-UA" sz="2400" dirty="0" smtClean="0"/>
              <a:t>об’ємом до 1 літра. </a:t>
            </a:r>
          </a:p>
          <a:p>
            <a:endParaRPr lang="uk-UA" sz="2400" dirty="0" smtClean="0"/>
          </a:p>
          <a:p>
            <a:r>
              <a:rPr lang="uk-UA" sz="2400" dirty="0" smtClean="0"/>
              <a:t>Не забудьте про список вмісту Вашого </a:t>
            </a:r>
            <a:r>
              <a:rPr lang="uk-UA" sz="2400" dirty="0" err="1" smtClean="0"/>
              <a:t>ремнабору</a:t>
            </a:r>
            <a:r>
              <a:rPr lang="uk-UA" sz="2400" dirty="0" smtClean="0"/>
              <a:t>.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вд\рюкзак\аптечка\unnamed (2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148009"/>
            <a:ext cx="5636544" cy="37099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Для чого потрібен </a:t>
            </a:r>
            <a:r>
              <a:rPr lang="uk-UA" dirty="0" err="1" smtClean="0">
                <a:solidFill>
                  <a:srgbClr val="002060"/>
                </a:solidFill>
              </a:rPr>
              <a:t>ремнабір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286808" cy="3571900"/>
          </a:xfrm>
        </p:spPr>
        <p:txBody>
          <a:bodyPr>
            <a:normAutofit/>
          </a:bodyPr>
          <a:lstStyle/>
          <a:p>
            <a:r>
              <a:rPr lang="uk-UA" dirty="0" smtClean="0"/>
              <a:t>Ситуацій, коли знадобиться </a:t>
            </a:r>
            <a:r>
              <a:rPr lang="uk-UA" dirty="0" err="1" smtClean="0"/>
              <a:t>ремнабір</a:t>
            </a:r>
            <a:r>
              <a:rPr lang="uk-UA" dirty="0" smtClean="0"/>
              <a:t>, – безліч, від відірваного </a:t>
            </a:r>
            <a:r>
              <a:rPr lang="uk-UA" dirty="0" err="1" smtClean="0"/>
              <a:t>гудзика</a:t>
            </a:r>
            <a:r>
              <a:rPr lang="uk-UA" dirty="0" smtClean="0"/>
              <a:t> до розірваного намету.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Проаналізувавши ряд порад досвідчених туристів,  наведемо  список  того що є у кожному </a:t>
            </a:r>
            <a:r>
              <a:rPr lang="uk-UA" dirty="0" err="1" smtClean="0">
                <a:solidFill>
                  <a:srgbClr val="C00000"/>
                </a:solidFill>
              </a:rPr>
              <a:t>ремнаборі</a:t>
            </a:r>
            <a:r>
              <a:rPr lang="uk-UA" dirty="0" smtClean="0">
                <a:solidFill>
                  <a:srgbClr val="C00000"/>
                </a:solidFill>
              </a:rPr>
              <a:t>, а тоді – цікаві речі, які можна взяти до уваги.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Зазначимо! Даний список для піших походів без спеціального альпіністського спорядження. 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esktop\пвд\рюкзак\аптечка\skotch-alyumnviy-armovaniy-50-mm-40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85926"/>
            <a:ext cx="1571636" cy="15716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29642" cy="71435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rgbClr val="FF0000"/>
                </a:solidFill>
              </a:rPr>
              <a:t>Важливе  у  </a:t>
            </a:r>
            <a:r>
              <a:rPr lang="uk-UA" sz="2600" b="1" dirty="0" err="1" smtClean="0">
                <a:solidFill>
                  <a:srgbClr val="FF0000"/>
                </a:solidFill>
              </a:rPr>
              <a:t>ремнаборі</a:t>
            </a:r>
            <a:r>
              <a:rPr lang="uk-UA" sz="2600" b="1" dirty="0" smtClean="0">
                <a:solidFill>
                  <a:srgbClr val="FF0000"/>
                </a:solidFill>
              </a:rPr>
              <a:t> та його призначення</a:t>
            </a:r>
            <a:endParaRPr lang="ru-RU" sz="2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5357850" cy="585789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uk-UA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Інструменти</a:t>
            </a:r>
          </a:p>
          <a:p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Скотч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чи не найпотрібніша річ у поході. Ремонт дуг намету, скріплення деталей   та  інше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Армований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скотч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більші клейові та ізоляційні властивості.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Заплатки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з нього тримають вологу, гнучкі і не так швидко псуються. </a:t>
            </a:r>
          </a:p>
          <a:p>
            <a:r>
              <a:rPr lang="uk-UA" sz="3200" b="1" u="sng" dirty="0" err="1" smtClean="0">
                <a:latin typeface="Times New Roman" pitchFamily="18" charset="0"/>
                <a:cs typeface="Times New Roman" pitchFamily="18" charset="0"/>
              </a:rPr>
              <a:t>Мультитул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сучасний універсальний інструмент, комплектацію і розмір можна вибрати за бажанням. Найціннішими вважаються  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плоскогубці, шило та ножиці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За відсутності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мультитулу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ці три інструменти беруться окремо – обов’язково!. Щоб не брати шило, можна взяти гострі сталеві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манікюрні ножиці.</a:t>
            </a: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Наждачний папір,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дрібної фракції. Потрібен, щоб зачистити поверхню перед склеюванням (наприклад , підошву взуття чи килимок) та погострити ніж.</a:t>
            </a:r>
          </a:p>
          <a:p>
            <a:endParaRPr lang="uk-UA" dirty="0" smtClean="0"/>
          </a:p>
        </p:txBody>
      </p:sp>
      <p:pic>
        <p:nvPicPr>
          <p:cNvPr id="1026" name="Picture 2" descr="C:\Users\User\Desktop\пвд\рюкзак\аптечка\8cca9a1f6ab1d22c0c448a6e151c8eb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929198"/>
            <a:ext cx="1464478" cy="976319"/>
          </a:xfrm>
          <a:prstGeom prst="rect">
            <a:avLst/>
          </a:prstGeom>
          <a:noFill/>
        </p:spPr>
      </p:pic>
      <p:pic>
        <p:nvPicPr>
          <p:cNvPr id="1027" name="Picture 3" descr="C:\Users\User\Desktop\пвд\рюкзак\аптечка\8322.1000x0.jpg"/>
          <p:cNvPicPr>
            <a:picLocks noChangeAspect="1" noChangeArrowheads="1"/>
          </p:cNvPicPr>
          <p:nvPr/>
        </p:nvPicPr>
        <p:blipFill>
          <a:blip r:embed="rId4" cstate="print"/>
          <a:srcRect l="2415" t="4436" b="4632"/>
          <a:stretch>
            <a:fillRect/>
          </a:stretch>
        </p:blipFill>
        <p:spPr bwMode="auto">
          <a:xfrm>
            <a:off x="6500826" y="2714620"/>
            <a:ext cx="2453260" cy="2286016"/>
          </a:xfrm>
          <a:prstGeom prst="rect">
            <a:avLst/>
          </a:prstGeom>
          <a:noFill/>
        </p:spPr>
      </p:pic>
      <p:pic>
        <p:nvPicPr>
          <p:cNvPr id="1028" name="Picture 4" descr="C:\Users\User\Desktop\пвд\рюкзак\аптечка\c194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000108"/>
            <a:ext cx="1927449" cy="1285884"/>
          </a:xfrm>
          <a:prstGeom prst="rect">
            <a:avLst/>
          </a:prstGeom>
          <a:noFill/>
        </p:spPr>
      </p:pic>
      <p:pic>
        <p:nvPicPr>
          <p:cNvPr id="1030" name="Picture 6" descr="C:\Users\User\Desktop\пвд\рюкзак\аптечка\nazhdachk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5214950"/>
            <a:ext cx="2004522" cy="16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пвд\рюкзак\аптечка\5-1.jpg_q50.jpg"/>
          <p:cNvPicPr>
            <a:picLocks noChangeAspect="1" noChangeArrowheads="1"/>
          </p:cNvPicPr>
          <p:nvPr/>
        </p:nvPicPr>
        <p:blipFill>
          <a:blip r:embed="rId2" cstate="print"/>
          <a:srcRect t="10936" r="1579" b="12515"/>
          <a:stretch>
            <a:fillRect/>
          </a:stretch>
        </p:blipFill>
        <p:spPr bwMode="auto">
          <a:xfrm>
            <a:off x="5572132" y="1928802"/>
            <a:ext cx="1745129" cy="1357322"/>
          </a:xfrm>
          <a:prstGeom prst="rect">
            <a:avLst/>
          </a:prstGeom>
          <a:noFill/>
        </p:spPr>
      </p:pic>
      <p:pic>
        <p:nvPicPr>
          <p:cNvPr id="3083" name="Picture 11" descr="C:\Users\User\Desktop\пвд\рюкзак\аптечка\f97eda9fd2330ac166ef4efef47be9d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876"/>
            <a:ext cx="1671629" cy="1527973"/>
          </a:xfrm>
          <a:prstGeom prst="rect">
            <a:avLst/>
          </a:prstGeom>
          <a:noFill/>
        </p:spPr>
      </p:pic>
      <p:pic>
        <p:nvPicPr>
          <p:cNvPr id="3081" name="Picture 9" descr="C:\Users\User\Desktop\пвд\рюкзак\аптечка\unnamed (3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464381">
            <a:off x="1527066" y="5386249"/>
            <a:ext cx="1239286" cy="1217980"/>
          </a:xfrm>
          <a:prstGeom prst="rect">
            <a:avLst/>
          </a:prstGeom>
          <a:noFill/>
        </p:spPr>
      </p:pic>
      <p:pic>
        <p:nvPicPr>
          <p:cNvPr id="3079" name="Picture 7" descr="C:\Users\User\Desktop\пвд\рюкзак\аптечка\unnamed (2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5111675"/>
            <a:ext cx="2000264" cy="17463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6357982" cy="571504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Швейне приладдя та інше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6072230" cy="5786478"/>
          </a:xfrm>
        </p:spPr>
        <p:txBody>
          <a:bodyPr>
            <a:normAutofit fontScale="25000" lnSpcReduction="20000"/>
          </a:bodyPr>
          <a:lstStyle/>
          <a:p>
            <a:r>
              <a:rPr lang="uk-UA" sz="7600" b="1" dirty="0" smtClean="0">
                <a:latin typeface="Times New Roman" pitchFamily="18" charset="0"/>
                <a:cs typeface="Times New Roman" pitchFamily="18" charset="0"/>
              </a:rPr>
              <a:t>Нитки капронові чи лавсанові, набір</a:t>
            </a:r>
            <a:r>
              <a:rPr lang="uk-UA" sz="7600" b="1" u="sng" dirty="0" smtClean="0">
                <a:latin typeface="Times New Roman" pitchFamily="18" charset="0"/>
                <a:cs typeface="Times New Roman" pitchFamily="18" charset="0"/>
              </a:rPr>
              <a:t> голок </a:t>
            </a:r>
            <a:r>
              <a:rPr lang="uk-UA" sz="7600" dirty="0" smtClean="0">
                <a:latin typeface="Times New Roman" pitchFamily="18" charset="0"/>
                <a:cs typeface="Times New Roman" pitchFamily="18" charset="0"/>
              </a:rPr>
              <a:t>різної величини. Дехто бере  і  </a:t>
            </a:r>
            <a:r>
              <a:rPr lang="uk-UA" sz="7600" b="1" u="sng" dirty="0" smtClean="0">
                <a:latin typeface="Times New Roman" pitchFamily="18" charset="0"/>
                <a:cs typeface="Times New Roman" pitchFamily="18" charset="0"/>
              </a:rPr>
              <a:t>наперсток.</a:t>
            </a:r>
          </a:p>
          <a:p>
            <a:r>
              <a:rPr lang="uk-UA" sz="7600" dirty="0" smtClean="0">
                <a:latin typeface="Times New Roman" pitchFamily="18" charset="0"/>
                <a:cs typeface="Times New Roman" pitchFamily="18" charset="0"/>
              </a:rPr>
              <a:t>Не варто нехтувати запчастинами до рюкзаків та наметів – </a:t>
            </a:r>
            <a:r>
              <a:rPr lang="uk-UA" sz="7600" b="1" dirty="0" err="1" smtClean="0">
                <a:latin typeface="Times New Roman" pitchFamily="18" charset="0"/>
                <a:cs typeface="Times New Roman" pitchFamily="18" charset="0"/>
              </a:rPr>
              <a:t>фастекс</a:t>
            </a:r>
            <a:r>
              <a:rPr lang="uk-UA" sz="7600" dirty="0" smtClean="0">
                <a:latin typeface="Times New Roman" pitchFamily="18" charset="0"/>
                <a:cs typeface="Times New Roman" pitchFamily="18" charset="0"/>
              </a:rPr>
              <a:t> на ремінь до рюкзака і тенту намету, </a:t>
            </a:r>
            <a:r>
              <a:rPr lang="uk-UA" sz="7600" b="1" dirty="0" err="1" smtClean="0">
                <a:latin typeface="Times New Roman" pitchFamily="18" charset="0"/>
                <a:cs typeface="Times New Roman" pitchFamily="18" charset="0"/>
              </a:rPr>
              <a:t>слайдер</a:t>
            </a:r>
            <a:r>
              <a:rPr lang="uk-UA" sz="7600" dirty="0" smtClean="0">
                <a:latin typeface="Times New Roman" pitchFamily="18" charset="0"/>
                <a:cs typeface="Times New Roman" pitchFamily="18" charset="0"/>
              </a:rPr>
              <a:t> для лямок.</a:t>
            </a:r>
          </a:p>
          <a:p>
            <a:r>
              <a:rPr lang="uk-UA" sz="7600" b="1" dirty="0" smtClean="0">
                <a:latin typeface="Times New Roman" pitchFamily="18" charset="0"/>
                <a:cs typeface="Times New Roman" pitchFamily="18" charset="0"/>
              </a:rPr>
              <a:t>Комплект латок </a:t>
            </a:r>
            <a:r>
              <a:rPr lang="uk-UA" sz="7600" dirty="0" smtClean="0">
                <a:latin typeface="Times New Roman" pitchFamily="18" charset="0"/>
                <a:cs typeface="Times New Roman" pitchFamily="18" charset="0"/>
              </a:rPr>
              <a:t>з тканин, що відповідають спорядженню для намету, одягу, спального </a:t>
            </a:r>
            <a:r>
              <a:rPr lang="uk-UA" sz="7600" dirty="0" err="1" smtClean="0">
                <a:latin typeface="Times New Roman" pitchFamily="18" charset="0"/>
                <a:cs typeface="Times New Roman" pitchFamily="18" charset="0"/>
              </a:rPr>
              <a:t>міка</a:t>
            </a:r>
            <a:r>
              <a:rPr lang="uk-UA" sz="7600" dirty="0" smtClean="0">
                <a:latin typeface="Times New Roman" pitchFamily="18" charset="0"/>
                <a:cs typeface="Times New Roman" pitchFamily="18" charset="0"/>
              </a:rPr>
              <a:t>. Можна купити готові, можна підібрати  чи скористатися тими ,що додаються до намету.</a:t>
            </a:r>
          </a:p>
          <a:p>
            <a:r>
              <a:rPr lang="uk-UA" sz="7600" b="1" dirty="0" smtClean="0">
                <a:latin typeface="Times New Roman" pitchFamily="18" charset="0"/>
                <a:cs typeface="Times New Roman" pitchFamily="18" charset="0"/>
              </a:rPr>
              <a:t>Англійські булавки , </a:t>
            </a:r>
            <a:r>
              <a:rPr lang="uk-UA" sz="7600" b="1" dirty="0" err="1" smtClean="0">
                <a:latin typeface="Times New Roman" pitchFamily="18" charset="0"/>
                <a:cs typeface="Times New Roman" pitchFamily="18" charset="0"/>
              </a:rPr>
              <a:t>біндер</a:t>
            </a:r>
            <a:r>
              <a:rPr lang="uk-UA" sz="7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7600" dirty="0" smtClean="0">
                <a:latin typeface="Times New Roman" pitchFamily="18" charset="0"/>
                <a:cs typeface="Times New Roman" pitchFamily="18" charset="0"/>
              </a:rPr>
              <a:t>(канцелярський затискач) чи </a:t>
            </a:r>
            <a:r>
              <a:rPr lang="uk-UA" sz="7600" b="1" dirty="0" smtClean="0">
                <a:latin typeface="Times New Roman" pitchFamily="18" charset="0"/>
                <a:cs typeface="Times New Roman" pitchFamily="18" charset="0"/>
              </a:rPr>
              <a:t>металеві прищепки </a:t>
            </a:r>
            <a:r>
              <a:rPr lang="uk-UA" sz="7600" dirty="0" smtClean="0">
                <a:latin typeface="Times New Roman" pitchFamily="18" charset="0"/>
                <a:cs typeface="Times New Roman" pitchFamily="18" charset="0"/>
              </a:rPr>
              <a:t>– знадобляться при ремонті одягу.</a:t>
            </a:r>
          </a:p>
          <a:p>
            <a:r>
              <a:rPr lang="uk-UA" sz="7600" b="1" dirty="0" err="1" smtClean="0">
                <a:latin typeface="Times New Roman" pitchFamily="18" charset="0"/>
                <a:cs typeface="Times New Roman" pitchFamily="18" charset="0"/>
              </a:rPr>
              <a:t>Гудзики</a:t>
            </a:r>
            <a:endParaRPr lang="uk-UA" sz="7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7600" b="1" dirty="0" smtClean="0">
                <a:latin typeface="Times New Roman" pitchFamily="18" charset="0"/>
                <a:cs typeface="Times New Roman" pitchFamily="18" charset="0"/>
              </a:rPr>
              <a:t>Бігунки для блискавок </a:t>
            </a:r>
            <a:r>
              <a:rPr lang="uk-UA" sz="7600" dirty="0" smtClean="0">
                <a:latin typeface="Times New Roman" pitchFamily="18" charset="0"/>
                <a:cs typeface="Times New Roman" pitchFamily="18" charset="0"/>
              </a:rPr>
              <a:t>№5 і 7, 10</a:t>
            </a:r>
          </a:p>
          <a:p>
            <a:r>
              <a:rPr lang="uk-UA" sz="7600" b="1" dirty="0" err="1" smtClean="0">
                <a:latin typeface="Times New Roman" pitchFamily="18" charset="0"/>
                <a:cs typeface="Times New Roman" pitchFamily="18" charset="0"/>
              </a:rPr>
              <a:t>Суперклей</a:t>
            </a:r>
            <a:r>
              <a:rPr lang="uk-UA" sz="7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7600" b="1" dirty="0" err="1" smtClean="0">
                <a:latin typeface="Times New Roman" pitchFamily="18" charset="0"/>
                <a:cs typeface="Times New Roman" pitchFamily="18" charset="0"/>
              </a:rPr>
              <a:t>Термоклей</a:t>
            </a:r>
            <a:r>
              <a:rPr lang="uk-UA" sz="7600" dirty="0" smtClean="0">
                <a:latin typeface="Times New Roman" pitchFamily="18" charset="0"/>
                <a:cs typeface="Times New Roman" pitchFamily="18" charset="0"/>
              </a:rPr>
              <a:t> (стержень до </a:t>
            </a:r>
            <a:r>
              <a:rPr lang="uk-UA" sz="7600" dirty="0" err="1" smtClean="0">
                <a:latin typeface="Times New Roman" pitchFamily="18" charset="0"/>
                <a:cs typeface="Times New Roman" pitchFamily="18" charset="0"/>
              </a:rPr>
              <a:t>термопістолету</a:t>
            </a:r>
            <a:r>
              <a:rPr lang="uk-UA" sz="7600" dirty="0" smtClean="0">
                <a:latin typeface="Times New Roman" pitchFamily="18" charset="0"/>
                <a:cs typeface="Times New Roman" pitchFamily="18" charset="0"/>
              </a:rPr>
              <a:t>). Плавиться від вогню і чудово склеює тканину</a:t>
            </a:r>
          </a:p>
          <a:p>
            <a:r>
              <a:rPr lang="uk-UA" sz="7600" b="1" dirty="0" smtClean="0">
                <a:latin typeface="Times New Roman" pitchFamily="18" charset="0"/>
                <a:cs typeface="Times New Roman" pitchFamily="18" charset="0"/>
              </a:rPr>
              <a:t>Поліуретановий клей</a:t>
            </a:r>
            <a:r>
              <a:rPr lang="uk-UA" sz="7600" dirty="0" smtClean="0">
                <a:latin typeface="Times New Roman" pitchFamily="18" charset="0"/>
                <a:cs typeface="Times New Roman" pitchFamily="18" charset="0"/>
              </a:rPr>
              <a:t>, для  ремонту гнучких частин </a:t>
            </a:r>
            <a:endParaRPr lang="ru-RU" sz="7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r>
              <a:rPr lang="uk-UA" dirty="0"/>
              <a:t> 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3077" name="Picture 5" descr="C:\Users\User\Desktop\пвд\рюкзак\аптечка\25259-990x742.jpg"/>
          <p:cNvPicPr>
            <a:picLocks noChangeAspect="1" noChangeArrowheads="1"/>
          </p:cNvPicPr>
          <p:nvPr/>
        </p:nvPicPr>
        <p:blipFill>
          <a:blip r:embed="rId6" cstate="print"/>
          <a:srcRect l="8131" t="2291" r="16111" b="4717"/>
          <a:stretch>
            <a:fillRect/>
          </a:stretch>
        </p:blipFill>
        <p:spPr bwMode="auto">
          <a:xfrm>
            <a:off x="6929454" y="428604"/>
            <a:ext cx="1966098" cy="1808810"/>
          </a:xfrm>
          <a:prstGeom prst="rect">
            <a:avLst/>
          </a:prstGeom>
          <a:noFill/>
        </p:spPr>
      </p:pic>
      <p:pic>
        <p:nvPicPr>
          <p:cNvPr id="8" name="Picture 5" descr="C:\Users\User\Desktop\пвд\рюкзак\аптечка\depositphotos_1085836-stock-photo-needle-thread-and-thimb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3214686"/>
            <a:ext cx="2152573" cy="1428736"/>
          </a:xfrm>
          <a:prstGeom prst="rect">
            <a:avLst/>
          </a:prstGeom>
          <a:noFill/>
        </p:spPr>
      </p:pic>
      <p:pic>
        <p:nvPicPr>
          <p:cNvPr id="3078" name="Picture 6" descr="C:\Users\User\Desktop\пвд\рюкзак\аптечка\78795537776376_small11.jpg"/>
          <p:cNvPicPr>
            <a:picLocks noChangeAspect="1" noChangeArrowheads="1"/>
          </p:cNvPicPr>
          <p:nvPr/>
        </p:nvPicPr>
        <p:blipFill>
          <a:blip r:embed="rId8"/>
          <a:srcRect l="23357" t="25433" r="22145" b="13840"/>
          <a:stretch>
            <a:fillRect/>
          </a:stretch>
        </p:blipFill>
        <p:spPr bwMode="auto">
          <a:xfrm>
            <a:off x="7000892" y="4500570"/>
            <a:ext cx="1859175" cy="2071678"/>
          </a:xfrm>
          <a:prstGeom prst="rect">
            <a:avLst/>
          </a:prstGeom>
          <a:noFill/>
        </p:spPr>
      </p:pic>
      <p:pic>
        <p:nvPicPr>
          <p:cNvPr id="3080" name="Picture 8" descr="C:\Users\User\Desktop\пвд\рюкзак\аптечка\32017.650@2x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2214554"/>
            <a:ext cx="1462101" cy="1096576"/>
          </a:xfrm>
          <a:prstGeom prst="rect">
            <a:avLst/>
          </a:prstGeom>
          <a:noFill/>
        </p:spPr>
      </p:pic>
      <p:pic>
        <p:nvPicPr>
          <p:cNvPr id="3082" name="Picture 10" descr="C:\Users\User\Desktop\пвд\рюкзак\аптечка\unnamed (34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5667396"/>
            <a:ext cx="1587472" cy="1190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58259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Набір для багаття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4972056" cy="4214842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/>
              <a:t>Запальничка “БІК</a:t>
            </a:r>
            <a:r>
              <a:rPr lang="uk-UA" dirty="0" smtClean="0"/>
              <a:t>” чи </a:t>
            </a:r>
            <a:r>
              <a:rPr lang="uk-UA" b="1" dirty="0" smtClean="0"/>
              <a:t>сірники</a:t>
            </a:r>
            <a:r>
              <a:rPr lang="uk-UA" dirty="0" smtClean="0"/>
              <a:t> у герметичній упаковці</a:t>
            </a:r>
          </a:p>
          <a:p>
            <a:r>
              <a:rPr lang="uk-UA" b="1" dirty="0" smtClean="0"/>
              <a:t>Парафінова свічка </a:t>
            </a:r>
            <a:r>
              <a:rPr lang="uk-UA" dirty="0" smtClean="0"/>
              <a:t>– для освітлення чи розпалу багаття</a:t>
            </a:r>
          </a:p>
          <a:p>
            <a:r>
              <a:rPr lang="uk-UA" dirty="0" smtClean="0"/>
              <a:t>Кілька таблеток  </a:t>
            </a:r>
            <a:r>
              <a:rPr lang="uk-UA" b="1" dirty="0" smtClean="0"/>
              <a:t>сухого спирту  </a:t>
            </a:r>
            <a:r>
              <a:rPr lang="uk-UA" dirty="0" smtClean="0"/>
              <a:t>для розведення вогню</a:t>
            </a:r>
          </a:p>
          <a:p>
            <a:r>
              <a:rPr lang="uk-UA" dirty="0" smtClean="0"/>
              <a:t> Я</a:t>
            </a:r>
            <a:r>
              <a:rPr lang="uk-UA" dirty="0" smtClean="0"/>
              <a:t>к засіб для розпалу можна використати </a:t>
            </a:r>
            <a:r>
              <a:rPr lang="uk-UA" b="1" dirty="0" smtClean="0"/>
              <a:t>кресало</a:t>
            </a:r>
            <a:endParaRPr lang="ru-RU" b="1" dirty="0" smtClean="0"/>
          </a:p>
        </p:txBody>
      </p:sp>
      <p:pic>
        <p:nvPicPr>
          <p:cNvPr id="2053" name="Picture 5" descr="C:\Users\User\Desktop\пвд\рюкзак\аптечка\426072_1.jpg"/>
          <p:cNvPicPr>
            <a:picLocks noChangeAspect="1" noChangeArrowheads="1"/>
          </p:cNvPicPr>
          <p:nvPr/>
        </p:nvPicPr>
        <p:blipFill>
          <a:blip r:embed="rId2"/>
          <a:srcRect l="27428" t="-862" r="17960" b="2837"/>
          <a:stretch>
            <a:fillRect/>
          </a:stretch>
        </p:blipFill>
        <p:spPr bwMode="auto">
          <a:xfrm>
            <a:off x="6929454" y="357166"/>
            <a:ext cx="1714480" cy="2457421"/>
          </a:xfrm>
          <a:prstGeom prst="rect">
            <a:avLst/>
          </a:prstGeom>
          <a:noFill/>
        </p:spPr>
      </p:pic>
      <p:pic>
        <p:nvPicPr>
          <p:cNvPr id="2054" name="Picture 6" descr="C:\Users\User\Desktop\пвд\рюкзак\аптечка\80-1002_070comua_1580225745002357600-500x500-jpg.jfif"/>
          <p:cNvPicPr>
            <a:picLocks noChangeAspect="1" noChangeArrowheads="1"/>
          </p:cNvPicPr>
          <p:nvPr/>
        </p:nvPicPr>
        <p:blipFill>
          <a:blip r:embed="rId3"/>
          <a:srcRect l="3767" t="23633" r="4733" b="23867"/>
          <a:stretch>
            <a:fillRect/>
          </a:stretch>
        </p:blipFill>
        <p:spPr bwMode="auto">
          <a:xfrm>
            <a:off x="6215074" y="3000372"/>
            <a:ext cx="2614631" cy="1500198"/>
          </a:xfrm>
          <a:prstGeom prst="rect">
            <a:avLst/>
          </a:prstGeom>
          <a:noFill/>
        </p:spPr>
      </p:pic>
      <p:pic>
        <p:nvPicPr>
          <p:cNvPr id="2056" name="Picture 8" descr="C:\Users\User\Desktop\пвд\рюкзак\аптечка\IMG_3425.jpg"/>
          <p:cNvPicPr>
            <a:picLocks noChangeAspect="1" noChangeArrowheads="1"/>
          </p:cNvPicPr>
          <p:nvPr/>
        </p:nvPicPr>
        <p:blipFill>
          <a:blip r:embed="rId4" cstate="print"/>
          <a:srcRect l="19612" t="7132" r="10855" b="2534"/>
          <a:stretch>
            <a:fillRect/>
          </a:stretch>
        </p:blipFill>
        <p:spPr bwMode="auto">
          <a:xfrm>
            <a:off x="5072066" y="1285860"/>
            <a:ext cx="1832949" cy="1785950"/>
          </a:xfrm>
          <a:prstGeom prst="rect">
            <a:avLst/>
          </a:prstGeom>
          <a:noFill/>
        </p:spPr>
      </p:pic>
      <p:pic>
        <p:nvPicPr>
          <p:cNvPr id="2057" name="Picture 9" descr="C:\Users\User\Desktop\пвд\рюкзак\аптечка\kresalo_tramp_trg-030_2.jpg"/>
          <p:cNvPicPr>
            <a:picLocks noChangeAspect="1" noChangeArrowheads="1"/>
          </p:cNvPicPr>
          <p:nvPr/>
        </p:nvPicPr>
        <p:blipFill>
          <a:blip r:embed="rId5" cstate="print"/>
          <a:srcRect t="11095" r="146" b="11241"/>
          <a:stretch>
            <a:fillRect/>
          </a:stretch>
        </p:blipFill>
        <p:spPr bwMode="auto">
          <a:xfrm>
            <a:off x="6572264" y="4643446"/>
            <a:ext cx="2214578" cy="1722450"/>
          </a:xfrm>
          <a:prstGeom prst="rect">
            <a:avLst/>
          </a:prstGeom>
          <a:noFill/>
        </p:spPr>
      </p:pic>
      <p:pic>
        <p:nvPicPr>
          <p:cNvPr id="2059" name="Picture 11" descr="C:\Users\User\Desktop\пвд\рюкзак\аптечка\svecha-chaynaya-svecha-tabletka-9-gr_8d505da2a5fe441_300x300_1.jpg"/>
          <p:cNvPicPr>
            <a:picLocks noChangeAspect="1" noChangeArrowheads="1"/>
          </p:cNvPicPr>
          <p:nvPr/>
        </p:nvPicPr>
        <p:blipFill>
          <a:blip r:embed="rId6">
            <a:lum contrast="-10000"/>
          </a:blip>
          <a:srcRect l="12389" t="16726" r="5111" b="11719"/>
          <a:stretch>
            <a:fillRect/>
          </a:stretch>
        </p:blipFill>
        <p:spPr bwMode="auto">
          <a:xfrm>
            <a:off x="4429124" y="4857760"/>
            <a:ext cx="1785950" cy="14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пвд\рюкзак\аптечка\provoloka-stalnaya-dlya-petli-nazalnoy.-dlina-10-m-diametr-03-mm-71966739377016.jpg"/>
          <p:cNvPicPr>
            <a:picLocks noChangeAspect="1" noChangeArrowheads="1"/>
          </p:cNvPicPr>
          <p:nvPr/>
        </p:nvPicPr>
        <p:blipFill>
          <a:blip r:embed="rId2"/>
          <a:srcRect l="7382" t="11035" r="7001" b="18759"/>
          <a:stretch>
            <a:fillRect/>
          </a:stretch>
        </p:blipFill>
        <p:spPr bwMode="auto">
          <a:xfrm>
            <a:off x="6929454" y="1571612"/>
            <a:ext cx="1909631" cy="15658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Інше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214422"/>
            <a:ext cx="7627834" cy="285752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Запасні </a:t>
            </a:r>
            <a:r>
              <a:rPr lang="uk-UA" b="1" dirty="0" smtClean="0"/>
              <a:t>батарейки</a:t>
            </a:r>
            <a:r>
              <a:rPr lang="uk-UA" dirty="0" smtClean="0"/>
              <a:t> до ліхтарика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Шнурки для взуття,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можна використати і для натяжки тенту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Репшнур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3-4 мм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м.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Дріт 1-1,5 мм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моток  до 15 м або у вигляді ніхромової  спіралі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Трубка для ремонту дуги намету</a:t>
            </a: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Users\User\Desktop\пвд\рюкзак\аптечка\3ee5234f_d87c_11e1_bf60_bcaec51af125_068321b1_e75f_11e1_8924_bcaec51af125.jpeg"/>
          <p:cNvPicPr>
            <a:picLocks noChangeAspect="1" noChangeArrowheads="1"/>
          </p:cNvPicPr>
          <p:nvPr/>
        </p:nvPicPr>
        <p:blipFill>
          <a:blip r:embed="rId3"/>
          <a:srcRect l="3794" t="17074"/>
          <a:stretch>
            <a:fillRect/>
          </a:stretch>
        </p:blipFill>
        <p:spPr bwMode="auto">
          <a:xfrm>
            <a:off x="7215206" y="3143248"/>
            <a:ext cx="1616124" cy="1857388"/>
          </a:xfrm>
          <a:prstGeom prst="rect">
            <a:avLst/>
          </a:prstGeom>
          <a:noFill/>
        </p:spPr>
      </p:pic>
      <p:pic>
        <p:nvPicPr>
          <p:cNvPr id="9218" name="Picture 2" descr="C:\Users\User\Desktop\пвд\рюкзак\аптечка\56d30b76_4ef8_11e9_80f8_005056931a6a_b7e8470f_518b_11e9_80c5_00505680035f.jpg"/>
          <p:cNvPicPr>
            <a:picLocks noChangeAspect="1" noChangeArrowheads="1"/>
          </p:cNvPicPr>
          <p:nvPr/>
        </p:nvPicPr>
        <p:blipFill>
          <a:blip r:embed="rId4"/>
          <a:srcRect l="21767" t="37934" r="22733" b="8066"/>
          <a:stretch>
            <a:fillRect/>
          </a:stretch>
        </p:blipFill>
        <p:spPr bwMode="auto">
          <a:xfrm rot="2141440">
            <a:off x="5243637" y="4473915"/>
            <a:ext cx="2031940" cy="1977022"/>
          </a:xfrm>
          <a:prstGeom prst="rect">
            <a:avLst/>
          </a:prstGeom>
          <a:noFill/>
        </p:spPr>
      </p:pic>
      <p:pic>
        <p:nvPicPr>
          <p:cNvPr id="9220" name="Picture 4" descr="C:\Users\User\Desktop\пвд\рюкзак\аптечка\PnOfdDfjads.jpg"/>
          <p:cNvPicPr>
            <a:picLocks noChangeAspect="1" noChangeArrowheads="1"/>
          </p:cNvPicPr>
          <p:nvPr/>
        </p:nvPicPr>
        <p:blipFill>
          <a:blip r:embed="rId5" cstate="print"/>
          <a:srcRect l="10745" t="7163" r="6518" b="4010"/>
          <a:stretch>
            <a:fillRect/>
          </a:stretch>
        </p:blipFill>
        <p:spPr bwMode="auto">
          <a:xfrm>
            <a:off x="1071538" y="3786189"/>
            <a:ext cx="3714776" cy="2991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58259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Щ</a:t>
            </a:r>
            <a:r>
              <a:rPr lang="uk-UA" b="1" dirty="0" smtClean="0">
                <a:solidFill>
                  <a:srgbClr val="C00000"/>
                </a:solidFill>
              </a:rPr>
              <a:t>е радять взяти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Покладіть у </a:t>
            </a:r>
            <a:r>
              <a:rPr lang="uk-UA" dirty="0" err="1" smtClean="0"/>
              <a:t>ремнабір</a:t>
            </a:r>
            <a:r>
              <a:rPr lang="uk-UA" dirty="0" smtClean="0"/>
              <a:t> </a:t>
            </a:r>
            <a:r>
              <a:rPr lang="uk-UA" b="1" u="sng" dirty="0" smtClean="0"/>
              <a:t>недоторканий запас грошей</a:t>
            </a:r>
            <a:r>
              <a:rPr lang="uk-UA" dirty="0" smtClean="0"/>
              <a:t>, з розрахунку ціна квитка з найвіддаленішої </a:t>
            </a:r>
            <a:r>
              <a:rPr lang="uk-UA" dirty="0" err="1" smtClean="0"/>
              <a:t>точки+їжа</a:t>
            </a:r>
            <a:r>
              <a:rPr lang="uk-UA" dirty="0" smtClean="0"/>
              <a:t>. На випадок втрати чи пограбування.</a:t>
            </a:r>
          </a:p>
          <a:p>
            <a:r>
              <a:rPr lang="uk-UA" b="1" dirty="0" err="1" smtClean="0"/>
              <a:t>Флешку</a:t>
            </a:r>
            <a:r>
              <a:rPr lang="uk-UA" b="1" dirty="0" smtClean="0"/>
              <a:t> з </a:t>
            </a:r>
            <a:r>
              <a:rPr lang="uk-UA" b="1" dirty="0" err="1" smtClean="0"/>
              <a:t>відсканованими</a:t>
            </a:r>
            <a:r>
              <a:rPr lang="uk-UA" b="1" dirty="0" smtClean="0"/>
              <a:t> особистими  та супровідними документами</a:t>
            </a:r>
          </a:p>
          <a:p>
            <a:r>
              <a:rPr lang="uk-UA" dirty="0" err="1" smtClean="0"/>
              <a:t>Блокнот+маркер</a:t>
            </a:r>
            <a:r>
              <a:rPr lang="uk-UA" dirty="0" smtClean="0"/>
              <a:t> чи олівець.</a:t>
            </a:r>
          </a:p>
          <a:p>
            <a:r>
              <a:rPr lang="uk-UA" dirty="0" smtClean="0"/>
              <a:t>Маленький ліхтарик, на випадок додаткової </a:t>
            </a:r>
            <a:r>
              <a:rPr lang="uk-UA" dirty="0" err="1" smtClean="0"/>
              <a:t>підсвітки</a:t>
            </a:r>
            <a:endParaRPr lang="uk-UA" dirty="0" smtClean="0"/>
          </a:p>
          <a:p>
            <a:r>
              <a:rPr lang="uk-UA" dirty="0" smtClean="0"/>
              <a:t>Пакети з </a:t>
            </a:r>
            <a:r>
              <a:rPr lang="en-US" dirty="0" smtClean="0"/>
              <a:t>zip</a:t>
            </a:r>
            <a:r>
              <a:rPr lang="uk-UA" dirty="0" err="1" smtClean="0"/>
              <a:t>-застібкою</a:t>
            </a:r>
            <a:endParaRPr lang="uk-UA" dirty="0" smtClean="0"/>
          </a:p>
          <a:p>
            <a:r>
              <a:rPr lang="uk-UA" dirty="0" smtClean="0"/>
              <a:t>Банківські резинки</a:t>
            </a:r>
          </a:p>
          <a:p>
            <a:r>
              <a:rPr lang="uk-UA" dirty="0" smtClean="0"/>
              <a:t>Резинові трубки (ніпелі)</a:t>
            </a:r>
          </a:p>
          <a:p>
            <a:r>
              <a:rPr lang="uk-UA" dirty="0" smtClean="0"/>
              <a:t>Затяжки кабельні</a:t>
            </a:r>
          </a:p>
          <a:p>
            <a:r>
              <a:rPr lang="uk-UA" dirty="0" smtClean="0"/>
              <a:t>Цвях </a:t>
            </a:r>
          </a:p>
          <a:p>
            <a:endParaRPr lang="ru-RU" dirty="0"/>
          </a:p>
        </p:txBody>
      </p:sp>
      <p:pic>
        <p:nvPicPr>
          <p:cNvPr id="5122" name="Picture 2" descr="C:\Users\User\Desktop\пвд\рюкзак\аптечка\unnamed (3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214818"/>
            <a:ext cx="1691742" cy="2214554"/>
          </a:xfrm>
          <a:prstGeom prst="rect">
            <a:avLst/>
          </a:prstGeom>
          <a:noFill/>
        </p:spPr>
      </p:pic>
      <p:pic>
        <p:nvPicPr>
          <p:cNvPr id="5123" name="Picture 3" descr="C:\Users\User\Desktop\пвд\рюкзак\аптечка\wt-7001-3x150-b.jpg"/>
          <p:cNvPicPr>
            <a:picLocks noChangeAspect="1" noChangeArrowheads="1"/>
          </p:cNvPicPr>
          <p:nvPr/>
        </p:nvPicPr>
        <p:blipFill>
          <a:blip r:embed="rId3" cstate="print"/>
          <a:srcRect l="13551" t="12101" r="7576" b="9603"/>
          <a:stretch>
            <a:fillRect/>
          </a:stretch>
        </p:blipFill>
        <p:spPr bwMode="auto">
          <a:xfrm>
            <a:off x="4572000" y="4214818"/>
            <a:ext cx="2000264" cy="1714512"/>
          </a:xfrm>
          <a:prstGeom prst="rect">
            <a:avLst/>
          </a:prstGeom>
          <a:noFill/>
        </p:spPr>
      </p:pic>
      <p:pic>
        <p:nvPicPr>
          <p:cNvPr id="5124" name="Picture 4" descr="C:\Users\User\Desktop\пвд\рюкзак\аптечка\unnamed (37).jpg"/>
          <p:cNvPicPr>
            <a:picLocks noChangeAspect="1" noChangeArrowheads="1"/>
          </p:cNvPicPr>
          <p:nvPr/>
        </p:nvPicPr>
        <p:blipFill>
          <a:blip r:embed="rId4"/>
          <a:srcRect l="14100" t="24600" r="3399" b="30400"/>
          <a:stretch>
            <a:fillRect/>
          </a:stretch>
        </p:blipFill>
        <p:spPr bwMode="auto">
          <a:xfrm>
            <a:off x="6500826" y="2857496"/>
            <a:ext cx="2226484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1697</TotalTime>
  <Words>656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Ремонтний набір у поході</vt:lpstr>
      <vt:lpstr>Коли душа прагне у мандри подалі від цивілізації, подбайте, щоб нічого їх не зіпсувало</vt:lpstr>
      <vt:lpstr>Переноска ремнабору </vt:lpstr>
      <vt:lpstr>Для чого потрібен ремнабір</vt:lpstr>
      <vt:lpstr>Важливе  у  ремнаборі та його призначення</vt:lpstr>
      <vt:lpstr>Швейне приладдя та інше</vt:lpstr>
      <vt:lpstr>Набір для багаття</vt:lpstr>
      <vt:lpstr>Інше</vt:lpstr>
      <vt:lpstr> Ще радять взяти</vt:lpstr>
      <vt:lpstr>Рекомендовано до ознайомлення</vt:lpstr>
      <vt:lpstr>Будьте готові до форс-мажорів і походи принесуть лише задоволення!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Ремонтний набір у поході</dc:title>
  <dc:creator>Пользователь</dc:creator>
  <cp:lastModifiedBy>Пользователь</cp:lastModifiedBy>
  <cp:revision>84</cp:revision>
  <dcterms:created xsi:type="dcterms:W3CDTF">2020-04-27T18:59:50Z</dcterms:created>
  <dcterms:modified xsi:type="dcterms:W3CDTF">2020-04-28T23:17:49Z</dcterms:modified>
</cp:coreProperties>
</file>