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72" r:id="rId10"/>
    <p:sldId id="265" r:id="rId11"/>
    <p:sldId id="266" r:id="rId12"/>
    <p:sldId id="267" r:id="rId13"/>
    <p:sldId id="268" r:id="rId14"/>
    <p:sldId id="274" r:id="rId15"/>
    <p:sldId id="275" r:id="rId16"/>
    <p:sldId id="269" r:id="rId17"/>
    <p:sldId id="278" r:id="rId18"/>
    <p:sldId id="276" r:id="rId19"/>
    <p:sldId id="270" r:id="rId20"/>
    <p:sldId id="277"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DCFE"/>
    <a:srgbClr val="D5F8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35" autoAdjust="0"/>
  </p:normalViewPr>
  <p:slideViewPr>
    <p:cSldViewPr>
      <p:cViewPr varScale="1">
        <p:scale>
          <a:sx n="43" d="100"/>
          <a:sy n="4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4A383-6C7A-4D2E-8AA8-D84983373437}" type="datetimeFigureOut">
              <a:rPr lang="ru-RU" smtClean="0"/>
              <a:pPr/>
              <a:t>27.04.2020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1B0D9-0D18-454F-9450-DEB9770A0E51}" type="slidenum">
              <a:rPr lang="ru-RU" smtClean="0"/>
              <a:pPr/>
              <a:t>‹#›</a:t>
            </a:fld>
            <a:endParaRPr lang="ru-RU"/>
          </a:p>
        </p:txBody>
      </p:sp>
    </p:spTree>
    <p:extLst>
      <p:ext uri="{BB962C8B-B14F-4D97-AF65-F5344CB8AC3E}">
        <p14:creationId xmlns:p14="http://schemas.microsoft.com/office/powerpoint/2010/main" xmlns="" val="356491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5</a:t>
            </a:fld>
            <a:endParaRPr lang="ru-RU"/>
          </a:p>
        </p:txBody>
      </p:sp>
    </p:spTree>
    <p:extLst>
      <p:ext uri="{BB962C8B-B14F-4D97-AF65-F5344CB8AC3E}">
        <p14:creationId xmlns:p14="http://schemas.microsoft.com/office/powerpoint/2010/main" xmlns="" val="393507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15</a:t>
            </a:fld>
            <a:endParaRPr lang="ru-RU"/>
          </a:p>
        </p:txBody>
      </p:sp>
    </p:spTree>
    <p:extLst>
      <p:ext uri="{BB962C8B-B14F-4D97-AF65-F5344CB8AC3E}">
        <p14:creationId xmlns:p14="http://schemas.microsoft.com/office/powerpoint/2010/main" xmlns="" val="912834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dirty="0" smtClean="0">
                <a:effectLst/>
                <a:latin typeface="Times New Roman"/>
                <a:ea typeface="Calibri"/>
              </a:rPr>
              <a:t>До Червоної книги України</a:t>
            </a:r>
            <a:r>
              <a:rPr lang="uk-UA" sz="1200" baseline="0" dirty="0" smtClean="0">
                <a:effectLst/>
                <a:latin typeface="Times New Roman"/>
                <a:ea typeface="Calibri"/>
              </a:rPr>
              <a:t> занесені 11 видів рептилій: 3 види ящірок (гекон середземноморський, ящірка зелена,</a:t>
            </a:r>
            <a:r>
              <a:rPr kumimoji="0" lang="uk-UA" sz="1200" b="0" i="0" u="none" strike="noStrike" kern="1200" cap="none" spc="0" normalizeH="0" baseline="0" noProof="0" dirty="0" smtClean="0">
                <a:ln>
                  <a:noFill/>
                </a:ln>
                <a:solidFill>
                  <a:prstClr val="black"/>
                </a:solidFill>
                <a:effectLst/>
                <a:uLnTx/>
                <a:uFillTx/>
                <a:latin typeface="Times New Roman"/>
                <a:ea typeface="Calibri"/>
                <a:cs typeface="+mn-cs"/>
              </a:rPr>
              <a:t> жовтопуз безногий), 8 видів змій (</a:t>
            </a:r>
            <a:r>
              <a:rPr lang="uk-UA" sz="1200" baseline="0" dirty="0" smtClean="0">
                <a:effectLst/>
                <a:latin typeface="Times New Roman"/>
                <a:ea typeface="Calibri"/>
              </a:rPr>
              <a:t> п</a:t>
            </a:r>
            <a:r>
              <a:rPr lang="uk-UA" sz="1200" dirty="0" smtClean="0">
                <a:effectLst/>
                <a:latin typeface="Times New Roman"/>
                <a:ea typeface="Calibri"/>
              </a:rPr>
              <a:t>олоз жовточеревий, мідянка звичайна, </a:t>
            </a:r>
            <a:r>
              <a:rPr lang="uk-UA" sz="1200" dirty="0" err="1" smtClean="0">
                <a:effectLst/>
                <a:latin typeface="Times New Roman"/>
                <a:ea typeface="Calibri"/>
              </a:rPr>
              <a:t>ескулапова</a:t>
            </a:r>
            <a:r>
              <a:rPr lang="uk-UA" sz="1200" dirty="0" smtClean="0">
                <a:effectLst/>
                <a:latin typeface="Times New Roman"/>
                <a:ea typeface="Calibri"/>
              </a:rPr>
              <a:t> змія (полоз лісовий), полоз леопардовий, гадюка степова східна, полоз </a:t>
            </a:r>
            <a:r>
              <a:rPr lang="uk-UA" sz="1200" dirty="0" err="1" smtClean="0">
                <a:effectLst/>
                <a:latin typeface="Times New Roman"/>
                <a:ea typeface="Calibri"/>
              </a:rPr>
              <a:t>чотирисмуговий</a:t>
            </a:r>
            <a:r>
              <a:rPr lang="uk-UA" sz="1200" dirty="0" smtClean="0">
                <a:effectLst/>
                <a:latin typeface="Times New Roman"/>
                <a:ea typeface="Calibri"/>
              </a:rPr>
              <a:t>, </a:t>
            </a:r>
            <a:r>
              <a:rPr lang="uk-UA" sz="1200" b="1" dirty="0" smtClean="0">
                <a:solidFill>
                  <a:srgbClr val="FF0000"/>
                </a:solidFill>
                <a:effectLst/>
                <a:latin typeface="Times New Roman"/>
                <a:ea typeface="Calibri"/>
              </a:rPr>
              <a:t>ГАДЮКА ЛІСОСТЕПОВА</a:t>
            </a:r>
            <a:r>
              <a:rPr lang="uk-UA" sz="1200" dirty="0" smtClean="0">
                <a:solidFill>
                  <a:srgbClr val="FF0000"/>
                </a:solidFill>
                <a:effectLst/>
                <a:latin typeface="Times New Roman"/>
                <a:ea typeface="Calibri"/>
              </a:rPr>
              <a:t>???????</a:t>
            </a:r>
            <a:endParaRPr lang="ru-RU" dirty="0">
              <a:solidFill>
                <a:srgbClr val="FF0000"/>
              </a:solidFill>
            </a:endParaRPr>
          </a:p>
        </p:txBody>
      </p:sp>
      <p:sp>
        <p:nvSpPr>
          <p:cNvPr id="4" name="Номер слайда 3"/>
          <p:cNvSpPr>
            <a:spLocks noGrp="1"/>
          </p:cNvSpPr>
          <p:nvPr>
            <p:ph type="sldNum" sz="quarter" idx="10"/>
          </p:nvPr>
        </p:nvSpPr>
        <p:spPr/>
        <p:txBody>
          <a:bodyPr/>
          <a:lstStyle/>
          <a:p>
            <a:fld id="{6A41B0D9-0D18-454F-9450-DEB9770A0E51}" type="slidenum">
              <a:rPr lang="ru-RU" smtClean="0"/>
              <a:pPr/>
              <a:t>16</a:t>
            </a:fld>
            <a:endParaRPr lang="ru-RU"/>
          </a:p>
        </p:txBody>
      </p:sp>
    </p:spTree>
    <p:extLst>
      <p:ext uri="{BB962C8B-B14F-4D97-AF65-F5344CB8AC3E}">
        <p14:creationId xmlns:p14="http://schemas.microsoft.com/office/powerpoint/2010/main" xmlns="" val="298195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dirty="0" smtClean="0">
                <a:effectLst/>
                <a:latin typeface="Times New Roman"/>
                <a:ea typeface="Calibri"/>
              </a:rPr>
              <a:t>До Червоної книги України</a:t>
            </a:r>
            <a:r>
              <a:rPr lang="uk-UA" sz="1200" baseline="0" dirty="0" smtClean="0">
                <a:effectLst/>
                <a:latin typeface="Times New Roman"/>
                <a:ea typeface="Calibri"/>
              </a:rPr>
              <a:t> занесені 11 видів рептилій: 3 види ящірок (гекон середземноморський, ящірка зелена,</a:t>
            </a:r>
            <a:r>
              <a:rPr kumimoji="0" lang="uk-UA" sz="1200" b="0" i="0" u="none" strike="noStrike" kern="1200" cap="none" spc="0" normalizeH="0" baseline="0" noProof="0" dirty="0" smtClean="0">
                <a:ln>
                  <a:noFill/>
                </a:ln>
                <a:solidFill>
                  <a:prstClr val="black"/>
                </a:solidFill>
                <a:effectLst/>
                <a:uLnTx/>
                <a:uFillTx/>
                <a:latin typeface="Times New Roman"/>
                <a:ea typeface="Calibri"/>
                <a:cs typeface="+mn-cs"/>
              </a:rPr>
              <a:t> жовтопуз безногий), 8 видів змій (</a:t>
            </a:r>
            <a:r>
              <a:rPr lang="uk-UA" sz="1200" baseline="0" dirty="0" smtClean="0">
                <a:effectLst/>
                <a:latin typeface="Times New Roman"/>
                <a:ea typeface="Calibri"/>
              </a:rPr>
              <a:t> п</a:t>
            </a:r>
            <a:r>
              <a:rPr lang="uk-UA" sz="1200" dirty="0" smtClean="0">
                <a:effectLst/>
                <a:latin typeface="Times New Roman"/>
                <a:ea typeface="Calibri"/>
              </a:rPr>
              <a:t>олоз жовточеревий, мідянка звичайна, </a:t>
            </a:r>
            <a:r>
              <a:rPr lang="uk-UA" sz="1200" dirty="0" err="1" smtClean="0">
                <a:effectLst/>
                <a:latin typeface="Times New Roman"/>
                <a:ea typeface="Calibri"/>
              </a:rPr>
              <a:t>ескулапова</a:t>
            </a:r>
            <a:r>
              <a:rPr lang="uk-UA" sz="1200" dirty="0" smtClean="0">
                <a:effectLst/>
                <a:latin typeface="Times New Roman"/>
                <a:ea typeface="Calibri"/>
              </a:rPr>
              <a:t> змія (полоз лісовий), полоз леопардовий, гадюка степова східна, гадюка лісостепова, полоз сарматський, </a:t>
            </a:r>
            <a:r>
              <a:rPr lang="uk-UA" sz="1200" b="0" dirty="0" smtClean="0">
                <a:solidFill>
                  <a:srgbClr val="FF0000"/>
                </a:solidFill>
                <a:effectLst/>
                <a:latin typeface="Times New Roman"/>
                <a:ea typeface="Calibri"/>
              </a:rPr>
              <a:t>полоз</a:t>
            </a:r>
            <a:r>
              <a:rPr lang="uk-UA" sz="1200" b="0" baseline="0" dirty="0" smtClean="0">
                <a:solidFill>
                  <a:srgbClr val="FF0000"/>
                </a:solidFill>
                <a:effectLst/>
                <a:latin typeface="Times New Roman"/>
                <a:ea typeface="Calibri"/>
              </a:rPr>
              <a:t> візерунковий.</a:t>
            </a:r>
            <a:endParaRPr lang="ru-RU" b="0" dirty="0">
              <a:solidFill>
                <a:srgbClr val="FF0000"/>
              </a:solidFill>
            </a:endParaRPr>
          </a:p>
        </p:txBody>
      </p:sp>
      <p:sp>
        <p:nvSpPr>
          <p:cNvPr id="4" name="Номер слайда 3"/>
          <p:cNvSpPr>
            <a:spLocks noGrp="1"/>
          </p:cNvSpPr>
          <p:nvPr>
            <p:ph type="sldNum" sz="quarter" idx="10"/>
          </p:nvPr>
        </p:nvSpPr>
        <p:spPr/>
        <p:txBody>
          <a:bodyPr/>
          <a:lstStyle/>
          <a:p>
            <a:fld id="{6A41B0D9-0D18-454F-9450-DEB9770A0E51}" type="slidenum">
              <a:rPr lang="ru-RU" smtClean="0"/>
              <a:pPr/>
              <a:t>17</a:t>
            </a:fld>
            <a:endParaRPr lang="ru-RU"/>
          </a:p>
        </p:txBody>
      </p:sp>
    </p:spTree>
    <p:extLst>
      <p:ext uri="{BB962C8B-B14F-4D97-AF65-F5344CB8AC3E}">
        <p14:creationId xmlns:p14="http://schemas.microsoft.com/office/powerpoint/2010/main" xmlns="" val="298195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solidFill>
                <a:srgbClr val="FF0000"/>
              </a:solidFill>
            </a:endParaRPr>
          </a:p>
        </p:txBody>
      </p:sp>
      <p:sp>
        <p:nvSpPr>
          <p:cNvPr id="4" name="Номер слайда 3"/>
          <p:cNvSpPr>
            <a:spLocks noGrp="1"/>
          </p:cNvSpPr>
          <p:nvPr>
            <p:ph type="sldNum" sz="quarter" idx="10"/>
          </p:nvPr>
        </p:nvSpPr>
        <p:spPr/>
        <p:txBody>
          <a:bodyPr/>
          <a:lstStyle/>
          <a:p>
            <a:fld id="{6A41B0D9-0D18-454F-9450-DEB9770A0E51}" type="slidenum">
              <a:rPr lang="ru-RU" smtClean="0"/>
              <a:pPr/>
              <a:t>18</a:t>
            </a:fld>
            <a:endParaRPr lang="ru-RU"/>
          </a:p>
        </p:txBody>
      </p:sp>
    </p:spTree>
    <p:extLst>
      <p:ext uri="{BB962C8B-B14F-4D97-AF65-F5344CB8AC3E}">
        <p14:creationId xmlns:p14="http://schemas.microsoft.com/office/powerpoint/2010/main" xmlns="" val="298195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не для </a:t>
            </a:r>
            <a:r>
              <a:rPr lang="ru-RU" dirty="0" err="1" smtClean="0"/>
              <a:t>запам’ятовування</a:t>
            </a:r>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6</a:t>
            </a:fld>
            <a:endParaRPr lang="ru-RU"/>
          </a:p>
        </p:txBody>
      </p:sp>
    </p:spTree>
    <p:extLst>
      <p:ext uri="{BB962C8B-B14F-4D97-AF65-F5344CB8AC3E}">
        <p14:creationId xmlns:p14="http://schemas.microsoft.com/office/powerpoint/2010/main" xmlns="" val="252622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 </a:t>
            </a:r>
            <a:r>
              <a:rPr lang="ru-RU" dirty="0" err="1" smtClean="0"/>
              <a:t>чи</a:t>
            </a:r>
            <a:r>
              <a:rPr lang="ru-RU" dirty="0" smtClean="0"/>
              <a:t> </a:t>
            </a:r>
            <a:r>
              <a:rPr lang="ru-RU" dirty="0" err="1" smtClean="0"/>
              <a:t>знаєте</a:t>
            </a:r>
            <a:r>
              <a:rPr lang="ru-RU" dirty="0" smtClean="0"/>
              <a:t>, </a:t>
            </a:r>
            <a:r>
              <a:rPr lang="ru-RU" dirty="0" err="1" smtClean="0"/>
              <a:t>що</a:t>
            </a:r>
            <a:r>
              <a:rPr lang="ru-RU" dirty="0" smtClean="0"/>
              <a:t> зараз на </a:t>
            </a:r>
            <a:r>
              <a:rPr lang="ru-RU" dirty="0" err="1" smtClean="0"/>
              <a:t>Землі</a:t>
            </a:r>
            <a:r>
              <a:rPr lang="ru-RU" dirty="0" smtClean="0"/>
              <a:t> </a:t>
            </a:r>
            <a:r>
              <a:rPr lang="ru-RU" dirty="0" err="1" smtClean="0"/>
              <a:t>мешкають</a:t>
            </a:r>
            <a:r>
              <a:rPr lang="ru-RU" dirty="0" smtClean="0"/>
              <a:t> </a:t>
            </a:r>
            <a:r>
              <a:rPr lang="ru-RU" dirty="0" err="1" smtClean="0"/>
              <a:t>літаючі</a:t>
            </a:r>
            <a:r>
              <a:rPr lang="ru-RU" dirty="0" smtClean="0"/>
              <a:t> </a:t>
            </a:r>
            <a:r>
              <a:rPr lang="ru-RU" dirty="0" err="1" smtClean="0"/>
              <a:t>ящірки</a:t>
            </a:r>
            <a:r>
              <a:rPr lang="ru-RU" dirty="0" smtClean="0"/>
              <a:t>? </a:t>
            </a:r>
            <a:r>
              <a:rPr lang="ru-RU" dirty="0" err="1" smtClean="0"/>
              <a:t>Ні</a:t>
            </a:r>
            <a:r>
              <a:rPr lang="ru-RU" dirty="0" smtClean="0"/>
              <a:t>, не </a:t>
            </a:r>
            <a:r>
              <a:rPr lang="ru-RU" dirty="0" err="1" smtClean="0"/>
              <a:t>динозаври</a:t>
            </a:r>
            <a:r>
              <a:rPr lang="ru-RU" dirty="0" smtClean="0"/>
              <a:t>! </a:t>
            </a:r>
            <a:r>
              <a:rPr lang="ru-RU" dirty="0" err="1" smtClean="0"/>
              <a:t>Сучасні</a:t>
            </a:r>
            <a:r>
              <a:rPr lang="ru-RU" dirty="0" smtClean="0"/>
              <a:t> </a:t>
            </a:r>
            <a:r>
              <a:rPr lang="ru-RU" dirty="0" err="1" smtClean="0"/>
              <a:t>літаючі</a:t>
            </a:r>
            <a:r>
              <a:rPr lang="ru-RU" dirty="0" smtClean="0"/>
              <a:t> </a:t>
            </a:r>
            <a:r>
              <a:rPr lang="ru-RU" dirty="0" err="1" smtClean="0"/>
              <a:t>дракони</a:t>
            </a:r>
            <a:r>
              <a:rPr lang="ru-RU" dirty="0" smtClean="0"/>
              <a:t> </a:t>
            </a:r>
            <a:r>
              <a:rPr lang="ru-RU" dirty="0" err="1" smtClean="0"/>
              <a:t>мешкають</a:t>
            </a:r>
            <a:r>
              <a:rPr lang="ru-RU" dirty="0" smtClean="0"/>
              <a:t> на </a:t>
            </a:r>
            <a:r>
              <a:rPr lang="ru-RU" dirty="0" err="1" smtClean="0"/>
              <a:t>Малайських</a:t>
            </a:r>
            <a:r>
              <a:rPr lang="ru-RU" dirty="0" smtClean="0"/>
              <a:t> островах та у </a:t>
            </a:r>
            <a:r>
              <a:rPr lang="ru-RU" dirty="0" err="1" smtClean="0"/>
              <a:t>Східній</a:t>
            </a:r>
            <a:r>
              <a:rPr lang="ru-RU" dirty="0" smtClean="0"/>
              <a:t> </a:t>
            </a:r>
            <a:r>
              <a:rPr lang="ru-RU" dirty="0" err="1" smtClean="0"/>
              <a:t>Індії</a:t>
            </a:r>
            <a:r>
              <a:rPr lang="ru-RU" dirty="0" smtClean="0"/>
              <a:t>. </a:t>
            </a:r>
            <a:r>
              <a:rPr lang="ru-RU" dirty="0" err="1" smtClean="0"/>
              <a:t>Ці</a:t>
            </a:r>
            <a:r>
              <a:rPr lang="ru-RU" dirty="0" smtClean="0"/>
              <a:t> </a:t>
            </a:r>
            <a:r>
              <a:rPr lang="ru-RU" dirty="0" err="1" smtClean="0"/>
              <a:t>маленькі</a:t>
            </a:r>
            <a:r>
              <a:rPr lang="ru-RU" dirty="0" smtClean="0"/>
              <a:t> </a:t>
            </a:r>
            <a:r>
              <a:rPr lang="ru-RU" dirty="0" err="1" smtClean="0"/>
              <a:t>деревні</a:t>
            </a:r>
            <a:r>
              <a:rPr lang="ru-RU" dirty="0" smtClean="0"/>
              <a:t> </a:t>
            </a:r>
            <a:r>
              <a:rPr lang="ru-RU" dirty="0" err="1" smtClean="0"/>
              <a:t>ящірки</a:t>
            </a:r>
            <a:r>
              <a:rPr lang="ru-RU" dirty="0" smtClean="0"/>
              <a:t> </a:t>
            </a:r>
            <a:r>
              <a:rPr lang="ru-RU" dirty="0" err="1" smtClean="0"/>
              <a:t>мають</a:t>
            </a:r>
            <a:r>
              <a:rPr lang="ru-RU" dirty="0" smtClean="0"/>
              <a:t> </a:t>
            </a:r>
            <a:r>
              <a:rPr lang="ru-RU" dirty="0" err="1" smtClean="0"/>
              <a:t>дуже</a:t>
            </a:r>
            <a:r>
              <a:rPr lang="ru-RU" dirty="0" smtClean="0"/>
              <a:t> </a:t>
            </a:r>
            <a:r>
              <a:rPr lang="ru-RU" dirty="0" err="1" smtClean="0"/>
              <a:t>гарне</a:t>
            </a:r>
            <a:r>
              <a:rPr lang="ru-RU" dirty="0" smtClean="0"/>
              <a:t> </a:t>
            </a:r>
            <a:r>
              <a:rPr lang="ru-RU" dirty="0" err="1" smtClean="0"/>
              <a:t>забарвлення</a:t>
            </a:r>
            <a:r>
              <a:rPr lang="ru-RU" dirty="0" smtClean="0"/>
              <a:t>. У </a:t>
            </a:r>
            <a:r>
              <a:rPr lang="ru-RU" dirty="0" err="1" smtClean="0"/>
              <a:t>спокійному</a:t>
            </a:r>
            <a:r>
              <a:rPr lang="ru-RU" dirty="0" smtClean="0"/>
              <a:t> </a:t>
            </a:r>
            <a:r>
              <a:rPr lang="ru-RU" dirty="0" err="1" smtClean="0"/>
              <a:t>стані</a:t>
            </a:r>
            <a:r>
              <a:rPr lang="ru-RU" dirty="0" smtClean="0"/>
              <a:t> </a:t>
            </a:r>
            <a:r>
              <a:rPr lang="ru-RU" dirty="0" err="1" smtClean="0"/>
              <a:t>цей</a:t>
            </a:r>
            <a:r>
              <a:rPr lang="ru-RU" dirty="0" smtClean="0"/>
              <a:t> маленький </a:t>
            </a:r>
            <a:r>
              <a:rPr lang="ru-RU" dirty="0" err="1" smtClean="0"/>
              <a:t>літун</a:t>
            </a:r>
            <a:r>
              <a:rPr lang="ru-RU" dirty="0" smtClean="0"/>
              <a:t> </a:t>
            </a:r>
            <a:r>
              <a:rPr lang="ru-RU" dirty="0" err="1" smtClean="0"/>
              <a:t>зовсім</a:t>
            </a:r>
            <a:r>
              <a:rPr lang="ru-RU" dirty="0" smtClean="0"/>
              <a:t> </a:t>
            </a:r>
            <a:r>
              <a:rPr lang="ru-RU" dirty="0" err="1" smtClean="0"/>
              <a:t>непримітний</a:t>
            </a:r>
            <a:r>
              <a:rPr lang="ru-RU" dirty="0" smtClean="0"/>
              <a:t>. Але як </a:t>
            </a:r>
            <a:r>
              <a:rPr lang="ru-RU" dirty="0" err="1" smtClean="0"/>
              <a:t>тільки</a:t>
            </a:r>
            <a:r>
              <a:rPr lang="ru-RU" dirty="0" smtClean="0"/>
              <a:t> </a:t>
            </a:r>
            <a:r>
              <a:rPr lang="ru-RU" dirty="0" err="1" smtClean="0"/>
              <a:t>він</a:t>
            </a:r>
            <a:r>
              <a:rPr lang="ru-RU" dirty="0" smtClean="0"/>
              <a:t> </a:t>
            </a:r>
            <a:r>
              <a:rPr lang="ru-RU" dirty="0" err="1" smtClean="0"/>
              <a:t>побачить</a:t>
            </a:r>
            <a:r>
              <a:rPr lang="ru-RU" dirty="0" smtClean="0"/>
              <a:t> пролітаючу </a:t>
            </a:r>
            <a:r>
              <a:rPr lang="ru-RU" dirty="0" err="1" smtClean="0"/>
              <a:t>поряд</a:t>
            </a:r>
            <a:r>
              <a:rPr lang="ru-RU" dirty="0" smtClean="0"/>
              <a:t> </a:t>
            </a:r>
            <a:r>
              <a:rPr lang="ru-RU" dirty="0" err="1" smtClean="0"/>
              <a:t>комаху</a:t>
            </a:r>
            <a:r>
              <a:rPr lang="ru-RU" dirty="0" smtClean="0"/>
              <a:t>, </a:t>
            </a:r>
            <a:r>
              <a:rPr lang="ru-RU" dirty="0" err="1" smtClean="0"/>
              <a:t>стрімко</a:t>
            </a:r>
            <a:r>
              <a:rPr lang="ru-RU" dirty="0" smtClean="0"/>
              <a:t> </a:t>
            </a:r>
            <a:r>
              <a:rPr lang="ru-RU" dirty="0" err="1" smtClean="0"/>
              <a:t>стрибає</a:t>
            </a:r>
            <a:r>
              <a:rPr lang="ru-RU" dirty="0" smtClean="0"/>
              <a:t> з </a:t>
            </a:r>
            <a:r>
              <a:rPr lang="ru-RU" dirty="0" err="1" smtClean="0"/>
              <a:t>гілки</a:t>
            </a:r>
            <a:r>
              <a:rPr lang="ru-RU" dirty="0" smtClean="0"/>
              <a:t>… І, о диво! В </a:t>
            </a:r>
            <a:r>
              <a:rPr lang="ru-RU" dirty="0" err="1" smtClean="0"/>
              <a:t>нього</a:t>
            </a:r>
            <a:r>
              <a:rPr lang="ru-RU" dirty="0" smtClean="0"/>
              <a:t> </a:t>
            </a:r>
            <a:r>
              <a:rPr lang="ru-RU" dirty="0" err="1" smtClean="0"/>
              <a:t>з’являються</a:t>
            </a:r>
            <a:r>
              <a:rPr lang="ru-RU" dirty="0" smtClean="0"/>
              <a:t> </a:t>
            </a:r>
            <a:r>
              <a:rPr lang="ru-RU" dirty="0" err="1" smtClean="0"/>
              <a:t>крила</a:t>
            </a:r>
            <a:r>
              <a:rPr lang="ru-RU" dirty="0" smtClean="0"/>
              <a:t>, </a:t>
            </a:r>
            <a:r>
              <a:rPr lang="ru-RU" dirty="0" err="1" smtClean="0"/>
              <a:t>які</a:t>
            </a:r>
            <a:r>
              <a:rPr lang="ru-RU" dirty="0" smtClean="0"/>
              <a:t> </a:t>
            </a:r>
            <a:r>
              <a:rPr lang="ru-RU" dirty="0" err="1" smtClean="0"/>
              <a:t>несуть</a:t>
            </a:r>
            <a:r>
              <a:rPr lang="ru-RU" dirty="0" smtClean="0"/>
              <a:t> </a:t>
            </a:r>
            <a:r>
              <a:rPr lang="ru-RU" dirty="0" err="1" smtClean="0"/>
              <a:t>його</a:t>
            </a:r>
            <a:r>
              <a:rPr lang="ru-RU" dirty="0" smtClean="0"/>
              <a:t> на </a:t>
            </a:r>
            <a:r>
              <a:rPr lang="ru-RU" dirty="0" err="1" smtClean="0"/>
              <a:t>комаху</a:t>
            </a:r>
            <a:r>
              <a:rPr lang="ru-RU" dirty="0" smtClean="0"/>
              <a:t>. </a:t>
            </a:r>
            <a:r>
              <a:rPr lang="ru-RU" dirty="0" err="1" smtClean="0"/>
              <a:t>Вполювавши</a:t>
            </a:r>
            <a:r>
              <a:rPr lang="ru-RU" dirty="0" smtClean="0"/>
              <a:t> </a:t>
            </a:r>
            <a:r>
              <a:rPr lang="ru-RU" dirty="0" err="1" smtClean="0"/>
              <a:t>її</a:t>
            </a:r>
            <a:r>
              <a:rPr lang="ru-RU" dirty="0" smtClean="0"/>
              <a:t>, </a:t>
            </a:r>
            <a:r>
              <a:rPr lang="ru-RU" dirty="0" err="1" smtClean="0"/>
              <a:t>літаючий</a:t>
            </a:r>
            <a:r>
              <a:rPr lang="ru-RU" dirty="0" smtClean="0"/>
              <a:t> дракон </a:t>
            </a:r>
            <a:r>
              <a:rPr lang="ru-RU" dirty="0" err="1" smtClean="0"/>
              <a:t>приземляється</a:t>
            </a:r>
            <a:r>
              <a:rPr lang="ru-RU" dirty="0" smtClean="0"/>
              <a:t> на </a:t>
            </a:r>
            <a:r>
              <a:rPr lang="ru-RU" dirty="0" err="1" smtClean="0"/>
              <a:t>гілку</a:t>
            </a:r>
            <a:r>
              <a:rPr lang="ru-RU" dirty="0" smtClean="0"/>
              <a:t>. </a:t>
            </a:r>
            <a:r>
              <a:rPr lang="ru-RU" dirty="0" err="1" smtClean="0"/>
              <a:t>Крила</a:t>
            </a:r>
            <a:r>
              <a:rPr lang="ru-RU" dirty="0" smtClean="0"/>
              <a:t> </a:t>
            </a:r>
            <a:r>
              <a:rPr lang="ru-RU" dirty="0" err="1" smtClean="0"/>
              <a:t>зникають</a:t>
            </a:r>
            <a:r>
              <a:rPr lang="ru-RU" dirty="0" smtClean="0"/>
              <a:t>. Де ж </a:t>
            </a:r>
            <a:r>
              <a:rPr lang="ru-RU" dirty="0" err="1" smtClean="0"/>
              <a:t>беруться</a:t>
            </a:r>
            <a:r>
              <a:rPr lang="ru-RU" dirty="0" smtClean="0"/>
              <a:t> «</a:t>
            </a:r>
            <a:r>
              <a:rPr lang="ru-RU" dirty="0" err="1" smtClean="0"/>
              <a:t>крила</a:t>
            </a:r>
            <a:r>
              <a:rPr lang="ru-RU" dirty="0" smtClean="0"/>
              <a:t>»? </a:t>
            </a:r>
            <a:r>
              <a:rPr lang="ru-RU" dirty="0" err="1" smtClean="0"/>
              <a:t>Декілька</a:t>
            </a:r>
            <a:r>
              <a:rPr lang="ru-RU" dirty="0" smtClean="0"/>
              <a:t> пар ребер (5-6) </a:t>
            </a:r>
            <a:r>
              <a:rPr lang="ru-RU" dirty="0" err="1" smtClean="0"/>
              <a:t>видовжені</a:t>
            </a:r>
            <a:r>
              <a:rPr lang="ru-RU" dirty="0" smtClean="0"/>
              <a:t> та </a:t>
            </a:r>
            <a:r>
              <a:rPr lang="ru-RU" dirty="0" err="1" smtClean="0"/>
              <a:t>можуть</a:t>
            </a:r>
            <a:r>
              <a:rPr lang="ru-RU" dirty="0" smtClean="0"/>
              <a:t> </a:t>
            </a:r>
            <a:r>
              <a:rPr lang="ru-RU" dirty="0" err="1" smtClean="0"/>
              <a:t>відходити</a:t>
            </a:r>
            <a:r>
              <a:rPr lang="ru-RU" dirty="0" smtClean="0"/>
              <a:t> в </a:t>
            </a:r>
            <a:r>
              <a:rPr lang="ru-RU" dirty="0" err="1" smtClean="0"/>
              <a:t>сторони</a:t>
            </a:r>
            <a:r>
              <a:rPr lang="ru-RU" dirty="0" smtClean="0"/>
              <a:t>, </a:t>
            </a:r>
            <a:r>
              <a:rPr lang="ru-RU" dirty="0" err="1" smtClean="0"/>
              <a:t>натягуючи</a:t>
            </a:r>
            <a:r>
              <a:rPr lang="ru-RU" dirty="0" smtClean="0"/>
              <a:t> </a:t>
            </a:r>
            <a:r>
              <a:rPr lang="ru-RU" dirty="0" err="1" smtClean="0"/>
              <a:t>шкіру</a:t>
            </a:r>
            <a:r>
              <a:rPr lang="ru-RU" dirty="0" smtClean="0"/>
              <a:t>, </a:t>
            </a:r>
            <a:r>
              <a:rPr lang="ru-RU" dirty="0" err="1" smtClean="0"/>
              <a:t>що</a:t>
            </a:r>
            <a:r>
              <a:rPr lang="ru-RU" dirty="0" smtClean="0"/>
              <a:t> </a:t>
            </a:r>
            <a:r>
              <a:rPr lang="ru-RU" dirty="0" err="1" smtClean="0"/>
              <a:t>зібрана</a:t>
            </a:r>
            <a:r>
              <a:rPr lang="ru-RU" dirty="0" smtClean="0"/>
              <a:t> в складки. </a:t>
            </a:r>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7</a:t>
            </a:fld>
            <a:endParaRPr lang="ru-RU"/>
          </a:p>
        </p:txBody>
      </p:sp>
    </p:spTree>
    <p:extLst>
      <p:ext uri="{BB962C8B-B14F-4D97-AF65-F5344CB8AC3E}">
        <p14:creationId xmlns:p14="http://schemas.microsoft.com/office/powerpoint/2010/main" xmlns="" val="363676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dirty="0" smtClean="0">
                <a:effectLst/>
                <a:latin typeface="Times New Roman"/>
                <a:ea typeface="Calibri"/>
              </a:rPr>
              <a:t>Найбільшими ящірками є комодоські варани, довжина яких може сягати 3,6 м. Мають винятково чутливий нюх. Запах мертвечини відчувають за декілька кілометрів. Можуть полювати навіть на буйволів. В пряму сутичку з цими сильними та агресивними ссавцями не вступають, а просто кусають декілька разів. Слина варанів містить величезну кількість бактерій. Отож, після укусу варана у жертви розвивається зараження крові, що призводить до її загибелі. Через декілька днів на запах гниючої плоті збігаються варани, влаштовують бійки за ласий шматок їжі. Дорослий варан ударом хвоста може збити з ніг оленя. Варани ─ канібали. Тому молоді особини змушені до 3-річного віку жити на деревах, уникаючи зустрічі з дорослими родичами. Місцеві жителі недолюблюють варанів, тому що час від часу ті на </a:t>
            </a:r>
            <a:r>
              <a:rPr lang="uk-UA" sz="1200" dirty="0" err="1" smtClean="0">
                <a:effectLst/>
                <a:latin typeface="Times New Roman"/>
                <a:ea typeface="Calibri"/>
              </a:rPr>
              <a:t>цвинтарах</a:t>
            </a:r>
            <a:r>
              <a:rPr lang="uk-UA" sz="1200" dirty="0" smtClean="0">
                <a:effectLst/>
                <a:latin typeface="Times New Roman"/>
                <a:ea typeface="Calibri"/>
              </a:rPr>
              <a:t> розорюють поховання померлих людей. </a:t>
            </a:r>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8</a:t>
            </a:fld>
            <a:endParaRPr lang="ru-RU"/>
          </a:p>
        </p:txBody>
      </p:sp>
    </p:spTree>
    <p:extLst>
      <p:ext uri="{BB962C8B-B14F-4D97-AF65-F5344CB8AC3E}">
        <p14:creationId xmlns:p14="http://schemas.microsoft.com/office/powerpoint/2010/main" xmlns="" val="161638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dirty="0" smtClean="0">
                <a:effectLst/>
                <a:latin typeface="Times New Roman"/>
                <a:ea typeface="Calibri"/>
              </a:rPr>
              <a:t>Довжина тіла до 12 м.</a:t>
            </a:r>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10</a:t>
            </a:fld>
            <a:endParaRPr lang="ru-RU"/>
          </a:p>
        </p:txBody>
      </p:sp>
    </p:spTree>
    <p:extLst>
      <p:ext uri="{BB962C8B-B14F-4D97-AF65-F5344CB8AC3E}">
        <p14:creationId xmlns:p14="http://schemas.microsoft.com/office/powerpoint/2010/main" xmlns="" val="228128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Всім відома здатність хамелеонів миттєво змінювати забарвлення шкіри, рухати правим та лівим оком незалежно. Але не всі знають, що хамелеони мають п’ять кінцівок! Роль додаткової кінцівки відіграє хвіст, який дуже гнучкий та здатний обкручуватись навколо гілок, допомагаючи утримувати тіло. Довжина язика хамелеона становить половину довжини тіла тварини. Ним він і здобуває їжу, вистрелюючи липким «батогом» в проповзаючих поряд комах.</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  Найменшими серед рептилій є мадагаскарські хамелеони, розміри тіла яких всього 2 – 3 см.</a:t>
            </a:r>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11</a:t>
            </a:fld>
            <a:endParaRPr lang="ru-RU"/>
          </a:p>
        </p:txBody>
      </p:sp>
    </p:spTree>
    <p:extLst>
      <p:ext uri="{BB962C8B-B14F-4D97-AF65-F5344CB8AC3E}">
        <p14:creationId xmlns:p14="http://schemas.microsoft.com/office/powerpoint/2010/main" xmlns="" val="402065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15000"/>
              </a:lnSpc>
              <a:spcAft>
                <a:spcPts val="0"/>
              </a:spcAft>
            </a:pPr>
            <a:r>
              <a:rPr lang="uk-UA" sz="1200" dirty="0" smtClean="0">
                <a:effectLst/>
                <a:latin typeface="Times New Roman"/>
                <a:ea typeface="Calibri"/>
                <a:cs typeface="Times New Roman"/>
              </a:rPr>
              <a:t>Існує легенда про те, що крокодили плачуть за своїми жертвами. Дійсно, у крокодилів з очей виділяється рідина. Але ніякого відношення до співчуття чи жалю вона не має. З біологічної точки зору «плач» крокодила ─ це виділення надмірної кількості солі, яку нирки цієї тварини не змозі вчасно вивести з організму.</a:t>
            </a:r>
            <a:r>
              <a:rPr lang="uk-UA" sz="1050" dirty="0" smtClean="0">
                <a:effectLst/>
                <a:latin typeface="+mn-lt"/>
                <a:ea typeface="Calibri"/>
                <a:cs typeface="Times New Roman"/>
              </a:rPr>
              <a:t> </a:t>
            </a:r>
            <a:endParaRPr lang="ru-RU" sz="1050" dirty="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12</a:t>
            </a:fld>
            <a:endParaRPr lang="ru-RU"/>
          </a:p>
        </p:txBody>
      </p:sp>
    </p:spTree>
    <p:extLst>
      <p:ext uri="{BB962C8B-B14F-4D97-AF65-F5344CB8AC3E}">
        <p14:creationId xmlns:p14="http://schemas.microsoft.com/office/powerpoint/2010/main" xmlns="" val="9144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err="1" smtClean="0">
                <a:solidFill>
                  <a:srgbClr val="333333"/>
                </a:solidFill>
                <a:effectLst/>
                <a:latin typeface="Tahoma"/>
              </a:rPr>
              <a:t>Мореплавці</a:t>
            </a:r>
            <a:r>
              <a:rPr lang="ru-RU" b="0" i="0" dirty="0" smtClean="0">
                <a:solidFill>
                  <a:srgbClr val="333333"/>
                </a:solidFill>
                <a:effectLst/>
                <a:latin typeface="Tahoma"/>
              </a:rPr>
              <a:t> </a:t>
            </a:r>
            <a:r>
              <a:rPr lang="en-US" b="0" i="0" dirty="0" smtClean="0">
                <a:solidFill>
                  <a:srgbClr val="333333"/>
                </a:solidFill>
                <a:effectLst/>
                <a:latin typeface="Tahoma"/>
              </a:rPr>
              <a:t>XXVI-XXVII </a:t>
            </a:r>
            <a:r>
              <a:rPr lang="ru-RU" b="0" i="0" dirty="0" err="1" smtClean="0">
                <a:solidFill>
                  <a:srgbClr val="333333"/>
                </a:solidFill>
                <a:effectLst/>
                <a:latin typeface="Tahoma"/>
              </a:rPr>
              <a:t>століть</a:t>
            </a:r>
            <a:r>
              <a:rPr lang="ru-RU" b="0" i="0" dirty="0" smtClean="0">
                <a:solidFill>
                  <a:srgbClr val="333333"/>
                </a:solidFill>
                <a:effectLst/>
                <a:latin typeface="Tahoma"/>
              </a:rPr>
              <a:t> </a:t>
            </a:r>
            <a:r>
              <a:rPr lang="ru-RU" b="0" i="0" dirty="0" err="1" smtClean="0">
                <a:solidFill>
                  <a:srgbClr val="333333"/>
                </a:solidFill>
                <a:effectLst/>
                <a:latin typeface="Tahoma"/>
              </a:rPr>
              <a:t>розповідали</a:t>
            </a:r>
            <a:r>
              <a:rPr lang="ru-RU" b="0" i="0" dirty="0" smtClean="0">
                <a:solidFill>
                  <a:srgbClr val="333333"/>
                </a:solidFill>
                <a:effectLst/>
                <a:latin typeface="Tahoma"/>
              </a:rPr>
              <a:t>, </a:t>
            </a:r>
            <a:r>
              <a:rPr lang="ru-RU" b="0" i="0" dirty="0" err="1" smtClean="0">
                <a:solidFill>
                  <a:srgbClr val="333333"/>
                </a:solidFill>
                <a:effectLst/>
                <a:latin typeface="Tahoma"/>
              </a:rPr>
              <a:t>що</a:t>
            </a:r>
            <a:r>
              <a:rPr lang="ru-RU" b="0" i="0" dirty="0" smtClean="0">
                <a:solidFill>
                  <a:srgbClr val="333333"/>
                </a:solidFill>
                <a:effectLst/>
                <a:latin typeface="Tahoma"/>
              </a:rPr>
              <a:t> </a:t>
            </a:r>
            <a:r>
              <a:rPr lang="ru-RU" b="0" i="0" dirty="0" err="1" smtClean="0">
                <a:solidFill>
                  <a:srgbClr val="333333"/>
                </a:solidFill>
                <a:effectLst/>
                <a:latin typeface="Tahoma"/>
              </a:rPr>
              <a:t>незліченна</a:t>
            </a:r>
            <a:r>
              <a:rPr lang="ru-RU" b="0" i="0" dirty="0" smtClean="0">
                <a:solidFill>
                  <a:srgbClr val="333333"/>
                </a:solidFill>
                <a:effectLst/>
                <a:latin typeface="Tahoma"/>
              </a:rPr>
              <a:t> </a:t>
            </a:r>
            <a:r>
              <a:rPr lang="ru-RU" b="0" i="0" dirty="0" err="1" smtClean="0">
                <a:solidFill>
                  <a:srgbClr val="333333"/>
                </a:solidFill>
                <a:effectLst/>
                <a:latin typeface="Tahoma"/>
              </a:rPr>
              <a:t>кількість</a:t>
            </a:r>
            <a:r>
              <a:rPr lang="ru-RU" b="0" i="0" dirty="0" smtClean="0">
                <a:solidFill>
                  <a:srgbClr val="333333"/>
                </a:solidFill>
                <a:effectLst/>
                <a:latin typeface="Tahoma"/>
              </a:rPr>
              <a:t> </a:t>
            </a:r>
            <a:r>
              <a:rPr lang="ru-RU" b="0" i="0" dirty="0" err="1" smtClean="0">
                <a:solidFill>
                  <a:srgbClr val="333333"/>
                </a:solidFill>
                <a:effectLst/>
                <a:latin typeface="Tahoma"/>
              </a:rPr>
              <a:t>слонових</a:t>
            </a:r>
            <a:r>
              <a:rPr lang="ru-RU" b="0" i="0" dirty="0" smtClean="0">
                <a:solidFill>
                  <a:srgbClr val="333333"/>
                </a:solidFill>
                <a:effectLst/>
                <a:latin typeface="Tahoma"/>
              </a:rPr>
              <a:t> черепах </a:t>
            </a:r>
            <a:r>
              <a:rPr lang="ru-RU" b="0" i="0" dirty="0" err="1" smtClean="0">
                <a:solidFill>
                  <a:srgbClr val="333333"/>
                </a:solidFill>
                <a:effectLst/>
                <a:latin typeface="Tahoma"/>
              </a:rPr>
              <a:t>водилася</a:t>
            </a:r>
            <a:r>
              <a:rPr lang="ru-RU" b="0" i="0" dirty="0" smtClean="0">
                <a:solidFill>
                  <a:srgbClr val="333333"/>
                </a:solidFill>
                <a:effectLst/>
                <a:latin typeface="Tahoma"/>
              </a:rPr>
              <a:t> на островах </a:t>
            </a:r>
            <a:r>
              <a:rPr lang="ru-RU" b="0" i="0" dirty="0" err="1" smtClean="0">
                <a:solidFill>
                  <a:srgbClr val="333333"/>
                </a:solidFill>
                <a:effectLst/>
                <a:latin typeface="Tahoma"/>
              </a:rPr>
              <a:t>Маврикія</a:t>
            </a:r>
            <a:r>
              <a:rPr lang="ru-RU" b="0" i="0" dirty="0" smtClean="0">
                <a:solidFill>
                  <a:srgbClr val="333333"/>
                </a:solidFill>
                <a:effectLst/>
                <a:latin typeface="Tahoma"/>
              </a:rPr>
              <a:t>, Мадагаскар, Реюньон, а </a:t>
            </a:r>
            <a:r>
              <a:rPr lang="ru-RU" b="0" i="0" dirty="0" err="1" smtClean="0">
                <a:solidFill>
                  <a:srgbClr val="333333"/>
                </a:solidFill>
                <a:effectLst/>
                <a:latin typeface="Tahoma"/>
              </a:rPr>
              <a:t>також</a:t>
            </a:r>
            <a:r>
              <a:rPr lang="ru-RU" b="0" i="0" dirty="0" smtClean="0">
                <a:solidFill>
                  <a:srgbClr val="333333"/>
                </a:solidFill>
                <a:effectLst/>
                <a:latin typeface="Tahoma"/>
              </a:rPr>
              <a:t> по </a:t>
            </a:r>
            <a:r>
              <a:rPr lang="ru-RU" b="0" i="0" dirty="0" err="1" smtClean="0">
                <a:solidFill>
                  <a:srgbClr val="333333"/>
                </a:solidFill>
                <a:effectLst/>
                <a:latin typeface="Tahoma"/>
              </a:rPr>
              <a:t>всьому</a:t>
            </a:r>
            <a:r>
              <a:rPr lang="ru-RU" b="0" i="0" dirty="0" smtClean="0">
                <a:solidFill>
                  <a:srgbClr val="333333"/>
                </a:solidFill>
                <a:effectLst/>
                <a:latin typeface="Tahoma"/>
              </a:rPr>
              <a:t> </a:t>
            </a:r>
            <a:r>
              <a:rPr lang="ru-RU" b="0" i="0" dirty="0" err="1" smtClean="0">
                <a:solidFill>
                  <a:srgbClr val="333333"/>
                </a:solidFill>
                <a:effectLst/>
                <a:latin typeface="Tahoma"/>
              </a:rPr>
              <a:t>Галапагоському</a:t>
            </a:r>
            <a:r>
              <a:rPr lang="ru-RU" b="0" i="0" dirty="0" smtClean="0">
                <a:solidFill>
                  <a:srgbClr val="333333"/>
                </a:solidFill>
                <a:effectLst/>
                <a:latin typeface="Tahoma"/>
              </a:rPr>
              <a:t> </a:t>
            </a:r>
            <a:r>
              <a:rPr lang="ru-RU" b="0" i="0" dirty="0" err="1" smtClean="0">
                <a:solidFill>
                  <a:srgbClr val="333333"/>
                </a:solidFill>
                <a:effectLst/>
                <a:latin typeface="Tahoma"/>
              </a:rPr>
              <a:t>архіпелазі</a:t>
            </a:r>
            <a:r>
              <a:rPr lang="ru-RU" b="0" i="0" dirty="0" smtClean="0">
                <a:solidFill>
                  <a:srgbClr val="333333"/>
                </a:solidFill>
                <a:effectLst/>
                <a:latin typeface="Tahoma"/>
              </a:rPr>
              <a:t>. Вони </a:t>
            </a:r>
            <a:r>
              <a:rPr lang="ru-RU" b="0" i="0" dirty="0" err="1" smtClean="0">
                <a:solidFill>
                  <a:srgbClr val="333333"/>
                </a:solidFill>
                <a:effectLst/>
                <a:latin typeface="Tahoma"/>
              </a:rPr>
              <a:t>збиралися</a:t>
            </a:r>
            <a:r>
              <a:rPr lang="ru-RU" b="0" i="0" dirty="0" smtClean="0">
                <a:solidFill>
                  <a:srgbClr val="333333"/>
                </a:solidFill>
                <a:effectLst/>
                <a:latin typeface="Tahoma"/>
              </a:rPr>
              <a:t> у </a:t>
            </a:r>
            <a:r>
              <a:rPr lang="ru-RU" b="0" i="0" dirty="0" err="1" smtClean="0">
                <a:solidFill>
                  <a:srgbClr val="333333"/>
                </a:solidFill>
                <a:effectLst/>
                <a:latin typeface="Tahoma"/>
              </a:rPr>
              <a:t>величезні</a:t>
            </a:r>
            <a:r>
              <a:rPr lang="ru-RU" b="0" i="0" dirty="0" smtClean="0">
                <a:solidFill>
                  <a:srgbClr val="333333"/>
                </a:solidFill>
                <a:effectLst/>
                <a:latin typeface="Tahoma"/>
              </a:rPr>
              <a:t> стада по 2000 — 3000 </a:t>
            </a:r>
            <a:r>
              <a:rPr lang="ru-RU" b="0" i="0" dirty="0" err="1" smtClean="0">
                <a:solidFill>
                  <a:srgbClr val="333333"/>
                </a:solidFill>
                <a:effectLst/>
                <a:latin typeface="Tahoma"/>
              </a:rPr>
              <a:t>тварин</a:t>
            </a:r>
            <a:r>
              <a:rPr lang="ru-RU" b="0" i="0" dirty="0" smtClean="0">
                <a:solidFill>
                  <a:srgbClr val="333333"/>
                </a:solidFill>
                <a:effectLst/>
                <a:latin typeface="Tahoma"/>
              </a:rPr>
              <a:t>. Судна, </a:t>
            </a:r>
            <a:r>
              <a:rPr lang="ru-RU" b="0" i="0" dirty="0" err="1" smtClean="0">
                <a:solidFill>
                  <a:srgbClr val="333333"/>
                </a:solidFill>
                <a:effectLst/>
                <a:latin typeface="Tahoma"/>
              </a:rPr>
              <a:t>які</a:t>
            </a:r>
            <a:r>
              <a:rPr lang="ru-RU" b="0" i="0" dirty="0" smtClean="0">
                <a:solidFill>
                  <a:srgbClr val="333333"/>
                </a:solidFill>
                <a:effectLst/>
                <a:latin typeface="Tahoma"/>
              </a:rPr>
              <a:t> </a:t>
            </a:r>
            <a:r>
              <a:rPr lang="ru-RU" b="0" i="0" dirty="0" err="1" smtClean="0">
                <a:solidFill>
                  <a:srgbClr val="333333"/>
                </a:solidFill>
                <a:effectLst/>
                <a:latin typeface="Tahoma"/>
              </a:rPr>
              <a:t>пливли</a:t>
            </a:r>
            <a:r>
              <a:rPr lang="ru-RU" b="0" i="0" dirty="0" smtClean="0">
                <a:solidFill>
                  <a:srgbClr val="333333"/>
                </a:solidFill>
                <a:effectLst/>
                <a:latin typeface="Tahoma"/>
              </a:rPr>
              <a:t> до </a:t>
            </a:r>
            <a:r>
              <a:rPr lang="ru-RU" b="0" i="0" dirty="0" err="1" smtClean="0">
                <a:solidFill>
                  <a:srgbClr val="333333"/>
                </a:solidFill>
                <a:effectLst/>
                <a:latin typeface="Tahoma"/>
              </a:rPr>
              <a:t>Індії</a:t>
            </a:r>
            <a:r>
              <a:rPr lang="ru-RU" b="0" i="0" dirty="0" smtClean="0">
                <a:solidFill>
                  <a:srgbClr val="333333"/>
                </a:solidFill>
                <a:effectLst/>
                <a:latin typeface="Tahoma"/>
              </a:rPr>
              <a:t>, </a:t>
            </a:r>
            <a:r>
              <a:rPr lang="ru-RU" b="0" i="0" dirty="0" err="1" smtClean="0">
                <a:solidFill>
                  <a:srgbClr val="333333"/>
                </a:solidFill>
                <a:effectLst/>
                <a:latin typeface="Tahoma"/>
              </a:rPr>
              <a:t>завжди</a:t>
            </a:r>
            <a:r>
              <a:rPr lang="ru-RU" b="0" i="0" dirty="0" smtClean="0">
                <a:solidFill>
                  <a:srgbClr val="333333"/>
                </a:solidFill>
                <a:effectLst/>
                <a:latin typeface="Tahoma"/>
              </a:rPr>
              <a:t> </a:t>
            </a:r>
            <a:r>
              <a:rPr lang="ru-RU" b="0" i="0" dirty="0" err="1" smtClean="0">
                <a:solidFill>
                  <a:srgbClr val="333333"/>
                </a:solidFill>
                <a:effectLst/>
                <a:latin typeface="Tahoma"/>
              </a:rPr>
              <a:t>зупинялися</a:t>
            </a:r>
            <a:r>
              <a:rPr lang="ru-RU" b="0" i="0" dirty="0" smtClean="0">
                <a:solidFill>
                  <a:srgbClr val="333333"/>
                </a:solidFill>
                <a:effectLst/>
                <a:latin typeface="Tahoma"/>
              </a:rPr>
              <a:t> </a:t>
            </a:r>
            <a:r>
              <a:rPr lang="ru-RU" b="0" i="0" dirty="0" err="1" smtClean="0">
                <a:solidFill>
                  <a:srgbClr val="333333"/>
                </a:solidFill>
                <a:effectLst/>
                <a:latin typeface="Tahoma"/>
              </a:rPr>
              <a:t>біля</a:t>
            </a:r>
            <a:r>
              <a:rPr lang="ru-RU" b="0" i="0" dirty="0" smtClean="0">
                <a:solidFill>
                  <a:srgbClr val="333333"/>
                </a:solidFill>
                <a:effectLst/>
                <a:latin typeface="Tahoma"/>
              </a:rPr>
              <a:t> </a:t>
            </a:r>
            <a:r>
              <a:rPr lang="ru-RU" b="0" i="0" dirty="0" err="1" smtClean="0">
                <a:solidFill>
                  <a:srgbClr val="333333"/>
                </a:solidFill>
                <a:effectLst/>
                <a:latin typeface="Tahoma"/>
              </a:rPr>
              <a:t>цих</a:t>
            </a:r>
            <a:r>
              <a:rPr lang="ru-RU" b="0" i="0" dirty="0" smtClean="0">
                <a:solidFill>
                  <a:srgbClr val="333333"/>
                </a:solidFill>
                <a:effectLst/>
                <a:latin typeface="Tahoma"/>
              </a:rPr>
              <a:t> </a:t>
            </a:r>
            <a:r>
              <a:rPr lang="ru-RU" b="0" i="0" dirty="0" err="1" smtClean="0">
                <a:solidFill>
                  <a:srgbClr val="333333"/>
                </a:solidFill>
                <a:effectLst/>
                <a:latin typeface="Tahoma"/>
              </a:rPr>
              <a:t>островів</a:t>
            </a:r>
            <a:r>
              <a:rPr lang="ru-RU" b="0" i="0" dirty="0" smtClean="0">
                <a:solidFill>
                  <a:srgbClr val="333333"/>
                </a:solidFill>
                <a:effectLst/>
                <a:latin typeface="Tahoma"/>
              </a:rPr>
              <a:t>, </a:t>
            </a:r>
            <a:r>
              <a:rPr lang="ru-RU" b="0" i="0" dirty="0" err="1" smtClean="0">
                <a:solidFill>
                  <a:srgbClr val="333333"/>
                </a:solidFill>
                <a:effectLst/>
                <a:latin typeface="Tahoma"/>
              </a:rPr>
              <a:t>щоб</a:t>
            </a:r>
            <a:r>
              <a:rPr lang="ru-RU" b="0" i="0" dirty="0" smtClean="0">
                <a:solidFill>
                  <a:srgbClr val="333333"/>
                </a:solidFill>
                <a:effectLst/>
                <a:latin typeface="Tahoma"/>
              </a:rPr>
              <a:t> </a:t>
            </a:r>
            <a:r>
              <a:rPr lang="ru-RU" b="0" i="0" dirty="0" err="1" smtClean="0">
                <a:solidFill>
                  <a:srgbClr val="333333"/>
                </a:solidFill>
                <a:effectLst/>
                <a:latin typeface="Tahoma"/>
              </a:rPr>
              <a:t>запастися</a:t>
            </a:r>
            <a:r>
              <a:rPr lang="ru-RU" b="0" i="0" dirty="0" smtClean="0">
                <a:solidFill>
                  <a:srgbClr val="333333"/>
                </a:solidFill>
                <a:effectLst/>
                <a:latin typeface="Tahoma"/>
              </a:rPr>
              <a:t> </a:t>
            </a:r>
            <a:r>
              <a:rPr lang="ru-RU" b="1" i="0" dirty="0" err="1" smtClean="0">
                <a:solidFill>
                  <a:srgbClr val="333333"/>
                </a:solidFill>
                <a:effectLst/>
                <a:latin typeface="Tahoma"/>
              </a:rPr>
              <a:t>слоновими</a:t>
            </a:r>
            <a:r>
              <a:rPr lang="ru-RU" b="1" i="0" dirty="0" smtClean="0">
                <a:solidFill>
                  <a:srgbClr val="333333"/>
                </a:solidFill>
                <a:effectLst/>
                <a:latin typeface="Tahoma"/>
              </a:rPr>
              <a:t> черепахами</a:t>
            </a:r>
            <a:r>
              <a:rPr lang="ru-RU" b="0" i="0" dirty="0" smtClean="0">
                <a:solidFill>
                  <a:srgbClr val="333333"/>
                </a:solidFill>
                <a:effectLst/>
                <a:latin typeface="Tahoma"/>
              </a:rPr>
              <a:t>. При </a:t>
            </a:r>
            <a:r>
              <a:rPr lang="ru-RU" b="0" i="0" dirty="0" err="1" smtClean="0">
                <a:solidFill>
                  <a:srgbClr val="333333"/>
                </a:solidFill>
                <a:effectLst/>
                <a:latin typeface="Tahoma"/>
              </a:rPr>
              <a:t>цьому</a:t>
            </a:r>
            <a:r>
              <a:rPr lang="ru-RU" b="0" i="0" dirty="0" smtClean="0">
                <a:solidFill>
                  <a:srgbClr val="333333"/>
                </a:solidFill>
                <a:effectLst/>
                <a:latin typeface="Tahoma"/>
              </a:rPr>
              <a:t> на борт </a:t>
            </a:r>
            <a:r>
              <a:rPr lang="ru-RU" b="0" i="0" dirty="0" err="1" smtClean="0">
                <a:solidFill>
                  <a:srgbClr val="333333"/>
                </a:solidFill>
                <a:effectLst/>
                <a:latin typeface="Tahoma"/>
              </a:rPr>
              <a:t>відразу</a:t>
            </a:r>
            <a:r>
              <a:rPr lang="ru-RU" b="0" i="0" dirty="0" smtClean="0">
                <a:solidFill>
                  <a:srgbClr val="333333"/>
                </a:solidFill>
                <a:effectLst/>
                <a:latin typeface="Tahoma"/>
              </a:rPr>
              <a:t> </a:t>
            </a:r>
            <a:r>
              <a:rPr lang="ru-RU" b="0" i="0" dirty="0" err="1" smtClean="0">
                <a:solidFill>
                  <a:srgbClr val="333333"/>
                </a:solidFill>
                <a:effectLst/>
                <a:latin typeface="Tahoma"/>
              </a:rPr>
              <a:t>вантажили</a:t>
            </a:r>
            <a:r>
              <a:rPr lang="ru-RU" b="0" i="0" dirty="0" smtClean="0">
                <a:solidFill>
                  <a:srgbClr val="333333"/>
                </a:solidFill>
                <a:effectLst/>
                <a:latin typeface="Tahoma"/>
              </a:rPr>
              <a:t> </a:t>
            </a:r>
            <a:r>
              <a:rPr lang="ru-RU" b="0" i="0" dirty="0" err="1" smtClean="0">
                <a:solidFill>
                  <a:srgbClr val="333333"/>
                </a:solidFill>
                <a:effectLst/>
                <a:latin typeface="Tahoma"/>
              </a:rPr>
              <a:t>кілька</a:t>
            </a:r>
            <a:r>
              <a:rPr lang="ru-RU" b="0" i="0" dirty="0" smtClean="0">
                <a:solidFill>
                  <a:srgbClr val="333333"/>
                </a:solidFill>
                <a:effectLst/>
                <a:latin typeface="Tahoma"/>
              </a:rPr>
              <a:t> </a:t>
            </a:r>
            <a:r>
              <a:rPr lang="ru-RU" b="0" i="0" dirty="0" err="1" smtClean="0">
                <a:solidFill>
                  <a:srgbClr val="333333"/>
                </a:solidFill>
                <a:effectLst/>
                <a:latin typeface="Tahoma"/>
              </a:rPr>
              <a:t>сотень</a:t>
            </a:r>
            <a:r>
              <a:rPr lang="ru-RU" b="0" i="0" dirty="0" smtClean="0">
                <a:solidFill>
                  <a:srgbClr val="333333"/>
                </a:solidFill>
                <a:effectLst/>
                <a:latin typeface="Tahoma"/>
              </a:rPr>
              <a:t> </a:t>
            </a:r>
            <a:r>
              <a:rPr lang="ru-RU" b="0" i="0" dirty="0" err="1" smtClean="0">
                <a:solidFill>
                  <a:srgbClr val="333333"/>
                </a:solidFill>
                <a:effectLst/>
                <a:latin typeface="Tahoma"/>
              </a:rPr>
              <a:t>тварин</a:t>
            </a:r>
            <a:r>
              <a:rPr lang="ru-RU" b="0" i="0" dirty="0" smtClean="0">
                <a:solidFill>
                  <a:srgbClr val="333333"/>
                </a:solidFill>
                <a:effectLst/>
                <a:latin typeface="Tahoma"/>
              </a:rPr>
              <a:t>. </a:t>
            </a:r>
            <a:r>
              <a:rPr lang="ru-RU" b="0" i="0" dirty="0" err="1" smtClean="0">
                <a:solidFill>
                  <a:srgbClr val="333333"/>
                </a:solidFill>
                <a:effectLst/>
                <a:latin typeface="Tahoma"/>
              </a:rPr>
              <a:t>Протягом</a:t>
            </a:r>
            <a:r>
              <a:rPr lang="ru-RU" b="0" i="0" dirty="0" smtClean="0">
                <a:solidFill>
                  <a:srgbClr val="333333"/>
                </a:solidFill>
                <a:effectLst/>
                <a:latin typeface="Tahoma"/>
              </a:rPr>
              <a:t> 20 — 30 </a:t>
            </a:r>
            <a:r>
              <a:rPr lang="ru-RU" b="0" i="0" dirty="0" err="1" smtClean="0">
                <a:solidFill>
                  <a:srgbClr val="333333"/>
                </a:solidFill>
                <a:effectLst/>
                <a:latin typeface="Tahoma"/>
              </a:rPr>
              <a:t>років</a:t>
            </a:r>
            <a:r>
              <a:rPr lang="ru-RU" b="0" i="0" dirty="0" smtClean="0">
                <a:solidFill>
                  <a:srgbClr val="333333"/>
                </a:solidFill>
                <a:effectLst/>
                <a:latin typeface="Tahoma"/>
              </a:rPr>
              <a:t> </a:t>
            </a:r>
            <a:r>
              <a:rPr lang="ru-RU" b="0" i="0" dirty="0" err="1" smtClean="0">
                <a:solidFill>
                  <a:srgbClr val="333333"/>
                </a:solidFill>
                <a:effectLst/>
                <a:latin typeface="Tahoma"/>
              </a:rPr>
              <a:t>багато</a:t>
            </a:r>
            <a:r>
              <a:rPr lang="ru-RU" b="0" i="0" dirty="0" smtClean="0">
                <a:solidFill>
                  <a:srgbClr val="333333"/>
                </a:solidFill>
                <a:effectLst/>
                <a:latin typeface="Tahoma"/>
              </a:rPr>
              <a:t> </a:t>
            </a:r>
            <a:r>
              <a:rPr lang="ru-RU" b="0" i="0" dirty="0" err="1" smtClean="0">
                <a:solidFill>
                  <a:srgbClr val="333333"/>
                </a:solidFill>
                <a:effectLst/>
                <a:latin typeface="Tahoma"/>
              </a:rPr>
              <a:t>капітанів</a:t>
            </a:r>
            <a:r>
              <a:rPr lang="ru-RU" b="0" i="0" dirty="0" smtClean="0">
                <a:solidFill>
                  <a:srgbClr val="333333"/>
                </a:solidFill>
                <a:effectLst/>
                <a:latin typeface="Tahoma"/>
              </a:rPr>
              <a:t> </a:t>
            </a:r>
            <a:r>
              <a:rPr lang="ru-RU" b="0" i="0" dirty="0" err="1" smtClean="0">
                <a:solidFill>
                  <a:srgbClr val="333333"/>
                </a:solidFill>
                <a:effectLst/>
                <a:latin typeface="Tahoma"/>
              </a:rPr>
              <a:t>збирали</a:t>
            </a:r>
            <a:r>
              <a:rPr lang="ru-RU" b="0" i="0" dirty="0" smtClean="0">
                <a:solidFill>
                  <a:srgbClr val="333333"/>
                </a:solidFill>
                <a:effectLst/>
                <a:latin typeface="Tahoma"/>
              </a:rPr>
              <a:t> </a:t>
            </a:r>
            <a:r>
              <a:rPr lang="ru-RU" b="0" i="0" dirty="0" err="1" smtClean="0">
                <a:solidFill>
                  <a:srgbClr val="333333"/>
                </a:solidFill>
                <a:effectLst/>
                <a:latin typeface="Tahoma"/>
              </a:rPr>
              <a:t>слонових</a:t>
            </a:r>
            <a:r>
              <a:rPr lang="ru-RU" b="0" i="0" dirty="0" smtClean="0">
                <a:solidFill>
                  <a:srgbClr val="333333"/>
                </a:solidFill>
                <a:effectLst/>
                <a:latin typeface="Tahoma"/>
              </a:rPr>
              <a:t> черепах з метою продажу. В </a:t>
            </a:r>
            <a:r>
              <a:rPr lang="ru-RU" b="0" i="0" dirty="0" err="1" smtClean="0">
                <a:solidFill>
                  <a:srgbClr val="333333"/>
                </a:solidFill>
                <a:effectLst/>
                <a:latin typeface="Tahoma"/>
              </a:rPr>
              <a:t>наслідок</a:t>
            </a:r>
            <a:r>
              <a:rPr lang="ru-RU" b="0" i="0" dirty="0" smtClean="0">
                <a:solidFill>
                  <a:srgbClr val="333333"/>
                </a:solidFill>
                <a:effectLst/>
                <a:latin typeface="Tahoma"/>
              </a:rPr>
              <a:t> </a:t>
            </a:r>
            <a:r>
              <a:rPr lang="ru-RU" b="0" i="0" dirty="0" err="1" smtClean="0">
                <a:solidFill>
                  <a:srgbClr val="333333"/>
                </a:solidFill>
                <a:effectLst/>
                <a:latin typeface="Tahoma"/>
              </a:rPr>
              <a:t>цього</a:t>
            </a:r>
            <a:r>
              <a:rPr lang="ru-RU" b="0" i="0" dirty="0" smtClean="0">
                <a:solidFill>
                  <a:srgbClr val="333333"/>
                </a:solidFill>
                <a:effectLst/>
                <a:latin typeface="Tahoma"/>
              </a:rPr>
              <a:t> на початку </a:t>
            </a:r>
            <a:r>
              <a:rPr lang="en-US" b="0" i="0" dirty="0" smtClean="0">
                <a:solidFill>
                  <a:srgbClr val="333333"/>
                </a:solidFill>
                <a:effectLst/>
                <a:latin typeface="Tahoma"/>
              </a:rPr>
              <a:t>XIX </a:t>
            </a:r>
            <a:r>
              <a:rPr lang="ru-RU" b="0" i="0" dirty="0" err="1" smtClean="0">
                <a:solidFill>
                  <a:srgbClr val="333333"/>
                </a:solidFill>
                <a:effectLst/>
                <a:latin typeface="Tahoma"/>
              </a:rPr>
              <a:t>століття</a:t>
            </a:r>
            <a:r>
              <a:rPr lang="ru-RU" b="0" i="0" dirty="0" smtClean="0">
                <a:solidFill>
                  <a:srgbClr val="333333"/>
                </a:solidFill>
                <a:effectLst/>
                <a:latin typeface="Tahoma"/>
              </a:rPr>
              <a:t> </a:t>
            </a:r>
            <a:r>
              <a:rPr lang="ru-RU" b="0" i="0" dirty="0" err="1" smtClean="0">
                <a:solidFill>
                  <a:srgbClr val="333333"/>
                </a:solidFill>
                <a:effectLst/>
                <a:latin typeface="Tahoma"/>
              </a:rPr>
              <a:t>слонові</a:t>
            </a:r>
            <a:r>
              <a:rPr lang="ru-RU" b="0" i="0" dirty="0" smtClean="0">
                <a:solidFill>
                  <a:srgbClr val="333333"/>
                </a:solidFill>
                <a:effectLst/>
                <a:latin typeface="Tahoma"/>
              </a:rPr>
              <a:t> черепахи </a:t>
            </a:r>
            <a:r>
              <a:rPr lang="ru-RU" b="0" i="0" dirty="0" err="1" smtClean="0">
                <a:solidFill>
                  <a:srgbClr val="333333"/>
                </a:solidFill>
                <a:effectLst/>
                <a:latin typeface="Tahoma"/>
              </a:rPr>
              <a:t>залишилися</a:t>
            </a:r>
            <a:r>
              <a:rPr lang="ru-RU" b="0" i="0" dirty="0" smtClean="0">
                <a:solidFill>
                  <a:srgbClr val="333333"/>
                </a:solidFill>
                <a:effectLst/>
                <a:latin typeface="Tahoma"/>
              </a:rPr>
              <a:t> </a:t>
            </a:r>
            <a:r>
              <a:rPr lang="ru-RU" b="0" i="0" dirty="0" err="1" smtClean="0">
                <a:solidFill>
                  <a:srgbClr val="333333"/>
                </a:solidFill>
                <a:effectLst/>
                <a:latin typeface="Tahoma"/>
              </a:rPr>
              <a:t>тільки</a:t>
            </a:r>
            <a:r>
              <a:rPr lang="ru-RU" b="0" i="0" dirty="0" smtClean="0">
                <a:solidFill>
                  <a:srgbClr val="333333"/>
                </a:solidFill>
                <a:effectLst/>
                <a:latin typeface="Tahoma"/>
              </a:rPr>
              <a:t> на </a:t>
            </a:r>
            <a:r>
              <a:rPr lang="ru-RU" b="0" i="0" dirty="0" err="1" smtClean="0">
                <a:solidFill>
                  <a:srgbClr val="333333"/>
                </a:solidFill>
                <a:effectLst/>
                <a:latin typeface="Tahoma"/>
              </a:rPr>
              <a:t>Мадагаскарі</a:t>
            </a:r>
            <a:r>
              <a:rPr lang="ru-RU" b="0" i="0" dirty="0" smtClean="0">
                <a:solidFill>
                  <a:srgbClr val="333333"/>
                </a:solidFill>
                <a:effectLst/>
                <a:latin typeface="Tahoma"/>
              </a:rPr>
              <a:t> та </a:t>
            </a:r>
            <a:r>
              <a:rPr lang="ru-RU" b="0" i="0" dirty="0" err="1" smtClean="0">
                <a:solidFill>
                  <a:srgbClr val="333333"/>
                </a:solidFill>
                <a:effectLst/>
                <a:latin typeface="Tahoma"/>
              </a:rPr>
              <a:t>Галапагоських</a:t>
            </a:r>
            <a:r>
              <a:rPr lang="ru-RU" b="0" i="0" dirty="0" smtClean="0">
                <a:solidFill>
                  <a:srgbClr val="333333"/>
                </a:solidFill>
                <a:effectLst/>
                <a:latin typeface="Tahoma"/>
              </a:rPr>
              <a:t> островах. До </a:t>
            </a:r>
            <a:r>
              <a:rPr lang="ru-RU" b="0" i="0" dirty="0" err="1" smtClean="0">
                <a:solidFill>
                  <a:srgbClr val="333333"/>
                </a:solidFill>
                <a:effectLst/>
                <a:latin typeface="Tahoma"/>
              </a:rPr>
              <a:t>речі</a:t>
            </a:r>
            <a:r>
              <a:rPr lang="ru-RU" b="0" i="0" dirty="0" smtClean="0">
                <a:solidFill>
                  <a:srgbClr val="333333"/>
                </a:solidFill>
                <a:effectLst/>
                <a:latin typeface="Tahoma"/>
              </a:rPr>
              <a:t>, </a:t>
            </a:r>
            <a:r>
              <a:rPr lang="ru-RU" b="0" i="0" dirty="0" err="1" smtClean="0">
                <a:solidFill>
                  <a:srgbClr val="333333"/>
                </a:solidFill>
                <a:effectLst/>
                <a:latin typeface="Tahoma"/>
              </a:rPr>
              <a:t>Галапагоські</a:t>
            </a:r>
            <a:r>
              <a:rPr lang="ru-RU" b="0" i="0" dirty="0" smtClean="0">
                <a:solidFill>
                  <a:srgbClr val="333333"/>
                </a:solidFill>
                <a:effectLst/>
                <a:latin typeface="Tahoma"/>
              </a:rPr>
              <a:t> </a:t>
            </a:r>
            <a:r>
              <a:rPr lang="ru-RU" b="0" i="0" dirty="0" err="1" smtClean="0">
                <a:solidFill>
                  <a:srgbClr val="333333"/>
                </a:solidFill>
                <a:effectLst/>
                <a:latin typeface="Tahoma"/>
              </a:rPr>
              <a:t>острови</a:t>
            </a:r>
            <a:r>
              <a:rPr lang="ru-RU" b="0" i="0" dirty="0" smtClean="0">
                <a:solidFill>
                  <a:srgbClr val="333333"/>
                </a:solidFill>
                <a:effectLst/>
                <a:latin typeface="Tahoma"/>
              </a:rPr>
              <a:t> в </a:t>
            </a:r>
            <a:r>
              <a:rPr lang="ru-RU" b="0" i="0" dirty="0" err="1" smtClean="0">
                <a:solidFill>
                  <a:srgbClr val="333333"/>
                </a:solidFill>
                <a:effectLst/>
                <a:latin typeface="Tahoma"/>
              </a:rPr>
              <a:t>свій</a:t>
            </a:r>
            <a:r>
              <a:rPr lang="ru-RU" b="0" i="0" dirty="0" smtClean="0">
                <a:solidFill>
                  <a:srgbClr val="333333"/>
                </a:solidFill>
                <a:effectLst/>
                <a:latin typeface="Tahoma"/>
              </a:rPr>
              <a:t> час </a:t>
            </a:r>
            <a:r>
              <a:rPr lang="ru-RU" b="0" i="0" dirty="0" err="1" smtClean="0">
                <a:solidFill>
                  <a:srgbClr val="333333"/>
                </a:solidFill>
                <a:effectLst/>
                <a:latin typeface="Tahoma"/>
              </a:rPr>
              <a:t>називалися</a:t>
            </a:r>
            <a:r>
              <a:rPr lang="ru-RU" b="0" i="0" dirty="0" smtClean="0">
                <a:solidFill>
                  <a:srgbClr val="333333"/>
                </a:solidFill>
                <a:effectLst/>
                <a:latin typeface="Tahoma"/>
              </a:rPr>
              <a:t> </a:t>
            </a:r>
            <a:r>
              <a:rPr lang="ru-RU" b="0" i="0" dirty="0" err="1" smtClean="0">
                <a:solidFill>
                  <a:srgbClr val="333333"/>
                </a:solidFill>
                <a:effectLst/>
                <a:latin typeface="Tahoma"/>
              </a:rPr>
              <a:t>черепаховими</a:t>
            </a:r>
            <a:r>
              <a:rPr lang="ru-RU" b="0" i="0" dirty="0" smtClean="0">
                <a:solidFill>
                  <a:srgbClr val="333333"/>
                </a:solidFill>
                <a:effectLst/>
                <a:latin typeface="Tahoma"/>
              </a:rPr>
              <a:t>, а зараз </a:t>
            </a:r>
            <a:r>
              <a:rPr lang="ru-RU" b="0" i="0" dirty="0" err="1" smtClean="0">
                <a:solidFill>
                  <a:srgbClr val="333333"/>
                </a:solidFill>
                <a:effectLst/>
                <a:latin typeface="Tahoma"/>
              </a:rPr>
              <a:t>слонову</a:t>
            </a:r>
            <a:r>
              <a:rPr lang="ru-RU" b="0" i="0" dirty="0" smtClean="0">
                <a:solidFill>
                  <a:srgbClr val="333333"/>
                </a:solidFill>
                <a:effectLst/>
                <a:latin typeface="Tahoma"/>
              </a:rPr>
              <a:t> черепаху </a:t>
            </a:r>
            <a:r>
              <a:rPr lang="ru-RU" b="0" i="0" dirty="0" err="1" smtClean="0">
                <a:solidFill>
                  <a:srgbClr val="333333"/>
                </a:solidFill>
                <a:effectLst/>
                <a:latin typeface="Tahoma"/>
              </a:rPr>
              <a:t>іноді</a:t>
            </a:r>
            <a:r>
              <a:rPr lang="ru-RU" b="0" i="0" dirty="0" smtClean="0">
                <a:solidFill>
                  <a:srgbClr val="333333"/>
                </a:solidFill>
                <a:effectLst/>
                <a:latin typeface="Tahoma"/>
              </a:rPr>
              <a:t> </a:t>
            </a:r>
            <a:r>
              <a:rPr lang="ru-RU" b="0" i="0" dirty="0" err="1" smtClean="0">
                <a:solidFill>
                  <a:srgbClr val="333333"/>
                </a:solidFill>
                <a:effectLst/>
                <a:latin typeface="Tahoma"/>
              </a:rPr>
              <a:t>називають</a:t>
            </a:r>
            <a:r>
              <a:rPr lang="ru-RU" b="0" i="0" dirty="0" smtClean="0">
                <a:solidFill>
                  <a:srgbClr val="333333"/>
                </a:solidFill>
                <a:effectLst/>
                <a:latin typeface="Tahoma"/>
              </a:rPr>
              <a:t> </a:t>
            </a:r>
            <a:r>
              <a:rPr lang="ru-RU" b="0" i="0" dirty="0" err="1" smtClean="0">
                <a:solidFill>
                  <a:srgbClr val="333333"/>
                </a:solidFill>
                <a:effectLst/>
                <a:latin typeface="Tahoma"/>
              </a:rPr>
              <a:t>галапагоською</a:t>
            </a:r>
            <a:r>
              <a:rPr lang="ru-RU" b="0" i="0" dirty="0" smtClean="0">
                <a:solidFill>
                  <a:srgbClr val="333333"/>
                </a:solidFill>
                <a:effectLst/>
                <a:latin typeface="Tahoma"/>
              </a:rPr>
              <a:t>.</a:t>
            </a:r>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13</a:t>
            </a:fld>
            <a:endParaRPr lang="ru-RU"/>
          </a:p>
        </p:txBody>
      </p:sp>
    </p:spTree>
    <p:extLst>
      <p:ext uri="{BB962C8B-B14F-4D97-AF65-F5344CB8AC3E}">
        <p14:creationId xmlns:p14="http://schemas.microsoft.com/office/powerpoint/2010/main" xmlns="" val="2903828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algn="just">
              <a:lnSpc>
                <a:spcPct val="115000"/>
              </a:lnSpc>
              <a:spcAft>
                <a:spcPts val="1000"/>
              </a:spcAft>
            </a:pPr>
            <a:r>
              <a:rPr lang="uk-UA" sz="1200" dirty="0" smtClean="0">
                <a:effectLst/>
                <a:latin typeface="Times New Roman"/>
                <a:ea typeface="Calibri"/>
                <a:cs typeface="Times New Roman"/>
              </a:rPr>
              <a:t>Реліктова тварина, яка жила ще за часів існування динозаврів. Вік життя ─ 100-200 років. Ареал поширення дуже обмежений: дрібні острови Нової Зеландії. Ця істота найпримітивніша серед сучасних плазунів. Вражає внутрішня будова цієї істоти ─ це суміш змії, черепахи, крокодила, риби та давно вимерлих телеозавра, іхтіозавра, мелагозавра. Гатерія має дивний гребінь на потилиці та спині; важкі складки шкіри на шиї і блискучі очі. Гострі клиноподібні зуби на верхній щелепі та дрібні міцні зуби, які приросли до кістки. Другий ряд зубів росте прямо на піднебінні. Гатерія одинока на Землі: усі її родичі вимерли мільйони років тому.</a:t>
            </a:r>
            <a:endParaRPr lang="ru-RU" sz="1050" dirty="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6A41B0D9-0D18-454F-9450-DEB9770A0E51}" type="slidenum">
              <a:rPr lang="ru-RU" smtClean="0"/>
              <a:pPr/>
              <a:t>14</a:t>
            </a:fld>
            <a:endParaRPr lang="ru-RU"/>
          </a:p>
        </p:txBody>
      </p:sp>
    </p:spTree>
    <p:extLst>
      <p:ext uri="{BB962C8B-B14F-4D97-AF65-F5344CB8AC3E}">
        <p14:creationId xmlns:p14="http://schemas.microsoft.com/office/powerpoint/2010/main" xmlns="" val="91283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ianimal.ru/wp-content/uploads/2011/01/gatteria18.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амфібії\shablony-dlya-prezentacii075.jpgSlid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2710"/>
            <a:ext cx="9236365" cy="69272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395537" y="835969"/>
            <a:ext cx="8568952" cy="3416320"/>
          </a:xfrm>
          <a:prstGeom prst="rect">
            <a:avLst/>
          </a:prstGeom>
          <a:noFill/>
        </p:spPr>
        <p:txBody>
          <a:bodyPr wrap="square" lIns="91440" tIns="45720" rIns="91440" bIns="45720">
            <a:spAutoFit/>
          </a:bodyPr>
          <a:lstStyle/>
          <a:p>
            <a:pPr algn="ctr"/>
            <a:r>
              <a:rPr lang="ru-RU" sz="5400" b="1" dirty="0" err="1" smtClean="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Різноманітність</a:t>
            </a:r>
            <a:r>
              <a:rPr lang="ru-RU" sz="5400" b="1" dirty="0" smtClean="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ru-RU" sz="5400" b="1" dirty="0" err="1" smtClean="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рептилій</a:t>
            </a:r>
            <a:r>
              <a:rPr lang="ru-RU" sz="5400" b="1" dirty="0" smtClean="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ru-RU" sz="5400" b="1" dirty="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Роль </a:t>
            </a:r>
            <a:r>
              <a:rPr lang="ru-RU" sz="5400" b="1" dirty="0" err="1" smtClean="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рептилій</a:t>
            </a:r>
            <a:r>
              <a:rPr lang="ru-RU" sz="5400" b="1" dirty="0" smtClean="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ru-RU" sz="5400" b="1" dirty="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у </a:t>
            </a:r>
            <a:r>
              <a:rPr lang="ru-RU" sz="5400" b="1" dirty="0" err="1">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природі</a:t>
            </a:r>
            <a:r>
              <a:rPr lang="ru-RU" sz="5400" b="1" dirty="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та </a:t>
            </a:r>
            <a:r>
              <a:rPr lang="ru-RU" sz="5400" b="1" dirty="0" err="1">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значення</a:t>
            </a:r>
            <a:r>
              <a:rPr lang="ru-RU" sz="5400" b="1" dirty="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в </a:t>
            </a:r>
            <a:r>
              <a:rPr lang="ru-RU" sz="5400" b="1" dirty="0" err="1">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житті</a:t>
            </a:r>
            <a:r>
              <a:rPr lang="ru-RU" sz="5400" b="1" dirty="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ru-RU" sz="5400" b="1" dirty="0" err="1" smtClean="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людини</a:t>
            </a:r>
            <a:endParaRPr lang="ru-RU" sz="5400" b="1" dirty="0">
              <a:ln w="31550" cmpd="sng">
                <a:solidFill>
                  <a:schemeClr val="bg1"/>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7" name="TextBox 6"/>
          <p:cNvSpPr txBox="1"/>
          <p:nvPr/>
        </p:nvSpPr>
        <p:spPr>
          <a:xfrm>
            <a:off x="199869" y="5661248"/>
            <a:ext cx="9036496" cy="400110"/>
          </a:xfrm>
          <a:prstGeom prst="rect">
            <a:avLst/>
          </a:prstGeom>
          <a:noFill/>
        </p:spPr>
        <p:txBody>
          <a:bodyPr wrap="square" rtlCol="0">
            <a:spAutoFit/>
          </a:bodyPr>
          <a:lstStyle/>
          <a:p>
            <a:r>
              <a:rPr lang="uk-UA" sz="2000" b="1" dirty="0" smtClean="0">
                <a:solidFill>
                  <a:srgbClr val="7EDCFE"/>
                </a:solidFill>
              </a:rPr>
              <a:t>Підготувала: </a:t>
            </a:r>
            <a:r>
              <a:rPr lang="uk-UA" sz="2000" b="1" dirty="0" err="1" smtClean="0">
                <a:solidFill>
                  <a:srgbClr val="7EDCFE"/>
                </a:solidFill>
              </a:rPr>
              <a:t>Богомолова</a:t>
            </a:r>
            <a:r>
              <a:rPr lang="uk-UA" sz="2000" b="1" dirty="0" smtClean="0">
                <a:solidFill>
                  <a:srgbClr val="7EDCFE"/>
                </a:solidFill>
              </a:rPr>
              <a:t> О.А.</a:t>
            </a:r>
            <a:endParaRPr lang="ru-RU" dirty="0">
              <a:solidFill>
                <a:srgbClr val="7EDCFE"/>
              </a:solidFill>
            </a:endParaRPr>
          </a:p>
        </p:txBody>
      </p:sp>
    </p:spTree>
    <p:extLst>
      <p:ext uri="{BB962C8B-B14F-4D97-AF65-F5344CB8AC3E}">
        <p14:creationId xmlns:p14="http://schemas.microsoft.com/office/powerpoint/2010/main" xmlns="" val="35371018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1430050" y="116632"/>
            <a:ext cx="6283900"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Найдовші та найбільші змії</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179512" y="5301208"/>
            <a:ext cx="3456384" cy="830997"/>
          </a:xfrm>
          <a:prstGeom prst="rect">
            <a:avLst/>
          </a:prstGeom>
        </p:spPr>
        <p:txBody>
          <a:bodyPr wrap="square">
            <a:spAutoFit/>
          </a:bodyPr>
          <a:lstStyle/>
          <a:p>
            <a:pPr algn="ctr"/>
            <a:r>
              <a:rPr lang="uk-UA" sz="2400" dirty="0" smtClean="0">
                <a:latin typeface="Times New Roman"/>
                <a:ea typeface="Calibri"/>
              </a:rPr>
              <a:t>Південноамериканський </a:t>
            </a:r>
            <a:r>
              <a:rPr lang="uk-UA" sz="2400" dirty="0">
                <a:latin typeface="Times New Roman"/>
                <a:ea typeface="Calibri"/>
              </a:rPr>
              <a:t>водяний удав </a:t>
            </a:r>
            <a:r>
              <a:rPr lang="uk-UA" sz="2400" dirty="0" smtClean="0">
                <a:latin typeface="Times New Roman"/>
                <a:ea typeface="Calibri"/>
              </a:rPr>
              <a:t>анаконда </a:t>
            </a:r>
            <a:endParaRPr lang="ru-RU" sz="2400" dirty="0"/>
          </a:p>
        </p:txBody>
      </p:sp>
      <p:sp>
        <p:nvSpPr>
          <p:cNvPr id="6" name="Прямоугольник 5"/>
          <p:cNvSpPr/>
          <p:nvPr/>
        </p:nvSpPr>
        <p:spPr>
          <a:xfrm>
            <a:off x="4139952" y="5373216"/>
            <a:ext cx="4608512" cy="830997"/>
          </a:xfrm>
          <a:prstGeom prst="rect">
            <a:avLst/>
          </a:prstGeom>
        </p:spPr>
        <p:txBody>
          <a:bodyPr wrap="square">
            <a:spAutoFit/>
          </a:bodyPr>
          <a:lstStyle/>
          <a:p>
            <a:pPr algn="ctr"/>
            <a:r>
              <a:rPr lang="uk-UA" sz="2400" dirty="0" smtClean="0">
                <a:latin typeface="Times New Roman"/>
                <a:ea typeface="Calibri"/>
              </a:rPr>
              <a:t>Південно</a:t>
            </a:r>
            <a:r>
              <a:rPr lang="uk-UA" sz="2400" dirty="0">
                <a:latin typeface="Times New Roman"/>
                <a:ea typeface="Calibri"/>
              </a:rPr>
              <a:t>а</a:t>
            </a:r>
            <a:r>
              <a:rPr lang="uk-UA" sz="2400" dirty="0" smtClean="0">
                <a:latin typeface="Times New Roman"/>
                <a:ea typeface="Calibri"/>
              </a:rPr>
              <a:t>зіатський </a:t>
            </a:r>
            <a:r>
              <a:rPr lang="uk-UA" sz="2400" dirty="0">
                <a:latin typeface="Times New Roman"/>
                <a:ea typeface="Calibri"/>
              </a:rPr>
              <a:t>сітчастий пітон </a:t>
            </a:r>
            <a:endParaRPr lang="ru-RU" sz="2400" dirty="0">
              <a:latin typeface="Times New Roman"/>
              <a:ea typeface="Calibri"/>
            </a:endParaRPr>
          </a:p>
        </p:txBody>
      </p:sp>
      <p:pic>
        <p:nvPicPr>
          <p:cNvPr id="5122" name="Picture 2" descr="ÐÐ°ÑÑÐ¸Ð½ÐºÐ¸ Ð¿Ð¾ Ð·Ð°Ð¿ÑÐ¾ÑÑ ÐÑÐ²Ð´ÐµÐ½Ð½Ð¾Ð°Ð¼ÐµÑÐ¸ÐºÐ°Ð½ÑÑÐºÐ¸Ð¹ Ð²Ð¾Ð´ÑÐ½Ð¸Ð¹ ÑÐ´Ð°Ð² Ð°Ð½Ð°ÐºÐ¾Ð½Ð´Ð°"/>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412776"/>
            <a:ext cx="4772886" cy="3038739"/>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Ð¡Ð°Ð¼Ð°Ñ Ð±Ð¾Ð»ÑÑÐ°Ñ Ð·Ð¼ÐµÑ Ð² Ð¼Ð¸ÑÐµ"/>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476" r="6365"/>
          <a:stretch/>
        </p:blipFill>
        <p:spPr bwMode="auto">
          <a:xfrm>
            <a:off x="5292080" y="1412777"/>
            <a:ext cx="3663661" cy="3038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269806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63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203848" y="116632"/>
            <a:ext cx="2736304" cy="707886"/>
          </a:xfrm>
          <a:prstGeom prst="rect">
            <a:avLst/>
          </a:prstGeom>
        </p:spPr>
        <p:txBody>
          <a:bodyPr wrap="square">
            <a:spAutoFit/>
          </a:bodyPr>
          <a:lstStyle/>
          <a:p>
            <a:pPr lvl="0"/>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Хамелеони</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descr="ÐÐ°ÑÑÐ¸Ð½ÐºÐ¸ Ð¿Ð¾ Ð·Ð°Ð¿ÑÐ¾ÑÑ ÐÐ°Ð´Ð°Ð³Ð°ÑÐºÐ°ÑÑÑÐºÑ ÑÐ°Ð¼ÐµÐ»ÐµÐ¾Ð½Ð¸"/>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818" y="850592"/>
            <a:ext cx="4955518" cy="329129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ÐÐ°ÑÑÐ¸Ð½ÐºÐ¸ Ð¿Ð¾ Ð·Ð°Ð¿ÑÐ¾ÑÑ ÐÐ°Ð´Ð°Ð³Ð°ÑÐºÐ°ÑÑÑÐºÑ ÑÐ°Ð¼ÐµÐ»ÐµÐ¾Ð½Ð¸"/>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4513"/>
          <a:stretch/>
        </p:blipFill>
        <p:spPr bwMode="auto">
          <a:xfrm>
            <a:off x="5436096" y="850592"/>
            <a:ext cx="3358449" cy="2590486"/>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ÐÐ°ÑÑÐ¸Ð½ÐºÐ¸ Ð¿Ð¾ Ð·Ð°Ð¿ÑÐ¾ÑÑ ÐÐ°Ð´Ð°Ð³Ð°ÑÐºÐ°ÑÑÑÐºÑ ÑÐ°Ð¼ÐµÐ»ÐµÐ¾Ð½Ð¸"/>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06674" y="3692268"/>
            <a:ext cx="2908328" cy="2918022"/>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ÐÐ°ÑÑÐ¸Ð½ÐºÐ¸ Ð¿Ð¾ Ð·Ð°Ð¿ÑÐ¾ÑÑ ÐÐ°Ð´Ð°Ð³Ð°ÑÐºÐ°ÑÑÑÐºÑ ÑÐ°Ð¼ÐµÐ»ÐµÐ¾Ð½Ð¸"/>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9818" y="4299145"/>
            <a:ext cx="4402182" cy="2311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730977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2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098656" y="260648"/>
            <a:ext cx="2952328" cy="707886"/>
          </a:xfrm>
          <a:prstGeom prst="rect">
            <a:avLst/>
          </a:prstGeom>
        </p:spPr>
        <p:txBody>
          <a:bodyPr wrap="square">
            <a:spAutoFit/>
          </a:bodyPr>
          <a:lstStyle/>
          <a:p>
            <a:pPr lvl="0" algn="ctr"/>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Крокодили</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241156" y="4581128"/>
            <a:ext cx="8424935" cy="2031325"/>
          </a:xfrm>
          <a:prstGeom prst="rect">
            <a:avLst/>
          </a:prstGeom>
          <a:noFill/>
        </p:spPr>
        <p:txBody>
          <a:bodyPr wrap="square" rtlCol="0">
            <a:spAutoFit/>
          </a:bodyPr>
          <a:lstStyle/>
          <a:p>
            <a:pPr algn="just"/>
            <a:r>
              <a:rPr lang="ru-RU" sz="2100" dirty="0" err="1">
                <a:latin typeface="Arial"/>
              </a:rPr>
              <a:t>Довжина</a:t>
            </a:r>
            <a:r>
              <a:rPr lang="ru-RU" sz="2100" dirty="0">
                <a:latin typeface="Arial"/>
              </a:rPr>
              <a:t> </a:t>
            </a:r>
            <a:r>
              <a:rPr lang="ru-RU" sz="2100" dirty="0" err="1">
                <a:latin typeface="Arial"/>
              </a:rPr>
              <a:t>самців</a:t>
            </a:r>
            <a:r>
              <a:rPr lang="ru-RU" sz="2100" dirty="0">
                <a:latin typeface="Arial"/>
              </a:rPr>
              <a:t> </a:t>
            </a:r>
            <a:r>
              <a:rPr lang="ru-RU" sz="2100" dirty="0" err="1">
                <a:latin typeface="Arial"/>
              </a:rPr>
              <a:t>може</a:t>
            </a:r>
            <a:r>
              <a:rPr lang="ru-RU" sz="2100" dirty="0">
                <a:latin typeface="Arial"/>
              </a:rPr>
              <a:t> </a:t>
            </a:r>
            <a:r>
              <a:rPr lang="ru-RU" sz="2100" dirty="0" err="1">
                <a:latin typeface="Arial"/>
              </a:rPr>
              <a:t>досягати</a:t>
            </a:r>
            <a:r>
              <a:rPr lang="ru-RU" sz="2100" dirty="0">
                <a:latin typeface="Arial"/>
              </a:rPr>
              <a:t> 7 м при </a:t>
            </a:r>
            <a:r>
              <a:rPr lang="ru-RU" sz="2100" dirty="0" err="1">
                <a:latin typeface="Arial"/>
              </a:rPr>
              <a:t>вазі</a:t>
            </a:r>
            <a:r>
              <a:rPr lang="ru-RU" sz="2100" dirty="0">
                <a:latin typeface="Arial"/>
              </a:rPr>
              <a:t> </a:t>
            </a:r>
            <a:r>
              <a:rPr lang="ru-RU" sz="2100" dirty="0" err="1">
                <a:latin typeface="Arial"/>
              </a:rPr>
              <a:t>близько</a:t>
            </a:r>
            <a:r>
              <a:rPr lang="ru-RU" sz="2100" dirty="0">
                <a:latin typeface="Arial"/>
              </a:rPr>
              <a:t> 1 т, але самки </a:t>
            </a:r>
            <a:r>
              <a:rPr lang="ru-RU" sz="2100" dirty="0" err="1">
                <a:latin typeface="Arial"/>
              </a:rPr>
              <a:t>набагато</a:t>
            </a:r>
            <a:r>
              <a:rPr lang="ru-RU" sz="2100" dirty="0">
                <a:latin typeface="Arial"/>
              </a:rPr>
              <a:t> </a:t>
            </a:r>
            <a:r>
              <a:rPr lang="ru-RU" sz="2100" dirty="0" err="1">
                <a:latin typeface="Arial"/>
              </a:rPr>
              <a:t>менше</a:t>
            </a:r>
            <a:r>
              <a:rPr lang="ru-RU" sz="2100" dirty="0">
                <a:latin typeface="Arial"/>
              </a:rPr>
              <a:t> – в межах 3 м з вагою до 0,5 т. </a:t>
            </a:r>
            <a:r>
              <a:rPr lang="ru-RU" sz="2100" dirty="0" err="1">
                <a:latin typeface="Arial"/>
              </a:rPr>
              <a:t>Гребенястий</a:t>
            </a:r>
            <a:r>
              <a:rPr lang="ru-RU" sz="2100" dirty="0">
                <a:latin typeface="Arial"/>
              </a:rPr>
              <a:t> крокодил </a:t>
            </a:r>
            <a:r>
              <a:rPr lang="ru-RU" sz="2100" dirty="0" err="1">
                <a:latin typeface="Arial"/>
              </a:rPr>
              <a:t>отримав</a:t>
            </a:r>
            <a:r>
              <a:rPr lang="ru-RU" sz="2100" dirty="0">
                <a:latin typeface="Arial"/>
              </a:rPr>
              <a:t> свою </a:t>
            </a:r>
            <a:r>
              <a:rPr lang="ru-RU" sz="2100" dirty="0" err="1">
                <a:latin typeface="Arial"/>
              </a:rPr>
              <a:t>назву</a:t>
            </a:r>
            <a:r>
              <a:rPr lang="ru-RU" sz="2100" dirty="0">
                <a:latin typeface="Arial"/>
              </a:rPr>
              <a:t> </a:t>
            </a:r>
            <a:r>
              <a:rPr lang="ru-RU" sz="2100" dirty="0" err="1">
                <a:latin typeface="Arial"/>
              </a:rPr>
              <a:t>завдяки</a:t>
            </a:r>
            <a:r>
              <a:rPr lang="ru-RU" sz="2100" dirty="0">
                <a:latin typeface="Arial"/>
              </a:rPr>
              <a:t> </a:t>
            </a:r>
            <a:r>
              <a:rPr lang="ru-RU" sz="2100" dirty="0" err="1">
                <a:latin typeface="Arial"/>
              </a:rPr>
              <a:t>двом</a:t>
            </a:r>
            <a:r>
              <a:rPr lang="ru-RU" sz="2100" dirty="0">
                <a:latin typeface="Arial"/>
              </a:rPr>
              <a:t> </a:t>
            </a:r>
            <a:r>
              <a:rPr lang="ru-RU" sz="2100" dirty="0" err="1">
                <a:latin typeface="Arial"/>
              </a:rPr>
              <a:t>гребенях</a:t>
            </a:r>
            <a:r>
              <a:rPr lang="ru-RU" sz="2100" dirty="0">
                <a:latin typeface="Arial"/>
              </a:rPr>
              <a:t>, </a:t>
            </a:r>
            <a:r>
              <a:rPr lang="ru-RU" sz="2100" dirty="0" err="1">
                <a:latin typeface="Arial"/>
              </a:rPr>
              <a:t>які</a:t>
            </a:r>
            <a:r>
              <a:rPr lang="ru-RU" sz="2100" dirty="0">
                <a:latin typeface="Arial"/>
              </a:rPr>
              <a:t> </a:t>
            </a:r>
            <a:r>
              <a:rPr lang="ru-RU" sz="2100" dirty="0" err="1">
                <a:latin typeface="Arial"/>
              </a:rPr>
              <a:t>знаходяться</a:t>
            </a:r>
            <a:r>
              <a:rPr lang="ru-RU" sz="2100" dirty="0">
                <a:latin typeface="Arial"/>
              </a:rPr>
              <a:t> в </a:t>
            </a:r>
            <a:r>
              <a:rPr lang="ru-RU" sz="2100" dirty="0" err="1">
                <a:latin typeface="Arial"/>
              </a:rPr>
              <a:t>області</a:t>
            </a:r>
            <a:r>
              <a:rPr lang="ru-RU" sz="2100" dirty="0">
                <a:latin typeface="Arial"/>
              </a:rPr>
              <a:t> очей. </a:t>
            </a:r>
            <a:r>
              <a:rPr lang="ru-RU" sz="2100" dirty="0" err="1">
                <a:latin typeface="Arial"/>
              </a:rPr>
              <a:t>Мешкає</a:t>
            </a:r>
            <a:r>
              <a:rPr lang="ru-RU" sz="2100" dirty="0">
                <a:latin typeface="Arial"/>
              </a:rPr>
              <a:t> </a:t>
            </a:r>
            <a:r>
              <a:rPr lang="ru-RU" sz="2100" dirty="0" err="1">
                <a:latin typeface="Arial"/>
              </a:rPr>
              <a:t>цей</a:t>
            </a:r>
            <a:r>
              <a:rPr lang="ru-RU" sz="2100" dirty="0">
                <a:latin typeface="Arial"/>
              </a:rPr>
              <a:t> </a:t>
            </a:r>
            <a:r>
              <a:rPr lang="ru-RU" sz="2100" dirty="0" err="1">
                <a:latin typeface="Arial"/>
              </a:rPr>
              <a:t>хижак</a:t>
            </a:r>
            <a:r>
              <a:rPr lang="ru-RU" sz="2100" dirty="0">
                <a:latin typeface="Arial"/>
              </a:rPr>
              <a:t> в </a:t>
            </a:r>
            <a:r>
              <a:rPr lang="ru-RU" sz="2100" dirty="0" err="1">
                <a:latin typeface="Arial"/>
              </a:rPr>
              <a:t>прісноводних</a:t>
            </a:r>
            <a:r>
              <a:rPr lang="ru-RU" sz="2100" dirty="0">
                <a:latin typeface="Arial"/>
              </a:rPr>
              <a:t> </a:t>
            </a:r>
            <a:r>
              <a:rPr lang="ru-RU" sz="2100" dirty="0" err="1">
                <a:latin typeface="Arial"/>
              </a:rPr>
              <a:t>водоймах</a:t>
            </a:r>
            <a:r>
              <a:rPr lang="ru-RU" sz="2100" dirty="0">
                <a:latin typeface="Arial"/>
              </a:rPr>
              <a:t> </a:t>
            </a:r>
            <a:r>
              <a:rPr lang="ru-RU" sz="2100" dirty="0" err="1">
                <a:latin typeface="Arial"/>
              </a:rPr>
              <a:t>островів</a:t>
            </a:r>
            <a:r>
              <a:rPr lang="ru-RU" sz="2100" dirty="0">
                <a:latin typeface="Arial"/>
              </a:rPr>
              <a:t> </a:t>
            </a:r>
            <a:r>
              <a:rPr lang="ru-RU" sz="2100" dirty="0" err="1">
                <a:latin typeface="Arial"/>
              </a:rPr>
              <a:t>Нової</a:t>
            </a:r>
            <a:r>
              <a:rPr lang="ru-RU" sz="2100" dirty="0">
                <a:latin typeface="Arial"/>
              </a:rPr>
              <a:t> </a:t>
            </a:r>
            <a:r>
              <a:rPr lang="ru-RU" sz="2100" dirty="0" err="1">
                <a:latin typeface="Arial"/>
              </a:rPr>
              <a:t>Гвінеї</a:t>
            </a:r>
            <a:r>
              <a:rPr lang="ru-RU" sz="2100" dirty="0">
                <a:latin typeface="Arial"/>
              </a:rPr>
              <a:t>, а </a:t>
            </a:r>
            <a:r>
              <a:rPr lang="ru-RU" sz="2100" dirty="0" err="1">
                <a:latin typeface="Arial"/>
              </a:rPr>
              <a:t>також</a:t>
            </a:r>
            <a:r>
              <a:rPr lang="ru-RU" sz="2100" dirty="0">
                <a:latin typeface="Arial"/>
              </a:rPr>
              <a:t> </a:t>
            </a:r>
            <a:r>
              <a:rPr lang="ru-RU" sz="2100" dirty="0" err="1">
                <a:latin typeface="Arial"/>
              </a:rPr>
              <a:t>Австралії</a:t>
            </a:r>
            <a:r>
              <a:rPr lang="ru-RU" sz="2100" dirty="0">
                <a:latin typeface="Arial"/>
              </a:rPr>
              <a:t> та </a:t>
            </a:r>
            <a:r>
              <a:rPr lang="ru-RU" sz="2100" dirty="0" err="1">
                <a:latin typeface="Arial"/>
              </a:rPr>
              <a:t>Індонезії</a:t>
            </a:r>
            <a:r>
              <a:rPr lang="ru-RU" sz="2100" dirty="0">
                <a:latin typeface="Arial"/>
              </a:rPr>
              <a:t>. </a:t>
            </a:r>
            <a:endParaRPr lang="ru-RU" sz="2100" dirty="0">
              <a:latin typeface="Times New Roman"/>
              <a:ea typeface="Calibri"/>
              <a:cs typeface="Times New Roman"/>
            </a:endParaRPr>
          </a:p>
        </p:txBody>
      </p:sp>
      <p:pic>
        <p:nvPicPr>
          <p:cNvPr id="7170" name="Picture 2" descr="ÐÐ°Ð¹Ð±ÑÐ»ÑÑÐ¸Ð¹ ÐºÑÐ¾ÐºÐ¾Ð´Ð¸Ð» Ñ ÑÐ²ÑÑÑ"/>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3134" y="1146241"/>
            <a:ext cx="5753100" cy="204787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ÐÐ°Ð¹Ð±ÑÐ»ÑÑÐ¸Ð¹ ÐºÑÐ¾ÐºÐ¾Ð´Ð¸Ð» Ñ ÑÐ²ÑÑÑ"/>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1156" y="1146241"/>
            <a:ext cx="2857500" cy="20478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62352" y="3844499"/>
            <a:ext cx="8530128" cy="461665"/>
          </a:xfrm>
          <a:prstGeom prst="rect">
            <a:avLst/>
          </a:prstGeom>
        </p:spPr>
        <p:txBody>
          <a:bodyPr wrap="square">
            <a:spAutoFit/>
          </a:bodyPr>
          <a:lstStyle/>
          <a:p>
            <a:r>
              <a:rPr lang="ru-RU" sz="2400" b="1" dirty="0" err="1">
                <a:solidFill>
                  <a:srgbClr val="000000"/>
                </a:solidFill>
              </a:rPr>
              <a:t>Найбільший</a:t>
            </a:r>
            <a:r>
              <a:rPr lang="ru-RU" sz="2400" b="1" dirty="0">
                <a:solidFill>
                  <a:srgbClr val="000000"/>
                </a:solidFill>
              </a:rPr>
              <a:t> крокодил у </a:t>
            </a:r>
            <a:r>
              <a:rPr lang="ru-RU" sz="2400" b="1" dirty="0" err="1">
                <a:solidFill>
                  <a:srgbClr val="000000"/>
                </a:solidFill>
              </a:rPr>
              <a:t>світі</a:t>
            </a:r>
            <a:r>
              <a:rPr lang="ru-RU" sz="2400" b="1" dirty="0">
                <a:solidFill>
                  <a:srgbClr val="000000"/>
                </a:solidFill>
              </a:rPr>
              <a:t> - </a:t>
            </a:r>
            <a:r>
              <a:rPr lang="ru-RU" sz="2400" b="1" dirty="0" smtClean="0">
                <a:solidFill>
                  <a:srgbClr val="000000"/>
                </a:solidFill>
              </a:rPr>
              <a:t> </a:t>
            </a:r>
            <a:r>
              <a:rPr lang="ru-RU" sz="2400" b="1" dirty="0" err="1">
                <a:solidFill>
                  <a:srgbClr val="000000"/>
                </a:solidFill>
              </a:rPr>
              <a:t>гребенястий</a:t>
            </a:r>
            <a:r>
              <a:rPr lang="ru-RU" sz="2400" b="1" dirty="0">
                <a:solidFill>
                  <a:srgbClr val="000000"/>
                </a:solidFill>
              </a:rPr>
              <a:t> крокодил. </a:t>
            </a:r>
            <a:endParaRPr lang="ru-RU" b="1" dirty="0"/>
          </a:p>
        </p:txBody>
      </p:sp>
    </p:spTree>
    <p:extLst>
      <p:ext uri="{BB962C8B-B14F-4D97-AF65-F5344CB8AC3E}">
        <p14:creationId xmlns:p14="http://schemas.microsoft.com/office/powerpoint/2010/main" xmlns="" val="17070210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414663" y="404664"/>
            <a:ext cx="2314673"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Черепахи</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3503988" y="5013176"/>
            <a:ext cx="2501582" cy="830997"/>
          </a:xfrm>
          <a:prstGeom prst="rect">
            <a:avLst/>
          </a:prstGeom>
          <a:noFill/>
        </p:spPr>
        <p:txBody>
          <a:bodyPr wrap="none" rtlCol="0">
            <a:spAutoFit/>
          </a:bodyPr>
          <a:lstStyle/>
          <a:p>
            <a:r>
              <a:rPr lang="uk-UA" sz="2400" dirty="0" smtClean="0"/>
              <a:t>Слонові черепахи</a:t>
            </a:r>
          </a:p>
          <a:p>
            <a:endParaRPr lang="ru-RU" sz="2400" dirty="0"/>
          </a:p>
        </p:txBody>
      </p:sp>
      <p:pic>
        <p:nvPicPr>
          <p:cNvPr id="8194" name="Picture 2" descr="ÐÐ°ÑÑÐ¸Ð½ÐºÐ¸ Ð¿Ð¾ Ð·Ð°Ð¿ÑÐ¾ÑÑ ÑÐ»Ð¾Ð½Ð¾Ð²Ñ ÑÐµÑÐµÐ¿Ð°ÑÐ¸"/>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6042" t="3243" r="18225" b="3243"/>
          <a:stretch/>
        </p:blipFill>
        <p:spPr bwMode="auto">
          <a:xfrm>
            <a:off x="395536" y="1479348"/>
            <a:ext cx="3550026" cy="3295651"/>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ÐÐ°ÑÑÐ¸Ð½ÐºÐ¸ Ð¿Ð¾ Ð·Ð°Ð¿ÑÐ¾ÑÑ ÑÐ»Ð¾Ð½Ð¾Ð²Ñ ÑÐµÑÐµÐ¿Ð°ÑÐ¸"/>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67944" y="1479348"/>
            <a:ext cx="4953000" cy="32956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95536" y="5443956"/>
            <a:ext cx="8467019" cy="1200329"/>
          </a:xfrm>
          <a:prstGeom prst="rect">
            <a:avLst/>
          </a:prstGeom>
        </p:spPr>
        <p:txBody>
          <a:bodyPr wrap="square">
            <a:spAutoFit/>
          </a:bodyPr>
          <a:lstStyle/>
          <a:p>
            <a:r>
              <a:rPr lang="ru-RU" b="1" dirty="0" err="1">
                <a:solidFill>
                  <a:srgbClr val="333333"/>
                </a:solidFill>
                <a:latin typeface="Tahoma"/>
              </a:rPr>
              <a:t>Слонова</a:t>
            </a:r>
            <a:r>
              <a:rPr lang="ru-RU" b="1" dirty="0">
                <a:solidFill>
                  <a:srgbClr val="333333"/>
                </a:solidFill>
                <a:latin typeface="Tahoma"/>
              </a:rPr>
              <a:t> черепаха</a:t>
            </a:r>
            <a:r>
              <a:rPr lang="ru-RU" dirty="0">
                <a:solidFill>
                  <a:srgbClr val="333333"/>
                </a:solidFill>
                <a:latin typeface="Tahoma"/>
              </a:rPr>
              <a:t> — </a:t>
            </a:r>
            <a:r>
              <a:rPr lang="ru-RU" dirty="0" err="1">
                <a:solidFill>
                  <a:srgbClr val="333333"/>
                </a:solidFill>
                <a:latin typeface="Tahoma"/>
              </a:rPr>
              <a:t>найбільша</a:t>
            </a:r>
            <a:r>
              <a:rPr lang="ru-RU" dirty="0">
                <a:solidFill>
                  <a:srgbClr val="333333"/>
                </a:solidFill>
                <a:latin typeface="Tahoma"/>
              </a:rPr>
              <a:t> </a:t>
            </a:r>
            <a:r>
              <a:rPr lang="ru-RU" dirty="0" err="1" smtClean="0">
                <a:solidFill>
                  <a:srgbClr val="333333"/>
                </a:solidFill>
                <a:latin typeface="Tahoma"/>
              </a:rPr>
              <a:t>серед</a:t>
            </a:r>
            <a:r>
              <a:rPr lang="ru-RU" dirty="0" smtClean="0">
                <a:solidFill>
                  <a:srgbClr val="333333"/>
                </a:solidFill>
                <a:latin typeface="Tahoma"/>
              </a:rPr>
              <a:t> </a:t>
            </a:r>
            <a:r>
              <a:rPr lang="ru-RU" dirty="0" err="1" smtClean="0">
                <a:solidFill>
                  <a:srgbClr val="333333"/>
                </a:solidFill>
                <a:latin typeface="Tahoma"/>
              </a:rPr>
              <a:t>сухопутних</a:t>
            </a:r>
            <a:r>
              <a:rPr lang="ru-RU" dirty="0">
                <a:solidFill>
                  <a:srgbClr val="333333"/>
                </a:solidFill>
                <a:latin typeface="Tahoma"/>
              </a:rPr>
              <a:t> </a:t>
            </a:r>
            <a:r>
              <a:rPr lang="ru-RU" dirty="0" smtClean="0">
                <a:latin typeface="Tahoma"/>
              </a:rPr>
              <a:t>черепах. </a:t>
            </a:r>
            <a:r>
              <a:rPr lang="ru-RU" dirty="0" err="1">
                <a:latin typeface="Tahoma"/>
              </a:rPr>
              <a:t>Це</a:t>
            </a:r>
            <a:r>
              <a:rPr lang="ru-RU" dirty="0">
                <a:latin typeface="Tahoma"/>
              </a:rPr>
              <a:t> </a:t>
            </a:r>
            <a:r>
              <a:rPr lang="ru-RU" dirty="0" err="1">
                <a:latin typeface="Tahoma"/>
              </a:rPr>
              <a:t>величезна</a:t>
            </a:r>
            <a:r>
              <a:rPr lang="ru-RU" dirty="0">
                <a:latin typeface="Tahoma"/>
              </a:rPr>
              <a:t> </a:t>
            </a:r>
            <a:r>
              <a:rPr lang="ru-RU" dirty="0" err="1">
                <a:latin typeface="Tahoma"/>
              </a:rPr>
              <a:t>тварина</a:t>
            </a:r>
            <a:r>
              <a:rPr lang="ru-RU" dirty="0">
                <a:latin typeface="Tahoma"/>
              </a:rPr>
              <a:t> </a:t>
            </a:r>
            <a:r>
              <a:rPr lang="ru-RU" dirty="0" err="1">
                <a:latin typeface="Tahoma"/>
              </a:rPr>
              <a:t>важить</a:t>
            </a:r>
            <a:r>
              <a:rPr lang="ru-RU" dirty="0">
                <a:latin typeface="Tahoma"/>
              </a:rPr>
              <a:t> </a:t>
            </a:r>
            <a:r>
              <a:rPr lang="ru-RU" dirty="0" err="1">
                <a:latin typeface="Tahoma"/>
              </a:rPr>
              <a:t>близько</a:t>
            </a:r>
            <a:r>
              <a:rPr lang="ru-RU" dirty="0">
                <a:latin typeface="Tahoma"/>
              </a:rPr>
              <a:t> 300 кг, </a:t>
            </a:r>
            <a:r>
              <a:rPr lang="ru-RU" dirty="0" err="1">
                <a:latin typeface="Tahoma"/>
              </a:rPr>
              <a:t>має</a:t>
            </a:r>
            <a:r>
              <a:rPr lang="ru-RU" dirty="0">
                <a:latin typeface="Tahoma"/>
              </a:rPr>
              <a:t> </a:t>
            </a:r>
            <a:r>
              <a:rPr lang="ru-RU" dirty="0" err="1">
                <a:solidFill>
                  <a:srgbClr val="333333"/>
                </a:solidFill>
                <a:latin typeface="Tahoma"/>
              </a:rPr>
              <a:t>панцир</a:t>
            </a:r>
            <a:r>
              <a:rPr lang="ru-RU" dirty="0">
                <a:solidFill>
                  <a:srgbClr val="333333"/>
                </a:solidFill>
                <a:latin typeface="Tahoma"/>
              </a:rPr>
              <a:t> у </a:t>
            </a:r>
            <a:r>
              <a:rPr lang="ru-RU" dirty="0" err="1">
                <a:solidFill>
                  <a:srgbClr val="333333"/>
                </a:solidFill>
                <a:latin typeface="Tahoma"/>
              </a:rPr>
              <a:t>діаметрі</a:t>
            </a:r>
            <a:r>
              <a:rPr lang="ru-RU" dirty="0">
                <a:solidFill>
                  <a:srgbClr val="333333"/>
                </a:solidFill>
                <a:latin typeface="Tahoma"/>
              </a:rPr>
              <a:t> до 1.5 </a:t>
            </a:r>
            <a:r>
              <a:rPr lang="ru-RU" dirty="0" err="1">
                <a:solidFill>
                  <a:srgbClr val="333333"/>
                </a:solidFill>
                <a:latin typeface="Tahoma"/>
              </a:rPr>
              <a:t>метрів</a:t>
            </a:r>
            <a:r>
              <a:rPr lang="ru-RU" dirty="0">
                <a:solidFill>
                  <a:srgbClr val="333333"/>
                </a:solidFill>
                <a:latin typeface="Tahoma"/>
              </a:rPr>
              <a:t> та 1 метр </a:t>
            </a:r>
            <a:r>
              <a:rPr lang="ru-RU" dirty="0" err="1">
                <a:solidFill>
                  <a:srgbClr val="333333"/>
                </a:solidFill>
                <a:latin typeface="Tahoma"/>
              </a:rPr>
              <a:t>заввишки</a:t>
            </a:r>
            <a:r>
              <a:rPr lang="ru-RU" dirty="0">
                <a:solidFill>
                  <a:srgbClr val="333333"/>
                </a:solidFill>
                <a:latin typeface="Tahoma"/>
              </a:rPr>
              <a:t>. </a:t>
            </a:r>
            <a:r>
              <a:rPr lang="ru-RU" dirty="0" err="1">
                <a:solidFill>
                  <a:srgbClr val="333333"/>
                </a:solidFill>
                <a:latin typeface="Tahoma"/>
              </a:rPr>
              <a:t>Зовні</a:t>
            </a:r>
            <a:r>
              <a:rPr lang="ru-RU" dirty="0">
                <a:solidFill>
                  <a:srgbClr val="333333"/>
                </a:solidFill>
                <a:latin typeface="Tahoma"/>
              </a:rPr>
              <a:t> </a:t>
            </a:r>
            <a:r>
              <a:rPr lang="ru-RU" dirty="0" err="1">
                <a:solidFill>
                  <a:srgbClr val="333333"/>
                </a:solidFill>
                <a:latin typeface="Tahoma"/>
              </a:rPr>
              <a:t>слонова</a:t>
            </a:r>
            <a:r>
              <a:rPr lang="ru-RU" dirty="0">
                <a:solidFill>
                  <a:srgbClr val="333333"/>
                </a:solidFill>
                <a:latin typeface="Tahoma"/>
              </a:rPr>
              <a:t> черепаха </a:t>
            </a:r>
            <a:r>
              <a:rPr lang="ru-RU" dirty="0" err="1">
                <a:solidFill>
                  <a:srgbClr val="333333"/>
                </a:solidFill>
                <a:latin typeface="Tahoma"/>
              </a:rPr>
              <a:t>відрізняється</a:t>
            </a:r>
            <a:r>
              <a:rPr lang="ru-RU" dirty="0">
                <a:solidFill>
                  <a:srgbClr val="333333"/>
                </a:solidFill>
                <a:latin typeface="Tahoma"/>
              </a:rPr>
              <a:t> </a:t>
            </a:r>
            <a:r>
              <a:rPr lang="ru-RU" dirty="0" err="1">
                <a:solidFill>
                  <a:srgbClr val="333333"/>
                </a:solidFill>
                <a:latin typeface="Tahoma"/>
              </a:rPr>
              <a:t>від</a:t>
            </a:r>
            <a:r>
              <a:rPr lang="ru-RU" dirty="0">
                <a:solidFill>
                  <a:srgbClr val="333333"/>
                </a:solidFill>
                <a:latin typeface="Tahoma"/>
              </a:rPr>
              <a:t> </a:t>
            </a:r>
            <a:r>
              <a:rPr lang="ru-RU" dirty="0" err="1">
                <a:solidFill>
                  <a:srgbClr val="333333"/>
                </a:solidFill>
                <a:latin typeface="Tahoma"/>
              </a:rPr>
              <a:t>інших</a:t>
            </a:r>
            <a:r>
              <a:rPr lang="ru-RU" dirty="0">
                <a:solidFill>
                  <a:srgbClr val="333333"/>
                </a:solidFill>
                <a:latin typeface="Tahoma"/>
              </a:rPr>
              <a:t> черепах </a:t>
            </a:r>
            <a:r>
              <a:rPr lang="ru-RU" dirty="0" err="1">
                <a:solidFill>
                  <a:srgbClr val="333333"/>
                </a:solidFill>
                <a:latin typeface="Tahoma"/>
              </a:rPr>
              <a:t>довгою</a:t>
            </a:r>
            <a:r>
              <a:rPr lang="ru-RU" dirty="0">
                <a:solidFill>
                  <a:srgbClr val="333333"/>
                </a:solidFill>
                <a:latin typeface="Tahoma"/>
              </a:rPr>
              <a:t> </a:t>
            </a:r>
            <a:r>
              <a:rPr lang="ru-RU" dirty="0" err="1">
                <a:solidFill>
                  <a:srgbClr val="333333"/>
                </a:solidFill>
                <a:latin typeface="Tahoma"/>
              </a:rPr>
              <a:t>шиєю</a:t>
            </a:r>
            <a:r>
              <a:rPr lang="ru-RU" dirty="0">
                <a:solidFill>
                  <a:srgbClr val="333333"/>
                </a:solidFill>
                <a:latin typeface="Tahoma"/>
              </a:rPr>
              <a:t>, </a:t>
            </a:r>
            <a:r>
              <a:rPr lang="ru-RU" dirty="0" err="1">
                <a:solidFill>
                  <a:srgbClr val="333333"/>
                </a:solidFill>
                <a:latin typeface="Tahoma"/>
              </a:rPr>
              <a:t>високими</a:t>
            </a:r>
            <a:r>
              <a:rPr lang="ru-RU" dirty="0">
                <a:solidFill>
                  <a:srgbClr val="333333"/>
                </a:solidFill>
                <a:latin typeface="Tahoma"/>
              </a:rPr>
              <a:t> лапами та </a:t>
            </a:r>
            <a:r>
              <a:rPr lang="ru-RU" dirty="0" err="1">
                <a:solidFill>
                  <a:srgbClr val="333333"/>
                </a:solidFill>
                <a:latin typeface="Tahoma"/>
              </a:rPr>
              <a:t>чорним</a:t>
            </a:r>
            <a:r>
              <a:rPr lang="ru-RU" dirty="0">
                <a:solidFill>
                  <a:srgbClr val="333333"/>
                </a:solidFill>
                <a:latin typeface="Tahoma"/>
              </a:rPr>
              <a:t> </a:t>
            </a:r>
            <a:r>
              <a:rPr lang="ru-RU" dirty="0" err="1">
                <a:solidFill>
                  <a:srgbClr val="333333"/>
                </a:solidFill>
                <a:latin typeface="Tahoma"/>
              </a:rPr>
              <a:t>панциром</a:t>
            </a:r>
            <a:r>
              <a:rPr lang="ru-RU" dirty="0">
                <a:solidFill>
                  <a:srgbClr val="333333"/>
                </a:solidFill>
                <a:latin typeface="Tahoma"/>
              </a:rPr>
              <a:t>.</a:t>
            </a:r>
            <a:endParaRPr lang="ru-RU" dirty="0"/>
          </a:p>
        </p:txBody>
      </p:sp>
    </p:spTree>
    <p:extLst>
      <p:ext uri="{BB962C8B-B14F-4D97-AF65-F5344CB8AC3E}">
        <p14:creationId xmlns:p14="http://schemas.microsoft.com/office/powerpoint/2010/main" xmlns="" val="3949543583"/>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000175" y="188640"/>
            <a:ext cx="3194656"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Дзьобоголові</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2392851" y="6165304"/>
            <a:ext cx="4415568" cy="461665"/>
          </a:xfrm>
          <a:prstGeom prst="rect">
            <a:avLst/>
          </a:prstGeom>
          <a:noFill/>
        </p:spPr>
        <p:txBody>
          <a:bodyPr wrap="none" rtlCol="0">
            <a:spAutoFit/>
          </a:bodyPr>
          <a:lstStyle/>
          <a:p>
            <a:r>
              <a:rPr lang="uk-UA" sz="2400" dirty="0" smtClean="0"/>
              <a:t>Гатерія – жива викопна рептилія</a:t>
            </a:r>
            <a:endParaRPr lang="ru-RU" sz="2400" dirty="0"/>
          </a:p>
        </p:txBody>
      </p:sp>
      <p:pic>
        <p:nvPicPr>
          <p:cNvPr id="6" name="Рисунок 5" descr="Гаттерия или туатара (лат. Sphenodon punctatus) (англ. Tuatara)">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2526" y="1112550"/>
            <a:ext cx="8589954" cy="4908738"/>
          </a:xfrm>
          <a:prstGeom prst="rect">
            <a:avLst/>
          </a:prstGeom>
          <a:noFill/>
          <a:ln w="9525">
            <a:noFill/>
            <a:miter lim="800000"/>
            <a:headEnd/>
            <a:tailEnd/>
          </a:ln>
        </p:spPr>
      </p:pic>
    </p:spTree>
    <p:extLst>
      <p:ext uri="{BB962C8B-B14F-4D97-AF65-F5344CB8AC3E}">
        <p14:creationId xmlns:p14="http://schemas.microsoft.com/office/powerpoint/2010/main" xmlns="" val="317373368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382139" y="197986"/>
            <a:ext cx="4379725"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Значення рептилій</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2392851" y="6165304"/>
            <a:ext cx="184731" cy="461665"/>
          </a:xfrm>
          <a:prstGeom prst="rect">
            <a:avLst/>
          </a:prstGeom>
          <a:noFill/>
        </p:spPr>
        <p:txBody>
          <a:bodyPr wrap="none" rtlCol="0">
            <a:spAutoFit/>
          </a:bodyPr>
          <a:lstStyle/>
          <a:p>
            <a:endParaRPr lang="ru-RU" sz="2400" dirty="0"/>
          </a:p>
        </p:txBody>
      </p:sp>
      <p:sp>
        <p:nvSpPr>
          <p:cNvPr id="13" name="Скругленный прямоугольник 12"/>
          <p:cNvSpPr/>
          <p:nvPr/>
        </p:nvSpPr>
        <p:spPr>
          <a:xfrm>
            <a:off x="2529262" y="1052736"/>
            <a:ext cx="413903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ru-RU" sz="3200" b="1" dirty="0">
                <a:solidFill>
                  <a:prstClr val="black"/>
                </a:solidFill>
              </a:rPr>
              <a:t>Роль </a:t>
            </a:r>
            <a:r>
              <a:rPr lang="ru-RU" sz="3200" b="1" dirty="0" err="1">
                <a:solidFill>
                  <a:prstClr val="black"/>
                </a:solidFill>
              </a:rPr>
              <a:t>рептилій</a:t>
            </a:r>
            <a:r>
              <a:rPr lang="ru-RU" sz="3200" b="1" dirty="0">
                <a:solidFill>
                  <a:prstClr val="black"/>
                </a:solidFill>
              </a:rPr>
              <a:t>                             </a:t>
            </a:r>
          </a:p>
        </p:txBody>
      </p:sp>
      <p:sp>
        <p:nvSpPr>
          <p:cNvPr id="20" name="Блок-схема: альтернативный процесс 19"/>
          <p:cNvSpPr/>
          <p:nvPr/>
        </p:nvSpPr>
        <p:spPr>
          <a:xfrm>
            <a:off x="251520" y="2455032"/>
            <a:ext cx="3960440" cy="88309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a:solidFill>
                  <a:prstClr val="black"/>
                </a:solidFill>
              </a:rPr>
              <a:t> </a:t>
            </a:r>
            <a:r>
              <a:rPr lang="ru-RU" sz="2800" b="1" dirty="0">
                <a:solidFill>
                  <a:prstClr val="black"/>
                </a:solidFill>
              </a:rPr>
              <a:t>у </a:t>
            </a:r>
            <a:r>
              <a:rPr lang="ru-RU" sz="2800" b="1" dirty="0" err="1">
                <a:solidFill>
                  <a:prstClr val="black"/>
                </a:solidFill>
              </a:rPr>
              <a:t>природі</a:t>
            </a:r>
            <a:r>
              <a:rPr lang="ru-RU" sz="2800" b="1" dirty="0">
                <a:solidFill>
                  <a:prstClr val="black"/>
                </a:solidFill>
              </a:rPr>
              <a:t> </a:t>
            </a:r>
          </a:p>
        </p:txBody>
      </p:sp>
      <p:sp>
        <p:nvSpPr>
          <p:cNvPr id="21" name="Блок-схема: альтернативный процесс 20"/>
          <p:cNvSpPr/>
          <p:nvPr/>
        </p:nvSpPr>
        <p:spPr>
          <a:xfrm>
            <a:off x="4860034" y="2455032"/>
            <a:ext cx="4003263" cy="88238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800" b="1" dirty="0">
                <a:solidFill>
                  <a:prstClr val="black"/>
                </a:solidFill>
              </a:rPr>
              <a:t>у </a:t>
            </a:r>
            <a:r>
              <a:rPr lang="ru-RU" sz="2800" b="1" dirty="0" err="1">
                <a:solidFill>
                  <a:prstClr val="black"/>
                </a:solidFill>
              </a:rPr>
              <a:t>житті</a:t>
            </a:r>
            <a:r>
              <a:rPr lang="ru-RU" sz="2800" b="1" dirty="0">
                <a:solidFill>
                  <a:prstClr val="black"/>
                </a:solidFill>
              </a:rPr>
              <a:t> </a:t>
            </a:r>
            <a:r>
              <a:rPr lang="ru-RU" sz="2800" b="1" dirty="0" err="1">
                <a:solidFill>
                  <a:prstClr val="black"/>
                </a:solidFill>
              </a:rPr>
              <a:t>людини</a:t>
            </a:r>
            <a:endParaRPr lang="ru-RU" sz="2800" b="1" dirty="0">
              <a:solidFill>
                <a:prstClr val="black"/>
              </a:solidFill>
            </a:endParaRPr>
          </a:p>
        </p:txBody>
      </p:sp>
      <p:sp>
        <p:nvSpPr>
          <p:cNvPr id="22" name="Скругленный прямоугольник 21"/>
          <p:cNvSpPr/>
          <p:nvPr/>
        </p:nvSpPr>
        <p:spPr>
          <a:xfrm>
            <a:off x="251520" y="3743814"/>
            <a:ext cx="3960440" cy="747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smtClean="0">
                <a:solidFill>
                  <a:prstClr val="black"/>
                </a:solidFill>
              </a:rPr>
              <a:t>☺</a:t>
            </a:r>
            <a:r>
              <a:rPr lang="ru-RU" sz="2000" dirty="0">
                <a:solidFill>
                  <a:prstClr val="black"/>
                </a:solidFill>
              </a:rPr>
              <a:t>ланка в </a:t>
            </a:r>
            <a:r>
              <a:rPr lang="ru-RU" sz="2000" dirty="0" err="1">
                <a:solidFill>
                  <a:prstClr val="black"/>
                </a:solidFill>
              </a:rPr>
              <a:t>ланцюгах</a:t>
            </a:r>
            <a:r>
              <a:rPr lang="ru-RU" sz="2000" dirty="0">
                <a:solidFill>
                  <a:prstClr val="black"/>
                </a:solidFill>
              </a:rPr>
              <a:t> </a:t>
            </a:r>
            <a:r>
              <a:rPr lang="ru-RU" sz="2000" dirty="0" err="1">
                <a:solidFill>
                  <a:prstClr val="black"/>
                </a:solidFill>
              </a:rPr>
              <a:t>живлення</a:t>
            </a:r>
            <a:r>
              <a:rPr lang="ru-RU" sz="2000" dirty="0">
                <a:solidFill>
                  <a:prstClr val="black"/>
                </a:solidFill>
              </a:rPr>
              <a:t> </a:t>
            </a:r>
          </a:p>
        </p:txBody>
      </p:sp>
      <p:sp>
        <p:nvSpPr>
          <p:cNvPr id="23" name="Скругленный прямоугольник 22"/>
          <p:cNvSpPr/>
          <p:nvPr/>
        </p:nvSpPr>
        <p:spPr>
          <a:xfrm>
            <a:off x="4860032" y="3559428"/>
            <a:ext cx="4003265"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ru-RU" sz="2000" dirty="0">
                <a:solidFill>
                  <a:prstClr val="black"/>
                </a:solidFill>
              </a:rPr>
              <a:t>☺</a:t>
            </a:r>
            <a:r>
              <a:rPr lang="ru-RU" sz="2000" dirty="0" err="1">
                <a:solidFill>
                  <a:prstClr val="black"/>
                </a:solidFill>
              </a:rPr>
              <a:t>регуляція</a:t>
            </a:r>
            <a:r>
              <a:rPr lang="ru-RU" sz="2000" dirty="0">
                <a:solidFill>
                  <a:prstClr val="black"/>
                </a:solidFill>
              </a:rPr>
              <a:t> </a:t>
            </a:r>
            <a:r>
              <a:rPr lang="ru-RU" sz="2000" dirty="0" err="1">
                <a:solidFill>
                  <a:prstClr val="black"/>
                </a:solidFill>
              </a:rPr>
              <a:t>чисельності</a:t>
            </a:r>
            <a:r>
              <a:rPr lang="ru-RU" sz="2000" dirty="0">
                <a:solidFill>
                  <a:prstClr val="black"/>
                </a:solidFill>
              </a:rPr>
              <a:t> комах, </a:t>
            </a:r>
            <a:r>
              <a:rPr lang="ru-RU" sz="2000" dirty="0" err="1">
                <a:solidFill>
                  <a:prstClr val="black"/>
                </a:solidFill>
              </a:rPr>
              <a:t>гризунів</a:t>
            </a:r>
            <a:r>
              <a:rPr lang="ru-RU" sz="2000" dirty="0">
                <a:solidFill>
                  <a:prstClr val="black"/>
                </a:solidFill>
              </a:rPr>
              <a:t>; </a:t>
            </a:r>
          </a:p>
        </p:txBody>
      </p:sp>
      <p:sp>
        <p:nvSpPr>
          <p:cNvPr id="24" name="Скругленный прямоугольник 23"/>
          <p:cNvSpPr/>
          <p:nvPr/>
        </p:nvSpPr>
        <p:spPr>
          <a:xfrm>
            <a:off x="4860034" y="4293096"/>
            <a:ext cx="4003264"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ru-RU" sz="2000" dirty="0">
                <a:solidFill>
                  <a:prstClr val="black"/>
                </a:solidFill>
              </a:rPr>
              <a:t>☻</a:t>
            </a:r>
            <a:r>
              <a:rPr lang="ru-RU" sz="2000" dirty="0" err="1">
                <a:solidFill>
                  <a:prstClr val="black"/>
                </a:solidFill>
              </a:rPr>
              <a:t>використання</a:t>
            </a:r>
            <a:r>
              <a:rPr lang="ru-RU" sz="2000" dirty="0">
                <a:solidFill>
                  <a:prstClr val="black"/>
                </a:solidFill>
              </a:rPr>
              <a:t> в </a:t>
            </a:r>
            <a:r>
              <a:rPr lang="ru-RU" sz="2000" dirty="0" err="1">
                <a:solidFill>
                  <a:prstClr val="black"/>
                </a:solidFill>
              </a:rPr>
              <a:t>їжу</a:t>
            </a:r>
            <a:r>
              <a:rPr lang="ru-RU" sz="2000" dirty="0">
                <a:solidFill>
                  <a:prstClr val="black"/>
                </a:solidFill>
              </a:rPr>
              <a:t> (</a:t>
            </a:r>
            <a:r>
              <a:rPr lang="ru-RU" sz="2000" dirty="0" err="1">
                <a:solidFill>
                  <a:prstClr val="black"/>
                </a:solidFill>
              </a:rPr>
              <a:t>м’ясо</a:t>
            </a:r>
            <a:r>
              <a:rPr lang="ru-RU" sz="2000" dirty="0">
                <a:solidFill>
                  <a:prstClr val="black"/>
                </a:solidFill>
              </a:rPr>
              <a:t>, </a:t>
            </a:r>
            <a:r>
              <a:rPr lang="ru-RU" sz="2000" dirty="0" err="1">
                <a:solidFill>
                  <a:prstClr val="black"/>
                </a:solidFill>
              </a:rPr>
              <a:t>яйця</a:t>
            </a:r>
            <a:r>
              <a:rPr lang="ru-RU" sz="2000" dirty="0">
                <a:solidFill>
                  <a:prstClr val="black"/>
                </a:solidFill>
              </a:rPr>
              <a:t>);</a:t>
            </a:r>
          </a:p>
        </p:txBody>
      </p:sp>
      <p:sp>
        <p:nvSpPr>
          <p:cNvPr id="25" name="Скругленный прямоугольник 24"/>
          <p:cNvSpPr/>
          <p:nvPr/>
        </p:nvSpPr>
        <p:spPr>
          <a:xfrm>
            <a:off x="4860033" y="5013176"/>
            <a:ext cx="4001845"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a:solidFill>
                  <a:prstClr val="black"/>
                </a:solidFill>
              </a:rPr>
              <a:t>☺в </a:t>
            </a:r>
            <a:r>
              <a:rPr lang="ru-RU" sz="2000" dirty="0" err="1">
                <a:solidFill>
                  <a:prstClr val="black"/>
                </a:solidFill>
              </a:rPr>
              <a:t>медицині</a:t>
            </a:r>
            <a:r>
              <a:rPr lang="ru-RU" sz="2000" dirty="0">
                <a:solidFill>
                  <a:prstClr val="black"/>
                </a:solidFill>
              </a:rPr>
              <a:t> для </a:t>
            </a:r>
            <a:r>
              <a:rPr lang="ru-RU" sz="2000" dirty="0" err="1">
                <a:solidFill>
                  <a:prstClr val="black"/>
                </a:solidFill>
              </a:rPr>
              <a:t>виготовлення</a:t>
            </a:r>
            <a:r>
              <a:rPr lang="ru-RU" sz="2000" dirty="0">
                <a:solidFill>
                  <a:prstClr val="black"/>
                </a:solidFill>
              </a:rPr>
              <a:t> </a:t>
            </a:r>
            <a:r>
              <a:rPr lang="ru-RU" sz="2000" dirty="0" err="1">
                <a:solidFill>
                  <a:prstClr val="black"/>
                </a:solidFill>
              </a:rPr>
              <a:t>ліків</a:t>
            </a:r>
            <a:r>
              <a:rPr lang="ru-RU" sz="2000" dirty="0">
                <a:solidFill>
                  <a:prstClr val="black"/>
                </a:solidFill>
              </a:rPr>
              <a:t>;</a:t>
            </a:r>
          </a:p>
        </p:txBody>
      </p:sp>
      <p:sp>
        <p:nvSpPr>
          <p:cNvPr id="26" name="Скругленный прямоугольник 25"/>
          <p:cNvSpPr/>
          <p:nvPr/>
        </p:nvSpPr>
        <p:spPr>
          <a:xfrm>
            <a:off x="4860034" y="5808833"/>
            <a:ext cx="3963682" cy="818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ru-RU" sz="2000" dirty="0">
                <a:solidFill>
                  <a:prstClr val="black"/>
                </a:solidFill>
              </a:rPr>
              <a:t>☻</a:t>
            </a:r>
            <a:r>
              <a:rPr lang="ru-RU" sz="2000" dirty="0" err="1">
                <a:solidFill>
                  <a:prstClr val="black"/>
                </a:solidFill>
              </a:rPr>
              <a:t>шкіряні</a:t>
            </a:r>
            <a:r>
              <a:rPr lang="ru-RU" sz="2000" dirty="0">
                <a:solidFill>
                  <a:prstClr val="black"/>
                </a:solidFill>
              </a:rPr>
              <a:t> </a:t>
            </a:r>
            <a:r>
              <a:rPr lang="ru-RU" sz="2000" dirty="0" err="1">
                <a:solidFill>
                  <a:prstClr val="black"/>
                </a:solidFill>
              </a:rPr>
              <a:t>вироби</a:t>
            </a:r>
            <a:r>
              <a:rPr lang="ru-RU" sz="2000" dirty="0">
                <a:solidFill>
                  <a:prstClr val="black"/>
                </a:solidFill>
              </a:rPr>
              <a:t>, </a:t>
            </a:r>
            <a:r>
              <a:rPr lang="ru-RU" sz="2000" dirty="0" err="1">
                <a:solidFill>
                  <a:prstClr val="black"/>
                </a:solidFill>
              </a:rPr>
              <a:t>різноманітні</a:t>
            </a:r>
            <a:r>
              <a:rPr lang="ru-RU" sz="2000" dirty="0">
                <a:solidFill>
                  <a:prstClr val="black"/>
                </a:solidFill>
              </a:rPr>
              <a:t> </a:t>
            </a:r>
            <a:r>
              <a:rPr lang="ru-RU" sz="2000" dirty="0" err="1">
                <a:solidFill>
                  <a:prstClr val="black"/>
                </a:solidFill>
              </a:rPr>
              <a:t>вироби</a:t>
            </a:r>
            <a:r>
              <a:rPr lang="ru-RU" sz="2000" dirty="0">
                <a:solidFill>
                  <a:prstClr val="black"/>
                </a:solidFill>
              </a:rPr>
              <a:t>  з </a:t>
            </a:r>
            <a:r>
              <a:rPr lang="ru-RU" sz="2000" dirty="0" err="1">
                <a:solidFill>
                  <a:prstClr val="black"/>
                </a:solidFill>
              </a:rPr>
              <a:t>панцира</a:t>
            </a:r>
            <a:r>
              <a:rPr lang="ru-RU" sz="2000" dirty="0">
                <a:solidFill>
                  <a:prstClr val="black"/>
                </a:solidFill>
              </a:rPr>
              <a:t> черепах.   </a:t>
            </a:r>
          </a:p>
          <a:p>
            <a:r>
              <a:rPr lang="ru-RU" sz="2000" dirty="0">
                <a:solidFill>
                  <a:prstClr val="black"/>
                </a:solidFill>
              </a:rPr>
              <a:t>           </a:t>
            </a:r>
            <a:r>
              <a:rPr lang="ru-RU" dirty="0">
                <a:solidFill>
                  <a:prstClr val="black"/>
                </a:solidFill>
              </a:rPr>
              <a:t>                                                  </a:t>
            </a:r>
          </a:p>
        </p:txBody>
      </p:sp>
      <p:sp>
        <p:nvSpPr>
          <p:cNvPr id="27" name="Стрелка вниз 26"/>
          <p:cNvSpPr/>
          <p:nvPr/>
        </p:nvSpPr>
        <p:spPr>
          <a:xfrm>
            <a:off x="2901540" y="1967136"/>
            <a:ext cx="484632" cy="48789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8" name="Стрелка вниз 27"/>
          <p:cNvSpPr/>
          <p:nvPr/>
        </p:nvSpPr>
        <p:spPr>
          <a:xfrm>
            <a:off x="5724128" y="1998866"/>
            <a:ext cx="484632" cy="43475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69610447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1000"/>
                                        <p:tgtEl>
                                          <p:spTgt spid="23"/>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2000"/>
                                        <p:tgtEl>
                                          <p:spTgt spid="24"/>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2000"/>
                                        <p:tgtEl>
                                          <p:spTgt spid="25"/>
                                        </p:tgtEl>
                                      </p:cBhvr>
                                    </p:animEffect>
                                  </p:childTnLst>
                                </p:cTn>
                              </p:par>
                            </p:childTnLst>
                          </p:cTn>
                        </p:par>
                        <p:par>
                          <p:cTn id="41" fill="hold">
                            <p:stCondLst>
                              <p:cond delay="6000"/>
                            </p:stCondLst>
                            <p:childTnLst>
                              <p:par>
                                <p:cTn id="42" presetID="2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45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704758" y="188640"/>
            <a:ext cx="7734490" cy="707886"/>
          </a:xfrm>
          <a:prstGeom prst="rect">
            <a:avLst/>
          </a:prstGeom>
        </p:spPr>
        <p:txBody>
          <a:bodyPr wrap="none">
            <a:spAutoFit/>
          </a:bodyPr>
          <a:lstStyle/>
          <a:p>
            <a:pPr algn="ctr"/>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Рептилії з Червоної книги України</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8" name="Picture 2" descr="ÐÐ¾Ð²ÑÐ¾Ð¿ÑÐ· Ð±ÐµÐ·Ð½Ð¾Ð³Ð¸Ð¹, Ð¶Ð¾Ð²ÑÐ¾Ð¿ÑÐ·Ð¸Ðº (Pseudopus apodus   (Pallas, 177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772" y="878219"/>
            <a:ext cx="3115161" cy="25064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1100977" y="3349725"/>
            <a:ext cx="2090765" cy="369332"/>
          </a:xfrm>
          <a:prstGeom prst="rect">
            <a:avLst/>
          </a:prstGeom>
        </p:spPr>
        <p:txBody>
          <a:bodyPr wrap="none">
            <a:spAutoFit/>
          </a:bodyPr>
          <a:lstStyle/>
          <a:p>
            <a:r>
              <a:rPr lang="uk-UA" dirty="0" smtClean="0">
                <a:solidFill>
                  <a:prstClr val="black"/>
                </a:solidFill>
                <a:latin typeface="Times New Roman"/>
                <a:ea typeface="Calibri"/>
              </a:rPr>
              <a:t>Жовтопуз </a:t>
            </a:r>
            <a:r>
              <a:rPr lang="uk-UA" dirty="0">
                <a:solidFill>
                  <a:prstClr val="black"/>
                </a:solidFill>
                <a:latin typeface="Times New Roman"/>
                <a:ea typeface="Calibri"/>
              </a:rPr>
              <a:t>безногий</a:t>
            </a:r>
            <a:endParaRPr lang="ru-RU" dirty="0"/>
          </a:p>
        </p:txBody>
      </p:sp>
      <p:pic>
        <p:nvPicPr>
          <p:cNvPr id="9220" name="Picture 4" descr="ÐÐ°ÑÑÐ¸Ð½ÐºÐ¸ Ð¿Ð¾ Ð·Ð°Ð¿ÑÐ¾ÑÑ Ð¿Ð»Ð°Ð·ÑÐ½Ð¸ ÑÐµÑÐ²Ð¾Ð½Ð¾Ñ ÐºÐ½Ð¸Ð³Ð¸ ÑÐºÑÐ°ÑÐ½Ð¸ Ð¿Ð¾Ð»Ð¾Ð· Ð¶Ð¾Ð²ÑÐ¾ÑÐµÑÐµÐ²Ð¸Ð¹"/>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6020"/>
          <a:stretch/>
        </p:blipFill>
        <p:spPr bwMode="auto">
          <a:xfrm>
            <a:off x="4788024" y="878219"/>
            <a:ext cx="3362325" cy="250645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5383536" y="3349725"/>
            <a:ext cx="2214581" cy="369332"/>
          </a:xfrm>
          <a:prstGeom prst="rect">
            <a:avLst/>
          </a:prstGeom>
        </p:spPr>
        <p:txBody>
          <a:bodyPr wrap="none">
            <a:spAutoFit/>
          </a:bodyPr>
          <a:lstStyle/>
          <a:p>
            <a:r>
              <a:rPr lang="uk-UA" dirty="0">
                <a:solidFill>
                  <a:prstClr val="black"/>
                </a:solidFill>
                <a:latin typeface="Times New Roman"/>
                <a:ea typeface="Calibri"/>
              </a:rPr>
              <a:t>П</a:t>
            </a:r>
            <a:r>
              <a:rPr lang="uk-UA" dirty="0" smtClean="0">
                <a:solidFill>
                  <a:prstClr val="black"/>
                </a:solidFill>
                <a:latin typeface="Times New Roman"/>
                <a:ea typeface="Calibri"/>
              </a:rPr>
              <a:t>олоз </a:t>
            </a:r>
            <a:r>
              <a:rPr lang="uk-UA" dirty="0">
                <a:solidFill>
                  <a:prstClr val="black"/>
                </a:solidFill>
                <a:latin typeface="Times New Roman"/>
                <a:ea typeface="Calibri"/>
              </a:rPr>
              <a:t>жовточеревий</a:t>
            </a:r>
            <a:endParaRPr lang="ru-RU" dirty="0">
              <a:solidFill>
                <a:prstClr val="black"/>
              </a:solidFill>
              <a:latin typeface="Times New Roman"/>
              <a:ea typeface="Calibri"/>
            </a:endParaRPr>
          </a:p>
        </p:txBody>
      </p:sp>
      <p:pic>
        <p:nvPicPr>
          <p:cNvPr id="9224" name="Picture 8" descr="ÐÐ°ÑÑÐ¸Ð½ÐºÐ¸ Ð¿Ð¾ Ð·Ð°Ð¿ÑÐ¾ÑÑ Ð¿Ð»Ð°Ð·ÑÐ½Ð¸ ÑÐµÑÐ²Ð¾Ð½Ð¾Ñ ÐºÐ½Ð¸Ð³Ð¸ ÑÐºÑÐ°ÑÐ½Ð¸ Ð¼ÑÐ´ÑÐ½ÐºÐ° Ð·Ð²Ð¸ÑÐ°Ð¹Ð½Ð°"/>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946" y="3797021"/>
            <a:ext cx="331470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1116173" y="6464021"/>
            <a:ext cx="2018245" cy="369332"/>
          </a:xfrm>
          <a:prstGeom prst="rect">
            <a:avLst/>
          </a:prstGeom>
        </p:spPr>
        <p:txBody>
          <a:bodyPr wrap="none">
            <a:spAutoFit/>
          </a:bodyPr>
          <a:lstStyle/>
          <a:p>
            <a:r>
              <a:rPr lang="uk-UA" dirty="0">
                <a:solidFill>
                  <a:prstClr val="black"/>
                </a:solidFill>
                <a:latin typeface="Times New Roman"/>
                <a:ea typeface="Calibri"/>
              </a:rPr>
              <a:t>Мідянка звичайна </a:t>
            </a:r>
            <a:endParaRPr lang="ru-RU" dirty="0">
              <a:solidFill>
                <a:prstClr val="black"/>
              </a:solidFill>
              <a:latin typeface="Times New Roman"/>
              <a:ea typeface="Calibri"/>
            </a:endParaRPr>
          </a:p>
        </p:txBody>
      </p:sp>
      <p:pic>
        <p:nvPicPr>
          <p:cNvPr id="9226" name="Picture 10" descr="ÐÐ°ÑÑÐ¸Ð½ÐºÐ¸ Ð¿Ð¾ Ð·Ð°Ð¿ÑÐ¾ÑÑ Ð¿Ð»Ð°Ð·ÑÐ½Ð¸ ÑÐµÑÐ²Ð¾Ð½Ð¾Ñ ÐºÐ½Ð¸Ð³Ð¸ ÑÐºÑÐ°ÑÐ½Ð¸ Ð³Ð°Ð´ÑÐºÐ° ÑÑÐµÐ¿Ð¾Ð²Ð° ÑÑÑÐ´Ð½Ð°"/>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88024" y="3816168"/>
            <a:ext cx="3362325"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5291556" y="6464021"/>
            <a:ext cx="2387961" cy="369332"/>
          </a:xfrm>
          <a:prstGeom prst="rect">
            <a:avLst/>
          </a:prstGeom>
        </p:spPr>
        <p:txBody>
          <a:bodyPr wrap="none">
            <a:spAutoFit/>
          </a:bodyPr>
          <a:lstStyle/>
          <a:p>
            <a:r>
              <a:rPr lang="uk-UA" dirty="0">
                <a:solidFill>
                  <a:prstClr val="black"/>
                </a:solidFill>
                <a:latin typeface="Times New Roman"/>
                <a:ea typeface="Calibri"/>
              </a:rPr>
              <a:t>Г</a:t>
            </a:r>
            <a:r>
              <a:rPr lang="uk-UA" dirty="0" smtClean="0">
                <a:solidFill>
                  <a:prstClr val="black"/>
                </a:solidFill>
                <a:latin typeface="Times New Roman"/>
                <a:ea typeface="Calibri"/>
              </a:rPr>
              <a:t>адюка</a:t>
            </a:r>
            <a:r>
              <a:rPr lang="uk-UA" sz="1200" dirty="0" smtClean="0">
                <a:solidFill>
                  <a:prstClr val="black"/>
                </a:solidFill>
                <a:latin typeface="Times New Roman"/>
                <a:ea typeface="Calibri"/>
              </a:rPr>
              <a:t> </a:t>
            </a:r>
            <a:r>
              <a:rPr lang="uk-UA" dirty="0">
                <a:solidFill>
                  <a:prstClr val="black"/>
                </a:solidFill>
                <a:latin typeface="Times New Roman"/>
                <a:ea typeface="Calibri"/>
              </a:rPr>
              <a:t>степова східна</a:t>
            </a:r>
            <a:endParaRPr lang="ru-RU" dirty="0">
              <a:solidFill>
                <a:prstClr val="black"/>
              </a:solidFill>
              <a:latin typeface="Times New Roman"/>
              <a:ea typeface="Calibri"/>
            </a:endParaRPr>
          </a:p>
        </p:txBody>
      </p:sp>
    </p:spTree>
    <p:extLst>
      <p:ext uri="{BB962C8B-B14F-4D97-AF65-F5344CB8AC3E}">
        <p14:creationId xmlns:p14="http://schemas.microsoft.com/office/powerpoint/2010/main" xmlns="" val="146219172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07"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704758" y="188640"/>
            <a:ext cx="7734490" cy="707886"/>
          </a:xfrm>
          <a:prstGeom prst="rect">
            <a:avLst/>
          </a:prstGeom>
        </p:spPr>
        <p:txBody>
          <a:bodyPr wrap="none">
            <a:spAutoFit/>
          </a:bodyPr>
          <a:lstStyle/>
          <a:p>
            <a:pPr algn="ctr"/>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Рептилії з Червоної книги України</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12" name="Группа 11"/>
          <p:cNvGrpSpPr/>
          <p:nvPr/>
        </p:nvGrpSpPr>
        <p:grpSpPr>
          <a:xfrm>
            <a:off x="849212" y="839086"/>
            <a:ext cx="7375923" cy="5899850"/>
            <a:chOff x="527925" y="867716"/>
            <a:chExt cx="7375923" cy="5899850"/>
          </a:xfrm>
        </p:grpSpPr>
        <p:sp>
          <p:nvSpPr>
            <p:cNvPr id="8" name="Прямоугольник 7"/>
            <p:cNvSpPr/>
            <p:nvPr/>
          </p:nvSpPr>
          <p:spPr>
            <a:xfrm>
              <a:off x="1315591" y="3387350"/>
              <a:ext cx="2103846" cy="369332"/>
            </a:xfrm>
            <a:prstGeom prst="rect">
              <a:avLst/>
            </a:prstGeom>
          </p:spPr>
          <p:txBody>
            <a:bodyPr wrap="none">
              <a:spAutoFit/>
            </a:bodyPr>
            <a:lstStyle/>
            <a:p>
              <a:r>
                <a:rPr lang="uk-UA" dirty="0">
                  <a:solidFill>
                    <a:prstClr val="black"/>
                  </a:solidFill>
                  <a:latin typeface="Times New Roman"/>
                  <a:ea typeface="Calibri"/>
                </a:rPr>
                <a:t>П</a:t>
              </a:r>
              <a:r>
                <a:rPr lang="uk-UA" dirty="0" smtClean="0">
                  <a:solidFill>
                    <a:prstClr val="black"/>
                  </a:solidFill>
                  <a:latin typeface="Times New Roman"/>
                  <a:ea typeface="Calibri"/>
                </a:rPr>
                <a:t>олоз </a:t>
              </a:r>
              <a:r>
                <a:rPr lang="uk-UA" dirty="0">
                  <a:solidFill>
                    <a:prstClr val="black"/>
                  </a:solidFill>
                  <a:latin typeface="Times New Roman"/>
                  <a:ea typeface="Calibri"/>
                </a:rPr>
                <a:t>леопардовий</a:t>
              </a:r>
              <a:endParaRPr lang="ru-RU" dirty="0">
                <a:solidFill>
                  <a:prstClr val="black"/>
                </a:solidFill>
                <a:latin typeface="Times New Roman"/>
                <a:ea typeface="Calibri"/>
              </a:endParaRPr>
            </a:p>
          </p:txBody>
        </p:sp>
        <p:pic>
          <p:nvPicPr>
            <p:cNvPr id="10244" name="Picture 4" descr="ÐÐ°ÑÑÐ¸Ð½ÐºÐ¸ Ð¿Ð¾ Ð·Ð°Ð¿ÑÐ¾ÑÑ Ð¿Ð»Ð°Ð·ÑÐ½Ð¸ ÑÐµÑÐ²Ð¾Ð½Ð¾Ñ ÐºÐ½Ð¸Ð³Ð¸ ÑÐºÑÐ°ÑÐ½Ð¸ Ð¿Ð¾Ð»Ð¾Ð· ÑÐ¾ÑÐ¸ÑÐ¸ÑÐ¼ÑÐ³Ð¸Ð¹"/>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3874" t="23965" r="16308" b="10580"/>
            <a:stretch/>
          </p:blipFill>
          <p:spPr bwMode="auto">
            <a:xfrm>
              <a:off x="527925" y="867717"/>
              <a:ext cx="3635896" cy="255648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Ð¿Ð¾Ð»Ð¾Ð· Ð»ÑÑÐ¾Ð²Ð¸Ð¹"/>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342"/>
            <a:stretch/>
          </p:blipFill>
          <p:spPr bwMode="auto">
            <a:xfrm>
              <a:off x="4589148" y="867716"/>
              <a:ext cx="3314700" cy="257787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489351" y="3421846"/>
              <a:ext cx="1597104" cy="369332"/>
            </a:xfrm>
            <a:prstGeom prst="rect">
              <a:avLst/>
            </a:prstGeom>
          </p:spPr>
          <p:txBody>
            <a:bodyPr wrap="none">
              <a:spAutoFit/>
            </a:bodyPr>
            <a:lstStyle/>
            <a:p>
              <a:r>
                <a:rPr lang="uk-UA" dirty="0">
                  <a:solidFill>
                    <a:prstClr val="black"/>
                  </a:solidFill>
                  <a:latin typeface="Times New Roman"/>
                  <a:ea typeface="Calibri"/>
                </a:rPr>
                <a:t>П</a:t>
              </a:r>
              <a:r>
                <a:rPr lang="uk-UA" dirty="0" smtClean="0">
                  <a:solidFill>
                    <a:prstClr val="black"/>
                  </a:solidFill>
                  <a:latin typeface="Times New Roman"/>
                  <a:ea typeface="Calibri"/>
                </a:rPr>
                <a:t>олоз </a:t>
              </a:r>
              <a:r>
                <a:rPr lang="uk-UA" dirty="0">
                  <a:solidFill>
                    <a:prstClr val="black"/>
                  </a:solidFill>
                  <a:latin typeface="Times New Roman"/>
                  <a:ea typeface="Calibri"/>
                </a:rPr>
                <a:t>лісовий</a:t>
              </a:r>
              <a:endParaRPr lang="ru-RU" dirty="0">
                <a:solidFill>
                  <a:prstClr val="black"/>
                </a:solidFill>
                <a:latin typeface="Times New Roman"/>
                <a:ea typeface="Calibri"/>
              </a:endParaRPr>
            </a:p>
          </p:txBody>
        </p:sp>
        <p:pic>
          <p:nvPicPr>
            <p:cNvPr id="10248" name="Picture 8" descr="ÐÐµÐºÐ¾Ð½ ÑÐµÑÐµÐ´Ð·ÐµÐ¼Ð½Ð¾Ð¼Ð¾ÑÑÑÐºÐ¸Ð¹ (Mediodactylus kotschyi (Steindachner, 1870))"/>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2248"/>
            <a:stretch/>
          </p:blipFill>
          <p:spPr bwMode="auto">
            <a:xfrm>
              <a:off x="527925" y="3791178"/>
              <a:ext cx="3362325" cy="260705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Прямоугольник 9"/>
            <p:cNvSpPr/>
            <p:nvPr/>
          </p:nvSpPr>
          <p:spPr>
            <a:xfrm>
              <a:off x="790525" y="6398234"/>
              <a:ext cx="2837123" cy="369332"/>
            </a:xfrm>
            <a:prstGeom prst="rect">
              <a:avLst/>
            </a:prstGeom>
          </p:spPr>
          <p:txBody>
            <a:bodyPr wrap="none">
              <a:spAutoFit/>
            </a:bodyPr>
            <a:lstStyle/>
            <a:p>
              <a:r>
                <a:rPr lang="uk-UA" dirty="0">
                  <a:solidFill>
                    <a:prstClr val="black"/>
                  </a:solidFill>
                  <a:latin typeface="Times New Roman"/>
                  <a:ea typeface="Calibri"/>
                </a:rPr>
                <a:t>Г</a:t>
              </a:r>
              <a:r>
                <a:rPr lang="uk-UA" dirty="0" smtClean="0">
                  <a:solidFill>
                    <a:prstClr val="black"/>
                  </a:solidFill>
                  <a:latin typeface="Times New Roman"/>
                  <a:ea typeface="Calibri"/>
                </a:rPr>
                <a:t>екон </a:t>
              </a:r>
              <a:r>
                <a:rPr lang="uk-UA" dirty="0">
                  <a:solidFill>
                    <a:prstClr val="black"/>
                  </a:solidFill>
                  <a:latin typeface="Times New Roman"/>
                  <a:ea typeface="Calibri"/>
                </a:rPr>
                <a:t>середземноморський</a:t>
              </a:r>
              <a:endParaRPr lang="ru-RU" dirty="0">
                <a:solidFill>
                  <a:prstClr val="black"/>
                </a:solidFill>
                <a:latin typeface="Times New Roman"/>
                <a:ea typeface="Calibri"/>
              </a:endParaRPr>
            </a:p>
          </p:txBody>
        </p:sp>
        <p:pic>
          <p:nvPicPr>
            <p:cNvPr id="10250" name="Picture 10" descr="Ð¯ÑÑÑÐºÐ° Ð·ÐµÐ»ÐµÐ½Ð° (Lacerta viridis (Laurenti, 176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1101" y="3832809"/>
              <a:ext cx="3275170" cy="259786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Прямоугольник 10"/>
            <p:cNvSpPr/>
            <p:nvPr/>
          </p:nvSpPr>
          <p:spPr>
            <a:xfrm>
              <a:off x="5521818" y="6395668"/>
              <a:ext cx="1603068" cy="369332"/>
            </a:xfrm>
            <a:prstGeom prst="rect">
              <a:avLst/>
            </a:prstGeom>
          </p:spPr>
          <p:txBody>
            <a:bodyPr wrap="none">
              <a:spAutoFit/>
            </a:bodyPr>
            <a:lstStyle/>
            <a:p>
              <a:r>
                <a:rPr lang="uk-UA" dirty="0">
                  <a:solidFill>
                    <a:prstClr val="black"/>
                  </a:solidFill>
                  <a:latin typeface="Times New Roman"/>
                  <a:ea typeface="Calibri"/>
                </a:rPr>
                <a:t>Я</a:t>
              </a:r>
              <a:r>
                <a:rPr lang="uk-UA" dirty="0" smtClean="0">
                  <a:solidFill>
                    <a:prstClr val="black"/>
                  </a:solidFill>
                  <a:latin typeface="Times New Roman"/>
                  <a:ea typeface="Calibri"/>
                </a:rPr>
                <a:t>щірка </a:t>
              </a:r>
              <a:r>
                <a:rPr lang="uk-UA" dirty="0">
                  <a:solidFill>
                    <a:prstClr val="black"/>
                  </a:solidFill>
                  <a:latin typeface="Times New Roman"/>
                  <a:ea typeface="Calibri"/>
                </a:rPr>
                <a:t>зелена</a:t>
              </a:r>
              <a:endParaRPr lang="ru-RU" dirty="0">
                <a:solidFill>
                  <a:prstClr val="black"/>
                </a:solidFill>
                <a:latin typeface="Times New Roman"/>
                <a:ea typeface="Calibri"/>
              </a:endParaRPr>
            </a:p>
          </p:txBody>
        </p:sp>
      </p:grpSp>
    </p:spTree>
    <p:extLst>
      <p:ext uri="{BB962C8B-B14F-4D97-AF65-F5344CB8AC3E}">
        <p14:creationId xmlns:p14="http://schemas.microsoft.com/office/powerpoint/2010/main" xmlns="" val="3786547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54" y="0"/>
            <a:ext cx="923735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980567" y="188640"/>
            <a:ext cx="3182858" cy="707886"/>
          </a:xfrm>
          <a:prstGeom prst="rect">
            <a:avLst/>
          </a:prstGeom>
        </p:spPr>
        <p:txBody>
          <a:bodyPr wrap="none">
            <a:spAutoFit/>
          </a:bodyPr>
          <a:lstStyle/>
          <a:p>
            <a:pPr algn="ctr"/>
            <a:r>
              <a:rPr lang="uk-UA"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Зоовікторина</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179512" y="1052736"/>
            <a:ext cx="5692777" cy="461665"/>
          </a:xfrm>
          <a:prstGeom prst="rect">
            <a:avLst/>
          </a:prstGeom>
        </p:spPr>
        <p:txBody>
          <a:bodyPr wrap="none">
            <a:spAutoFit/>
          </a:bodyPr>
          <a:lstStyle/>
          <a:p>
            <a:pPr marL="342900" indent="-342900">
              <a:buFont typeface="Wingdings" pitchFamily="2" charset="2"/>
              <a:buChar char="v"/>
            </a:pPr>
            <a:r>
              <a:rPr lang="uk-UA" sz="2400" dirty="0">
                <a:latin typeface="Times New Roman"/>
                <a:ea typeface="Calibri"/>
              </a:rPr>
              <a:t>Хто хвіст залишає, а від ворога втікає? </a:t>
            </a:r>
            <a:endParaRPr lang="ru-RU" sz="2400" dirty="0"/>
          </a:p>
        </p:txBody>
      </p:sp>
      <p:sp>
        <p:nvSpPr>
          <p:cNvPr id="5" name="Прямоугольник 4"/>
          <p:cNvSpPr/>
          <p:nvPr/>
        </p:nvSpPr>
        <p:spPr>
          <a:xfrm>
            <a:off x="6230022" y="1091746"/>
            <a:ext cx="1287660" cy="461665"/>
          </a:xfrm>
          <a:prstGeom prst="rect">
            <a:avLst/>
          </a:prstGeom>
        </p:spPr>
        <p:txBody>
          <a:bodyPr wrap="none">
            <a:spAutoFit/>
          </a:bodyPr>
          <a:lstStyle/>
          <a:p>
            <a:r>
              <a:rPr lang="uk-UA" sz="2400" i="1" dirty="0">
                <a:latin typeface="Times New Roman"/>
                <a:ea typeface="Calibri"/>
              </a:rPr>
              <a:t>(ящірка)</a:t>
            </a:r>
            <a:endParaRPr lang="ru-RU" sz="2400" i="1" dirty="0">
              <a:latin typeface="Times New Roman"/>
              <a:ea typeface="Calibri"/>
            </a:endParaRPr>
          </a:p>
        </p:txBody>
      </p:sp>
      <p:sp>
        <p:nvSpPr>
          <p:cNvPr id="6" name="Прямоугольник 5"/>
          <p:cNvSpPr/>
          <p:nvPr/>
        </p:nvSpPr>
        <p:spPr>
          <a:xfrm>
            <a:off x="244869" y="1558687"/>
            <a:ext cx="4978799" cy="461665"/>
          </a:xfrm>
          <a:prstGeom prst="rect">
            <a:avLst/>
          </a:prstGeom>
        </p:spPr>
        <p:txBody>
          <a:bodyPr wrap="none">
            <a:spAutoFit/>
          </a:bodyPr>
          <a:lstStyle/>
          <a:p>
            <a:pPr marL="342900" indent="-342900">
              <a:buFont typeface="Wingdings" pitchFamily="2" charset="2"/>
              <a:buChar char="v"/>
            </a:pPr>
            <a:r>
              <a:rPr lang="uk-UA" sz="2400" dirty="0">
                <a:latin typeface="Times New Roman"/>
                <a:ea typeface="Calibri"/>
              </a:rPr>
              <a:t>Куди повзе ─ за собою хату везе? </a:t>
            </a:r>
            <a:endParaRPr lang="ru-RU" sz="2400" dirty="0">
              <a:latin typeface="Times New Roman"/>
              <a:ea typeface="Calibri"/>
            </a:endParaRPr>
          </a:p>
        </p:txBody>
      </p:sp>
      <p:sp>
        <p:nvSpPr>
          <p:cNvPr id="7" name="Прямоугольник 6"/>
          <p:cNvSpPr/>
          <p:nvPr/>
        </p:nvSpPr>
        <p:spPr>
          <a:xfrm>
            <a:off x="6094246" y="1582448"/>
            <a:ext cx="1559209" cy="461665"/>
          </a:xfrm>
          <a:prstGeom prst="rect">
            <a:avLst/>
          </a:prstGeom>
        </p:spPr>
        <p:txBody>
          <a:bodyPr wrap="none">
            <a:spAutoFit/>
          </a:bodyPr>
          <a:lstStyle/>
          <a:p>
            <a:r>
              <a:rPr lang="uk-UA" sz="2400" i="1" dirty="0">
                <a:latin typeface="Times New Roman"/>
                <a:ea typeface="Calibri"/>
              </a:rPr>
              <a:t>(черепаха)</a:t>
            </a:r>
            <a:endParaRPr lang="ru-RU" sz="2400" i="1" dirty="0">
              <a:latin typeface="Times New Roman"/>
              <a:ea typeface="Calibri"/>
            </a:endParaRPr>
          </a:p>
        </p:txBody>
      </p:sp>
      <p:sp>
        <p:nvSpPr>
          <p:cNvPr id="8" name="Прямоугольник 7"/>
          <p:cNvSpPr/>
          <p:nvPr/>
        </p:nvSpPr>
        <p:spPr>
          <a:xfrm>
            <a:off x="271427" y="2066358"/>
            <a:ext cx="5261056" cy="461665"/>
          </a:xfrm>
          <a:prstGeom prst="rect">
            <a:avLst/>
          </a:prstGeom>
        </p:spPr>
        <p:txBody>
          <a:bodyPr wrap="none">
            <a:spAutoFit/>
          </a:bodyPr>
          <a:lstStyle/>
          <a:p>
            <a:pPr marL="342900" indent="-342900">
              <a:buFont typeface="Wingdings" pitchFamily="2" charset="2"/>
              <a:buChar char="v"/>
            </a:pPr>
            <a:r>
              <a:rPr lang="uk-UA" sz="2400" dirty="0">
                <a:latin typeface="Times New Roman"/>
                <a:ea typeface="Calibri"/>
              </a:rPr>
              <a:t>В’ється мотузка, а на кінці головка. </a:t>
            </a:r>
            <a:endParaRPr lang="ru-RU" sz="2400" dirty="0">
              <a:latin typeface="Times New Roman"/>
              <a:ea typeface="Calibri"/>
            </a:endParaRPr>
          </a:p>
        </p:txBody>
      </p:sp>
      <p:sp>
        <p:nvSpPr>
          <p:cNvPr id="9" name="Прямоугольник 8"/>
          <p:cNvSpPr/>
          <p:nvPr/>
        </p:nvSpPr>
        <p:spPr>
          <a:xfrm>
            <a:off x="6409397" y="2075350"/>
            <a:ext cx="928909" cy="461665"/>
          </a:xfrm>
          <a:prstGeom prst="rect">
            <a:avLst/>
          </a:prstGeom>
        </p:spPr>
        <p:txBody>
          <a:bodyPr wrap="none">
            <a:spAutoFit/>
          </a:bodyPr>
          <a:lstStyle/>
          <a:p>
            <a:r>
              <a:rPr lang="uk-UA" sz="2400" i="1" dirty="0">
                <a:latin typeface="Times New Roman"/>
                <a:ea typeface="Calibri"/>
              </a:rPr>
              <a:t>(змія)</a:t>
            </a:r>
            <a:endParaRPr lang="ru-RU" sz="2400" i="1" dirty="0">
              <a:latin typeface="Times New Roman"/>
              <a:ea typeface="Calibri"/>
            </a:endParaRPr>
          </a:p>
        </p:txBody>
      </p:sp>
      <p:sp>
        <p:nvSpPr>
          <p:cNvPr id="10" name="Прямоугольник 9"/>
          <p:cNvSpPr/>
          <p:nvPr/>
        </p:nvSpPr>
        <p:spPr>
          <a:xfrm>
            <a:off x="271427" y="2528023"/>
            <a:ext cx="4155368" cy="461665"/>
          </a:xfrm>
          <a:prstGeom prst="rect">
            <a:avLst/>
          </a:prstGeom>
        </p:spPr>
        <p:txBody>
          <a:bodyPr wrap="none">
            <a:spAutoFit/>
          </a:bodyPr>
          <a:lstStyle/>
          <a:p>
            <a:pPr marL="342900" indent="-342900">
              <a:buFont typeface="Wingdings" pitchFamily="2" charset="2"/>
              <a:buChar char="v"/>
            </a:pPr>
            <a:r>
              <a:rPr lang="uk-UA" sz="2400" dirty="0">
                <a:latin typeface="Times New Roman"/>
                <a:ea typeface="Calibri"/>
              </a:rPr>
              <a:t>Чи всі ящірки мають ноги? </a:t>
            </a:r>
            <a:endParaRPr lang="ru-RU" sz="2400" dirty="0">
              <a:latin typeface="Times New Roman"/>
              <a:ea typeface="Calibri"/>
            </a:endParaRPr>
          </a:p>
        </p:txBody>
      </p:sp>
      <p:sp>
        <p:nvSpPr>
          <p:cNvPr id="11" name="Прямоугольник 10"/>
          <p:cNvSpPr/>
          <p:nvPr/>
        </p:nvSpPr>
        <p:spPr>
          <a:xfrm>
            <a:off x="312759" y="2528023"/>
            <a:ext cx="8568952" cy="830997"/>
          </a:xfrm>
          <a:prstGeom prst="rect">
            <a:avLst/>
          </a:prstGeom>
        </p:spPr>
        <p:txBody>
          <a:bodyPr wrap="square">
            <a:spAutoFit/>
          </a:bodyPr>
          <a:lstStyle/>
          <a:p>
            <a:r>
              <a:rPr lang="uk-UA" sz="2400" i="1" dirty="0" smtClean="0">
                <a:latin typeface="Times New Roman"/>
                <a:ea typeface="Calibri"/>
              </a:rPr>
              <a:t>                                                           (</a:t>
            </a:r>
            <a:r>
              <a:rPr lang="uk-UA" sz="2400" i="1" dirty="0">
                <a:latin typeface="Times New Roman"/>
                <a:ea typeface="Calibri"/>
              </a:rPr>
              <a:t>ні, веретільниця, жовтопуз ─ безногі)</a:t>
            </a:r>
            <a:endParaRPr lang="ru-RU" sz="2400" i="1" dirty="0">
              <a:latin typeface="Times New Roman"/>
              <a:ea typeface="Calibri"/>
            </a:endParaRPr>
          </a:p>
        </p:txBody>
      </p:sp>
      <p:sp>
        <p:nvSpPr>
          <p:cNvPr id="12" name="Прямоугольник 11"/>
          <p:cNvSpPr/>
          <p:nvPr/>
        </p:nvSpPr>
        <p:spPr>
          <a:xfrm>
            <a:off x="253712" y="3359020"/>
            <a:ext cx="4763868" cy="461665"/>
          </a:xfrm>
          <a:prstGeom prst="rect">
            <a:avLst/>
          </a:prstGeom>
        </p:spPr>
        <p:txBody>
          <a:bodyPr wrap="none">
            <a:spAutoFit/>
          </a:bodyPr>
          <a:lstStyle/>
          <a:p>
            <a:pPr marL="342900" indent="-342900">
              <a:buFont typeface="Wingdings" pitchFamily="2" charset="2"/>
              <a:buChar char="v"/>
            </a:pPr>
            <a:r>
              <a:rPr lang="uk-UA" sz="2400" dirty="0">
                <a:latin typeface="Times New Roman"/>
                <a:ea typeface="Calibri"/>
              </a:rPr>
              <a:t>Яка роль язика в житті гадюки? </a:t>
            </a:r>
            <a:endParaRPr lang="ru-RU" sz="2400" dirty="0">
              <a:latin typeface="Times New Roman"/>
              <a:ea typeface="Calibri"/>
            </a:endParaRPr>
          </a:p>
        </p:txBody>
      </p:sp>
      <p:sp>
        <p:nvSpPr>
          <p:cNvPr id="13" name="Прямоугольник 12"/>
          <p:cNvSpPr/>
          <p:nvPr/>
        </p:nvSpPr>
        <p:spPr>
          <a:xfrm>
            <a:off x="292581" y="3349035"/>
            <a:ext cx="8861799" cy="941796"/>
          </a:xfrm>
          <a:prstGeom prst="rect">
            <a:avLst/>
          </a:prstGeom>
        </p:spPr>
        <p:txBody>
          <a:bodyPr wrap="square">
            <a:spAutoFit/>
          </a:bodyPr>
          <a:lstStyle/>
          <a:p>
            <a:pPr lvl="0">
              <a:lnSpc>
                <a:spcPct val="115000"/>
              </a:lnSpc>
              <a:spcAft>
                <a:spcPts val="0"/>
              </a:spcAft>
            </a:pPr>
            <a:r>
              <a:rPr lang="uk-UA" sz="2400" i="1" dirty="0" smtClean="0">
                <a:latin typeface="Times New Roman"/>
                <a:ea typeface="Calibri"/>
              </a:rPr>
              <a:t>                                                            (</a:t>
            </a:r>
            <a:r>
              <a:rPr lang="uk-UA" sz="2400" i="1" dirty="0">
                <a:latin typeface="Times New Roman"/>
                <a:ea typeface="Calibri"/>
              </a:rPr>
              <a:t>орган дотику, нюху, сприйняття звукових коливань)</a:t>
            </a:r>
            <a:endParaRPr lang="ru-RU" sz="2400" i="1" dirty="0">
              <a:latin typeface="Times New Roman"/>
              <a:ea typeface="Calibri"/>
            </a:endParaRPr>
          </a:p>
        </p:txBody>
      </p:sp>
      <p:sp>
        <p:nvSpPr>
          <p:cNvPr id="14" name="Прямоугольник 13"/>
          <p:cNvSpPr/>
          <p:nvPr/>
        </p:nvSpPr>
        <p:spPr>
          <a:xfrm>
            <a:off x="244869" y="4290831"/>
            <a:ext cx="7536862" cy="461665"/>
          </a:xfrm>
          <a:prstGeom prst="rect">
            <a:avLst/>
          </a:prstGeom>
        </p:spPr>
        <p:txBody>
          <a:bodyPr wrap="square">
            <a:spAutoFit/>
          </a:bodyPr>
          <a:lstStyle/>
          <a:p>
            <a:pPr marL="342900" indent="-342900">
              <a:buFont typeface="Wingdings" pitchFamily="2" charset="2"/>
              <a:buChar char="v"/>
            </a:pPr>
            <a:r>
              <a:rPr lang="uk-UA" sz="2400" dirty="0">
                <a:latin typeface="Times New Roman"/>
                <a:ea typeface="Calibri"/>
              </a:rPr>
              <a:t>На емблемі медицини зображена змія. Яка її назва? </a:t>
            </a:r>
            <a:endParaRPr lang="ru-RU" sz="2400" dirty="0">
              <a:latin typeface="Times New Roman"/>
              <a:ea typeface="Calibri"/>
            </a:endParaRPr>
          </a:p>
        </p:txBody>
      </p:sp>
      <p:sp>
        <p:nvSpPr>
          <p:cNvPr id="15" name="Прямоугольник 14"/>
          <p:cNvSpPr/>
          <p:nvPr/>
        </p:nvSpPr>
        <p:spPr>
          <a:xfrm>
            <a:off x="6689674" y="4537235"/>
            <a:ext cx="2454326" cy="461665"/>
          </a:xfrm>
          <a:prstGeom prst="rect">
            <a:avLst/>
          </a:prstGeom>
        </p:spPr>
        <p:txBody>
          <a:bodyPr wrap="none">
            <a:spAutoFit/>
          </a:bodyPr>
          <a:lstStyle/>
          <a:p>
            <a:r>
              <a:rPr lang="uk-UA" sz="2400" i="1" dirty="0">
                <a:latin typeface="Times New Roman"/>
                <a:ea typeface="Calibri"/>
              </a:rPr>
              <a:t>(</a:t>
            </a:r>
            <a:r>
              <a:rPr lang="uk-UA" sz="2400" i="1" dirty="0" err="1">
                <a:latin typeface="Times New Roman"/>
                <a:ea typeface="Calibri"/>
              </a:rPr>
              <a:t>ескулапова</a:t>
            </a:r>
            <a:r>
              <a:rPr lang="uk-UA" sz="2400" i="1" dirty="0">
                <a:latin typeface="Times New Roman"/>
                <a:ea typeface="Calibri"/>
              </a:rPr>
              <a:t> змія)</a:t>
            </a:r>
            <a:endParaRPr lang="ru-RU" sz="2400" i="1" dirty="0">
              <a:latin typeface="Times New Roman"/>
              <a:ea typeface="Calibri"/>
            </a:endParaRPr>
          </a:p>
        </p:txBody>
      </p:sp>
      <p:sp>
        <p:nvSpPr>
          <p:cNvPr id="16" name="Прямоугольник 15"/>
          <p:cNvSpPr/>
          <p:nvPr/>
        </p:nvSpPr>
        <p:spPr>
          <a:xfrm>
            <a:off x="349645" y="4998900"/>
            <a:ext cx="8532065" cy="461665"/>
          </a:xfrm>
          <a:prstGeom prst="rect">
            <a:avLst/>
          </a:prstGeom>
        </p:spPr>
        <p:txBody>
          <a:bodyPr wrap="square">
            <a:spAutoFit/>
          </a:bodyPr>
          <a:lstStyle/>
          <a:p>
            <a:pPr marL="342900" indent="-342900">
              <a:buFont typeface="Wingdings" pitchFamily="2" charset="2"/>
              <a:buChar char="v"/>
            </a:pPr>
            <a:r>
              <a:rPr lang="uk-UA" sz="2400" dirty="0">
                <a:latin typeface="Times New Roman"/>
                <a:ea typeface="Calibri"/>
              </a:rPr>
              <a:t>Чи живуть на території України отруйні змії? </a:t>
            </a:r>
            <a:endParaRPr lang="ru-RU" sz="2400" dirty="0"/>
          </a:p>
        </p:txBody>
      </p:sp>
      <p:sp>
        <p:nvSpPr>
          <p:cNvPr id="17" name="Прямоугольник 16"/>
          <p:cNvSpPr/>
          <p:nvPr/>
        </p:nvSpPr>
        <p:spPr>
          <a:xfrm>
            <a:off x="349645" y="4998900"/>
            <a:ext cx="8532066" cy="941796"/>
          </a:xfrm>
          <a:prstGeom prst="rect">
            <a:avLst/>
          </a:prstGeom>
        </p:spPr>
        <p:txBody>
          <a:bodyPr wrap="square">
            <a:spAutoFit/>
          </a:bodyPr>
          <a:lstStyle/>
          <a:p>
            <a:pPr lvl="0" algn="just">
              <a:lnSpc>
                <a:spcPct val="115000"/>
              </a:lnSpc>
              <a:spcAft>
                <a:spcPts val="0"/>
              </a:spcAft>
            </a:pPr>
            <a:r>
              <a:rPr lang="uk-UA" sz="2400" i="1" dirty="0" smtClean="0">
                <a:latin typeface="Times New Roman"/>
                <a:ea typeface="Calibri"/>
                <a:cs typeface="Times New Roman"/>
              </a:rPr>
              <a:t>                                                                                   (</a:t>
            </a:r>
            <a:r>
              <a:rPr lang="uk-UA" sz="2400" i="1" dirty="0">
                <a:latin typeface="Times New Roman"/>
                <a:ea typeface="Calibri"/>
                <a:cs typeface="Times New Roman"/>
              </a:rPr>
              <a:t>так, гадюка звичайна, гадюка степова східна)</a:t>
            </a:r>
            <a:endParaRPr lang="ru-RU" sz="2400" dirty="0">
              <a:ea typeface="Calibri"/>
              <a:cs typeface="Times New Roman"/>
            </a:endParaRPr>
          </a:p>
        </p:txBody>
      </p:sp>
      <p:sp>
        <p:nvSpPr>
          <p:cNvPr id="18" name="Прямоугольник 17"/>
          <p:cNvSpPr/>
          <p:nvPr/>
        </p:nvSpPr>
        <p:spPr>
          <a:xfrm>
            <a:off x="312759" y="5964752"/>
            <a:ext cx="3825278" cy="461665"/>
          </a:xfrm>
          <a:prstGeom prst="rect">
            <a:avLst/>
          </a:prstGeom>
        </p:spPr>
        <p:txBody>
          <a:bodyPr wrap="none">
            <a:spAutoFit/>
          </a:bodyPr>
          <a:lstStyle/>
          <a:p>
            <a:pPr marL="342900" indent="-342900">
              <a:buFont typeface="Wingdings" pitchFamily="2" charset="2"/>
              <a:buChar char="v"/>
            </a:pPr>
            <a:r>
              <a:rPr lang="uk-UA" sz="2400" dirty="0">
                <a:latin typeface="Times New Roman"/>
                <a:ea typeface="Calibri"/>
              </a:rPr>
              <a:t>Чи є змія з «окулярами»?</a:t>
            </a:r>
            <a:endParaRPr lang="ru-RU" sz="2400" dirty="0"/>
          </a:p>
        </p:txBody>
      </p:sp>
      <p:sp>
        <p:nvSpPr>
          <p:cNvPr id="19" name="Прямоугольник 18"/>
          <p:cNvSpPr/>
          <p:nvPr/>
        </p:nvSpPr>
        <p:spPr>
          <a:xfrm>
            <a:off x="4062546" y="5966026"/>
            <a:ext cx="5155257" cy="461665"/>
          </a:xfrm>
          <a:prstGeom prst="rect">
            <a:avLst/>
          </a:prstGeom>
        </p:spPr>
        <p:txBody>
          <a:bodyPr wrap="none">
            <a:spAutoFit/>
          </a:bodyPr>
          <a:lstStyle/>
          <a:p>
            <a:r>
              <a:rPr lang="uk-UA" sz="2400" i="1" dirty="0">
                <a:latin typeface="Times New Roman"/>
                <a:ea typeface="Calibri"/>
              </a:rPr>
              <a:t>(так, очкова змія або індійська кобра)</a:t>
            </a:r>
            <a:endParaRPr lang="ru-RU" sz="2400" dirty="0"/>
          </a:p>
        </p:txBody>
      </p:sp>
    </p:spTree>
    <p:extLst>
      <p:ext uri="{BB962C8B-B14F-4D97-AF65-F5344CB8AC3E}">
        <p14:creationId xmlns:p14="http://schemas.microsoft.com/office/powerpoint/2010/main" xmlns="" val="105913000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962423" y="260648"/>
            <a:ext cx="3219150"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Знайди зайве</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650479" y="1383363"/>
            <a:ext cx="3850157" cy="523220"/>
          </a:xfrm>
          <a:prstGeom prst="rect">
            <a:avLst/>
          </a:prstGeom>
        </p:spPr>
        <p:txBody>
          <a:bodyPr wrap="none">
            <a:spAutoFit/>
          </a:bodyPr>
          <a:lstStyle/>
          <a:p>
            <a:r>
              <a:rPr lang="uk-UA" sz="2800" dirty="0" smtClean="0">
                <a:latin typeface="Times New Roman"/>
                <a:ea typeface="Calibri"/>
              </a:rPr>
              <a:t>Вуж</a:t>
            </a:r>
            <a:r>
              <a:rPr lang="uk-UA" sz="2800" dirty="0">
                <a:latin typeface="Times New Roman"/>
                <a:ea typeface="Calibri"/>
              </a:rPr>
              <a:t>, варан, кобра, удав</a:t>
            </a:r>
            <a:r>
              <a:rPr lang="uk-UA" sz="2800" dirty="0" smtClean="0">
                <a:latin typeface="Times New Roman"/>
                <a:ea typeface="Calibri"/>
              </a:rPr>
              <a:t>.</a:t>
            </a:r>
            <a:endParaRPr lang="ru-RU" sz="2800" dirty="0"/>
          </a:p>
        </p:txBody>
      </p:sp>
      <p:sp>
        <p:nvSpPr>
          <p:cNvPr id="5" name="Прямоугольник 4"/>
          <p:cNvSpPr/>
          <p:nvPr/>
        </p:nvSpPr>
        <p:spPr>
          <a:xfrm>
            <a:off x="639186" y="2118047"/>
            <a:ext cx="6252033" cy="523220"/>
          </a:xfrm>
          <a:prstGeom prst="rect">
            <a:avLst/>
          </a:prstGeom>
        </p:spPr>
        <p:txBody>
          <a:bodyPr wrap="none">
            <a:spAutoFit/>
          </a:bodyPr>
          <a:lstStyle/>
          <a:p>
            <a:r>
              <a:rPr lang="uk-UA" sz="2800" dirty="0">
                <a:latin typeface="Times New Roman"/>
                <a:ea typeface="Calibri"/>
              </a:rPr>
              <a:t>Хамелеон, крокодил, тритон, </a:t>
            </a:r>
            <a:r>
              <a:rPr lang="uk-UA" sz="2800" dirty="0" smtClean="0">
                <a:latin typeface="Times New Roman"/>
                <a:ea typeface="Calibri"/>
              </a:rPr>
              <a:t>черепаха.</a:t>
            </a:r>
            <a:endParaRPr lang="ru-RU" sz="2800" dirty="0"/>
          </a:p>
        </p:txBody>
      </p:sp>
      <p:sp>
        <p:nvSpPr>
          <p:cNvPr id="6" name="Прямоугольник 5"/>
          <p:cNvSpPr/>
          <p:nvPr/>
        </p:nvSpPr>
        <p:spPr>
          <a:xfrm>
            <a:off x="639186" y="2905780"/>
            <a:ext cx="4853316" cy="523220"/>
          </a:xfrm>
          <a:prstGeom prst="rect">
            <a:avLst/>
          </a:prstGeom>
        </p:spPr>
        <p:txBody>
          <a:bodyPr wrap="none">
            <a:spAutoFit/>
          </a:bodyPr>
          <a:lstStyle/>
          <a:p>
            <a:r>
              <a:rPr lang="uk-UA" sz="2800" dirty="0">
                <a:latin typeface="Times New Roman"/>
                <a:ea typeface="Calibri"/>
              </a:rPr>
              <a:t>Варан, гекон, хамелеон, </a:t>
            </a:r>
            <a:r>
              <a:rPr lang="uk-UA" sz="2800" dirty="0" smtClean="0">
                <a:latin typeface="Times New Roman"/>
                <a:ea typeface="Calibri"/>
              </a:rPr>
              <a:t>бісса. </a:t>
            </a:r>
            <a:endParaRPr lang="ru-RU" sz="2800" dirty="0"/>
          </a:p>
        </p:txBody>
      </p:sp>
      <p:cxnSp>
        <p:nvCxnSpPr>
          <p:cNvPr id="8" name="Прямая соединительная линия 7"/>
          <p:cNvCxnSpPr/>
          <p:nvPr/>
        </p:nvCxnSpPr>
        <p:spPr>
          <a:xfrm>
            <a:off x="1504270" y="1906583"/>
            <a:ext cx="1032368" cy="62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016818" y="2641267"/>
            <a:ext cx="103536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500636" y="3356992"/>
            <a:ext cx="71943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650479" y="3699191"/>
            <a:ext cx="5572038" cy="523220"/>
          </a:xfrm>
          <a:prstGeom prst="rect">
            <a:avLst/>
          </a:prstGeom>
        </p:spPr>
        <p:txBody>
          <a:bodyPr wrap="none">
            <a:spAutoFit/>
          </a:bodyPr>
          <a:lstStyle/>
          <a:p>
            <a:r>
              <a:rPr lang="uk-UA" sz="2800" dirty="0" err="1">
                <a:latin typeface="Times New Roman"/>
                <a:ea typeface="Calibri"/>
              </a:rPr>
              <a:t>Гримучник</a:t>
            </a:r>
            <a:r>
              <a:rPr lang="uk-UA" sz="2800" dirty="0">
                <a:latin typeface="Times New Roman"/>
                <a:ea typeface="Calibri"/>
              </a:rPr>
              <a:t>, вуж, хамелеон, </a:t>
            </a:r>
            <a:r>
              <a:rPr lang="uk-UA" sz="2800" dirty="0" err="1">
                <a:latin typeface="Times New Roman"/>
                <a:ea typeface="Calibri"/>
              </a:rPr>
              <a:t>мамба</a:t>
            </a:r>
            <a:r>
              <a:rPr lang="uk-UA" sz="2800" dirty="0">
                <a:latin typeface="Times New Roman"/>
                <a:ea typeface="Calibri"/>
              </a:rPr>
              <a:t>. </a:t>
            </a:r>
            <a:endParaRPr lang="ru-RU" sz="2800" dirty="0">
              <a:latin typeface="Times New Roman"/>
              <a:ea typeface="Calibri"/>
            </a:endParaRPr>
          </a:p>
        </p:txBody>
      </p:sp>
      <p:cxnSp>
        <p:nvCxnSpPr>
          <p:cNvPr id="15" name="Прямая соединительная линия 14"/>
          <p:cNvCxnSpPr/>
          <p:nvPr/>
        </p:nvCxnSpPr>
        <p:spPr>
          <a:xfrm>
            <a:off x="3319223" y="4207673"/>
            <a:ext cx="13951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676422" y="4509120"/>
            <a:ext cx="8000033" cy="954107"/>
          </a:xfrm>
          <a:prstGeom prst="rect">
            <a:avLst/>
          </a:prstGeom>
        </p:spPr>
        <p:txBody>
          <a:bodyPr wrap="square">
            <a:spAutoFit/>
          </a:bodyPr>
          <a:lstStyle/>
          <a:p>
            <a:r>
              <a:rPr lang="uk-UA" sz="2800" dirty="0">
                <a:latin typeface="Times New Roman"/>
                <a:ea typeface="Calibri"/>
              </a:rPr>
              <a:t>Нільський крокодил, леопардовий полоз, кайман, алігатор, гавіал. </a:t>
            </a:r>
            <a:endParaRPr lang="ru-RU" sz="2800" dirty="0">
              <a:latin typeface="Times New Roman"/>
              <a:ea typeface="Calibri"/>
            </a:endParaRPr>
          </a:p>
        </p:txBody>
      </p:sp>
      <p:cxnSp>
        <p:nvCxnSpPr>
          <p:cNvPr id="19" name="Прямая соединительная линия 18"/>
          <p:cNvCxnSpPr/>
          <p:nvPr/>
        </p:nvCxnSpPr>
        <p:spPr>
          <a:xfrm>
            <a:off x="4016818" y="4969288"/>
            <a:ext cx="2874401" cy="1688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7718763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80">
                                          <p:stCondLst>
                                            <p:cond delay="0"/>
                                          </p:stCondLst>
                                        </p:cTn>
                                        <p:tgtEl>
                                          <p:spTgt spid="16"/>
                                        </p:tgtEl>
                                      </p:cBhvr>
                                    </p:animEffect>
                                    <p:anim calcmode="lin" valueType="num">
                                      <p:cBhvr>
                                        <p:cTn id="6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0" dur="26">
                                          <p:stCondLst>
                                            <p:cond delay="650"/>
                                          </p:stCondLst>
                                        </p:cTn>
                                        <p:tgtEl>
                                          <p:spTgt spid="16"/>
                                        </p:tgtEl>
                                      </p:cBhvr>
                                      <p:to x="100000" y="60000"/>
                                    </p:animScale>
                                    <p:animScale>
                                      <p:cBhvr>
                                        <p:cTn id="71" dur="166" decel="50000">
                                          <p:stCondLst>
                                            <p:cond delay="676"/>
                                          </p:stCondLst>
                                        </p:cTn>
                                        <p:tgtEl>
                                          <p:spTgt spid="16"/>
                                        </p:tgtEl>
                                      </p:cBhvr>
                                      <p:to x="100000" y="100000"/>
                                    </p:animScale>
                                    <p:animScale>
                                      <p:cBhvr>
                                        <p:cTn id="72" dur="26">
                                          <p:stCondLst>
                                            <p:cond delay="1312"/>
                                          </p:stCondLst>
                                        </p:cTn>
                                        <p:tgtEl>
                                          <p:spTgt spid="16"/>
                                        </p:tgtEl>
                                      </p:cBhvr>
                                      <p:to x="100000" y="80000"/>
                                    </p:animScale>
                                    <p:animScale>
                                      <p:cBhvr>
                                        <p:cTn id="73" dur="166" decel="50000">
                                          <p:stCondLst>
                                            <p:cond delay="1338"/>
                                          </p:stCondLst>
                                        </p:cTn>
                                        <p:tgtEl>
                                          <p:spTgt spid="16"/>
                                        </p:tgtEl>
                                      </p:cBhvr>
                                      <p:to x="100000" y="100000"/>
                                    </p:animScale>
                                    <p:animScale>
                                      <p:cBhvr>
                                        <p:cTn id="74" dur="26">
                                          <p:stCondLst>
                                            <p:cond delay="1642"/>
                                          </p:stCondLst>
                                        </p:cTn>
                                        <p:tgtEl>
                                          <p:spTgt spid="16"/>
                                        </p:tgtEl>
                                      </p:cBhvr>
                                      <p:to x="100000" y="90000"/>
                                    </p:animScale>
                                    <p:animScale>
                                      <p:cBhvr>
                                        <p:cTn id="75" dur="166" decel="50000">
                                          <p:stCondLst>
                                            <p:cond delay="1668"/>
                                          </p:stCondLst>
                                        </p:cTn>
                                        <p:tgtEl>
                                          <p:spTgt spid="16"/>
                                        </p:tgtEl>
                                      </p:cBhvr>
                                      <p:to x="100000" y="100000"/>
                                    </p:animScale>
                                    <p:animScale>
                                      <p:cBhvr>
                                        <p:cTn id="76" dur="26">
                                          <p:stCondLst>
                                            <p:cond delay="1808"/>
                                          </p:stCondLst>
                                        </p:cTn>
                                        <p:tgtEl>
                                          <p:spTgt spid="16"/>
                                        </p:tgtEl>
                                      </p:cBhvr>
                                      <p:to x="100000" y="95000"/>
                                    </p:animScale>
                                    <p:animScale>
                                      <p:cBhvr>
                                        <p:cTn id="77" dur="166" decel="50000">
                                          <p:stCondLst>
                                            <p:cond delay="1834"/>
                                          </p:stCondLst>
                                        </p:cTn>
                                        <p:tgtEl>
                                          <p:spTgt spid="16"/>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arn(inVertic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580">
                                          <p:stCondLst>
                                            <p:cond delay="0"/>
                                          </p:stCondLst>
                                        </p:cTn>
                                        <p:tgtEl>
                                          <p:spTgt spid="15"/>
                                        </p:tgtEl>
                                      </p:cBhvr>
                                    </p:animEffect>
                                    <p:anim calcmode="lin" valueType="num">
                                      <p:cBhvr>
                                        <p:cTn id="8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3" dur="26">
                                          <p:stCondLst>
                                            <p:cond delay="650"/>
                                          </p:stCondLst>
                                        </p:cTn>
                                        <p:tgtEl>
                                          <p:spTgt spid="15"/>
                                        </p:tgtEl>
                                      </p:cBhvr>
                                      <p:to x="100000" y="60000"/>
                                    </p:animScale>
                                    <p:animScale>
                                      <p:cBhvr>
                                        <p:cTn id="94" dur="166" decel="50000">
                                          <p:stCondLst>
                                            <p:cond delay="676"/>
                                          </p:stCondLst>
                                        </p:cTn>
                                        <p:tgtEl>
                                          <p:spTgt spid="15"/>
                                        </p:tgtEl>
                                      </p:cBhvr>
                                      <p:to x="100000" y="100000"/>
                                    </p:animScale>
                                    <p:animScale>
                                      <p:cBhvr>
                                        <p:cTn id="95" dur="26">
                                          <p:stCondLst>
                                            <p:cond delay="1312"/>
                                          </p:stCondLst>
                                        </p:cTn>
                                        <p:tgtEl>
                                          <p:spTgt spid="15"/>
                                        </p:tgtEl>
                                      </p:cBhvr>
                                      <p:to x="100000" y="80000"/>
                                    </p:animScale>
                                    <p:animScale>
                                      <p:cBhvr>
                                        <p:cTn id="96" dur="166" decel="50000">
                                          <p:stCondLst>
                                            <p:cond delay="1338"/>
                                          </p:stCondLst>
                                        </p:cTn>
                                        <p:tgtEl>
                                          <p:spTgt spid="15"/>
                                        </p:tgtEl>
                                      </p:cBhvr>
                                      <p:to x="100000" y="100000"/>
                                    </p:animScale>
                                    <p:animScale>
                                      <p:cBhvr>
                                        <p:cTn id="97" dur="26">
                                          <p:stCondLst>
                                            <p:cond delay="1642"/>
                                          </p:stCondLst>
                                        </p:cTn>
                                        <p:tgtEl>
                                          <p:spTgt spid="15"/>
                                        </p:tgtEl>
                                      </p:cBhvr>
                                      <p:to x="100000" y="90000"/>
                                    </p:animScale>
                                    <p:animScale>
                                      <p:cBhvr>
                                        <p:cTn id="98" dur="166" decel="50000">
                                          <p:stCondLst>
                                            <p:cond delay="1668"/>
                                          </p:stCondLst>
                                        </p:cTn>
                                        <p:tgtEl>
                                          <p:spTgt spid="15"/>
                                        </p:tgtEl>
                                      </p:cBhvr>
                                      <p:to x="100000" y="100000"/>
                                    </p:animScale>
                                    <p:animScale>
                                      <p:cBhvr>
                                        <p:cTn id="99" dur="26">
                                          <p:stCondLst>
                                            <p:cond delay="1808"/>
                                          </p:stCondLst>
                                        </p:cTn>
                                        <p:tgtEl>
                                          <p:spTgt spid="15"/>
                                        </p:tgtEl>
                                      </p:cBhvr>
                                      <p:to x="100000" y="95000"/>
                                    </p:animScale>
                                    <p:animScale>
                                      <p:cBhvr>
                                        <p:cTn id="100" dur="166" decel="50000">
                                          <p:stCondLst>
                                            <p:cond delay="1834"/>
                                          </p:stCondLst>
                                        </p:cTn>
                                        <p:tgtEl>
                                          <p:spTgt spid="15"/>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barn(inVertical)">
                                      <p:cBhvr>
                                        <p:cTn id="105" dur="5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down)">
                                      <p:cBhvr>
                                        <p:cTn id="110" dur="580">
                                          <p:stCondLst>
                                            <p:cond delay="0"/>
                                          </p:stCondLst>
                                        </p:cTn>
                                        <p:tgtEl>
                                          <p:spTgt spid="19"/>
                                        </p:tgtEl>
                                      </p:cBhvr>
                                    </p:animEffect>
                                    <p:anim calcmode="lin" valueType="num">
                                      <p:cBhvr>
                                        <p:cTn id="11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16" dur="26">
                                          <p:stCondLst>
                                            <p:cond delay="650"/>
                                          </p:stCondLst>
                                        </p:cTn>
                                        <p:tgtEl>
                                          <p:spTgt spid="19"/>
                                        </p:tgtEl>
                                      </p:cBhvr>
                                      <p:to x="100000" y="60000"/>
                                    </p:animScale>
                                    <p:animScale>
                                      <p:cBhvr>
                                        <p:cTn id="117" dur="166" decel="50000">
                                          <p:stCondLst>
                                            <p:cond delay="676"/>
                                          </p:stCondLst>
                                        </p:cTn>
                                        <p:tgtEl>
                                          <p:spTgt spid="19"/>
                                        </p:tgtEl>
                                      </p:cBhvr>
                                      <p:to x="100000" y="100000"/>
                                    </p:animScale>
                                    <p:animScale>
                                      <p:cBhvr>
                                        <p:cTn id="118" dur="26">
                                          <p:stCondLst>
                                            <p:cond delay="1312"/>
                                          </p:stCondLst>
                                        </p:cTn>
                                        <p:tgtEl>
                                          <p:spTgt spid="19"/>
                                        </p:tgtEl>
                                      </p:cBhvr>
                                      <p:to x="100000" y="80000"/>
                                    </p:animScale>
                                    <p:animScale>
                                      <p:cBhvr>
                                        <p:cTn id="119" dur="166" decel="50000">
                                          <p:stCondLst>
                                            <p:cond delay="1338"/>
                                          </p:stCondLst>
                                        </p:cTn>
                                        <p:tgtEl>
                                          <p:spTgt spid="19"/>
                                        </p:tgtEl>
                                      </p:cBhvr>
                                      <p:to x="100000" y="100000"/>
                                    </p:animScale>
                                    <p:animScale>
                                      <p:cBhvr>
                                        <p:cTn id="120" dur="26">
                                          <p:stCondLst>
                                            <p:cond delay="1642"/>
                                          </p:stCondLst>
                                        </p:cTn>
                                        <p:tgtEl>
                                          <p:spTgt spid="19"/>
                                        </p:tgtEl>
                                      </p:cBhvr>
                                      <p:to x="100000" y="90000"/>
                                    </p:animScale>
                                    <p:animScale>
                                      <p:cBhvr>
                                        <p:cTn id="121" dur="166" decel="50000">
                                          <p:stCondLst>
                                            <p:cond delay="1668"/>
                                          </p:stCondLst>
                                        </p:cTn>
                                        <p:tgtEl>
                                          <p:spTgt spid="19"/>
                                        </p:tgtEl>
                                      </p:cBhvr>
                                      <p:to x="100000" y="100000"/>
                                    </p:animScale>
                                    <p:animScale>
                                      <p:cBhvr>
                                        <p:cTn id="122" dur="26">
                                          <p:stCondLst>
                                            <p:cond delay="1808"/>
                                          </p:stCondLst>
                                        </p:cTn>
                                        <p:tgtEl>
                                          <p:spTgt spid="19"/>
                                        </p:tgtEl>
                                      </p:cBhvr>
                                      <p:to x="100000" y="95000"/>
                                    </p:animScale>
                                    <p:animScale>
                                      <p:cBhvr>
                                        <p:cTn id="123"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амфібії\25_11956_oboi_svetlo_zelenaja_abstrakcija_1920x1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9280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51520" y="1268760"/>
            <a:ext cx="8712968" cy="2554545"/>
          </a:xfrm>
          <a:prstGeom prst="rect">
            <a:avLst/>
          </a:prstGeom>
        </p:spPr>
        <p:txBody>
          <a:bodyPr wrap="square">
            <a:spAutoFit/>
          </a:bodyPr>
          <a:lstStyle/>
          <a:p>
            <a:r>
              <a:rPr lang="ru-RU" sz="3200" b="1" i="1" dirty="0" smtClean="0">
                <a:solidFill>
                  <a:schemeClr val="accent2">
                    <a:lumMod val="75000"/>
                  </a:schemeClr>
                </a:solidFill>
              </a:rPr>
              <a:t>«…</a:t>
            </a:r>
            <a:r>
              <a:rPr lang="ru-RU" sz="3200" b="1" i="1" dirty="0" err="1">
                <a:solidFill>
                  <a:schemeClr val="accent2">
                    <a:lumMod val="75000"/>
                  </a:schemeClr>
                </a:solidFill>
              </a:rPr>
              <a:t>Збережи</a:t>
            </a:r>
            <a:r>
              <a:rPr lang="ru-RU" sz="3200" b="1" i="1" dirty="0">
                <a:solidFill>
                  <a:schemeClr val="accent2">
                    <a:lumMod val="75000"/>
                  </a:schemeClr>
                </a:solidFill>
              </a:rPr>
              <a:t>, де </a:t>
            </a:r>
            <a:r>
              <a:rPr lang="ru-RU" sz="3200" b="1" i="1" dirty="0" err="1">
                <a:solidFill>
                  <a:schemeClr val="accent2">
                    <a:lumMod val="75000"/>
                  </a:schemeClr>
                </a:solidFill>
              </a:rPr>
              <a:t>стоїш</a:t>
            </a:r>
            <a:r>
              <a:rPr lang="ru-RU" sz="3200" b="1" i="1" dirty="0">
                <a:solidFill>
                  <a:schemeClr val="accent2">
                    <a:lumMod val="75000"/>
                  </a:schemeClr>
                </a:solidFill>
              </a:rPr>
              <a:t>, де </a:t>
            </a:r>
            <a:r>
              <a:rPr lang="ru-RU" sz="3200" b="1" i="1" dirty="0" err="1">
                <a:solidFill>
                  <a:schemeClr val="accent2">
                    <a:lumMod val="75000"/>
                  </a:schemeClr>
                </a:solidFill>
              </a:rPr>
              <a:t>живеш</a:t>
            </a:r>
            <a:r>
              <a:rPr lang="ru-RU" sz="3200" b="1" i="1" dirty="0">
                <a:solidFill>
                  <a:schemeClr val="accent2">
                    <a:lumMod val="75000"/>
                  </a:schemeClr>
                </a:solidFill>
              </a:rPr>
              <a:t>, на </a:t>
            </a:r>
            <a:r>
              <a:rPr lang="ru-RU" sz="3200" b="1" i="1" dirty="0" err="1">
                <a:solidFill>
                  <a:schemeClr val="accent2">
                    <a:lumMod val="75000"/>
                  </a:schemeClr>
                </a:solidFill>
              </a:rPr>
              <a:t>відстані</a:t>
            </a:r>
            <a:r>
              <a:rPr lang="ru-RU" sz="3200" b="1" i="1" dirty="0">
                <a:solidFill>
                  <a:schemeClr val="accent2">
                    <a:lumMod val="75000"/>
                  </a:schemeClr>
                </a:solidFill>
              </a:rPr>
              <a:t> </a:t>
            </a:r>
            <a:r>
              <a:rPr lang="ru-RU" sz="3200" b="1" i="1" dirty="0" err="1">
                <a:solidFill>
                  <a:schemeClr val="accent2">
                    <a:lumMod val="75000"/>
                  </a:schemeClr>
                </a:solidFill>
              </a:rPr>
              <a:t>погляду</a:t>
            </a:r>
            <a:r>
              <a:rPr lang="ru-RU" sz="3200" b="1" i="1" dirty="0">
                <a:solidFill>
                  <a:schemeClr val="accent2">
                    <a:lumMod val="75000"/>
                  </a:schemeClr>
                </a:solidFill>
              </a:rPr>
              <a:t> й голосу, </a:t>
            </a:r>
            <a:r>
              <a:rPr lang="ru-RU" sz="3200" b="1" i="1" dirty="0" err="1">
                <a:solidFill>
                  <a:schemeClr val="accent2">
                    <a:lumMod val="75000"/>
                  </a:schemeClr>
                </a:solidFill>
              </a:rPr>
              <a:t>хоч</a:t>
            </a:r>
            <a:r>
              <a:rPr lang="ru-RU" sz="3200" b="1" i="1" dirty="0">
                <a:solidFill>
                  <a:schemeClr val="accent2">
                    <a:lumMod val="75000"/>
                  </a:schemeClr>
                </a:solidFill>
              </a:rPr>
              <a:t> </a:t>
            </a:r>
            <a:r>
              <a:rPr lang="ru-RU" sz="3200" b="1" i="1" dirty="0" err="1">
                <a:solidFill>
                  <a:schemeClr val="accent2">
                    <a:lumMod val="75000"/>
                  </a:schemeClr>
                </a:solidFill>
              </a:rPr>
              <a:t>би</a:t>
            </a:r>
            <a:r>
              <a:rPr lang="ru-RU" sz="3200" b="1" i="1" dirty="0">
                <a:solidFill>
                  <a:schemeClr val="accent2">
                    <a:lumMod val="75000"/>
                  </a:schemeClr>
                </a:solidFill>
              </a:rPr>
              <a:t> на </a:t>
            </a:r>
            <a:r>
              <a:rPr lang="ru-RU" sz="3200" b="1" i="1" dirty="0" err="1">
                <a:solidFill>
                  <a:schemeClr val="accent2">
                    <a:lumMod val="75000"/>
                  </a:schemeClr>
                </a:solidFill>
              </a:rPr>
              <a:t>відстані</a:t>
            </a:r>
            <a:r>
              <a:rPr lang="ru-RU" sz="3200" b="1" i="1" dirty="0">
                <a:solidFill>
                  <a:schemeClr val="accent2">
                    <a:lumMod val="75000"/>
                  </a:schemeClr>
                </a:solidFill>
              </a:rPr>
              <a:t> </a:t>
            </a:r>
            <a:r>
              <a:rPr lang="ru-RU" sz="3200" b="1" i="1" dirty="0" err="1">
                <a:solidFill>
                  <a:schemeClr val="accent2">
                    <a:lumMod val="75000"/>
                  </a:schemeClr>
                </a:solidFill>
              </a:rPr>
              <a:t>простягненої</a:t>
            </a:r>
            <a:r>
              <a:rPr lang="ru-RU" sz="3200" b="1" i="1" dirty="0">
                <a:solidFill>
                  <a:schemeClr val="accent2">
                    <a:lumMod val="75000"/>
                  </a:schemeClr>
                </a:solidFill>
              </a:rPr>
              <a:t> руки!» </a:t>
            </a:r>
          </a:p>
          <a:p>
            <a:pPr algn="r"/>
            <a:r>
              <a:rPr lang="ru-RU" sz="3200" b="1" i="1" dirty="0">
                <a:solidFill>
                  <a:schemeClr val="accent2">
                    <a:lumMod val="75000"/>
                  </a:schemeClr>
                </a:solidFill>
              </a:rPr>
              <a:t>                                                                                                          «</a:t>
            </a:r>
            <a:r>
              <a:rPr lang="ru-RU" sz="3200" b="1" i="1" dirty="0" err="1">
                <a:solidFill>
                  <a:schemeClr val="accent2">
                    <a:lumMod val="75000"/>
                  </a:schemeClr>
                </a:solidFill>
              </a:rPr>
              <a:t>Екологічний</a:t>
            </a:r>
            <a:r>
              <a:rPr lang="ru-RU" sz="3200" b="1" i="1" dirty="0">
                <a:solidFill>
                  <a:schemeClr val="accent2">
                    <a:lumMod val="75000"/>
                  </a:schemeClr>
                </a:solidFill>
              </a:rPr>
              <a:t> </a:t>
            </a:r>
            <a:r>
              <a:rPr lang="ru-RU" sz="3200" b="1" i="1" dirty="0" err="1">
                <a:solidFill>
                  <a:schemeClr val="accent2">
                    <a:lumMod val="75000"/>
                  </a:schemeClr>
                </a:solidFill>
              </a:rPr>
              <a:t>маніфест</a:t>
            </a:r>
            <a:r>
              <a:rPr lang="ru-RU" sz="3200" b="1" i="1" dirty="0" smtClean="0">
                <a:solidFill>
                  <a:schemeClr val="accent2">
                    <a:lumMod val="75000"/>
                  </a:schemeClr>
                </a:solidFill>
              </a:rPr>
              <a:t>»</a:t>
            </a:r>
            <a:endParaRPr lang="ru-RU" sz="3200" b="1" i="1" dirty="0">
              <a:solidFill>
                <a:schemeClr val="accent2">
                  <a:lumMod val="75000"/>
                </a:schemeClr>
              </a:solidFill>
            </a:endParaRPr>
          </a:p>
        </p:txBody>
      </p:sp>
    </p:spTree>
    <p:extLst>
      <p:ext uri="{BB962C8B-B14F-4D97-AF65-F5344CB8AC3E}">
        <p14:creationId xmlns:p14="http://schemas.microsoft.com/office/powerpoint/2010/main" xmlns="" val="390276879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8802"/>
            <a:ext cx="9144000" cy="68868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310484" y="260648"/>
            <a:ext cx="4523033"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Домашнє завдання</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Прямоугольник 6"/>
          <p:cNvSpPr/>
          <p:nvPr/>
        </p:nvSpPr>
        <p:spPr>
          <a:xfrm>
            <a:off x="323528" y="2267913"/>
            <a:ext cx="8496944" cy="2215991"/>
          </a:xfrm>
          <a:prstGeom prst="rect">
            <a:avLst/>
          </a:prstGeom>
        </p:spPr>
        <p:txBody>
          <a:bodyPr wrap="square">
            <a:spAutoFit/>
          </a:bodyPr>
          <a:lstStyle/>
          <a:p>
            <a:pPr marL="90170" algn="just">
              <a:lnSpc>
                <a:spcPct val="115000"/>
              </a:lnSpc>
              <a:spcAft>
                <a:spcPts val="0"/>
              </a:spcAft>
            </a:pPr>
            <a:r>
              <a:rPr lang="uk-UA" sz="2400" b="1" dirty="0">
                <a:latin typeface="Times New Roman" pitchFamily="18" charset="0"/>
                <a:ea typeface="Calibri"/>
                <a:cs typeface="Times New Roman" pitchFamily="18" charset="0"/>
              </a:rPr>
              <a:t>Опрацювати</a:t>
            </a:r>
            <a:r>
              <a:rPr lang="uk-UA" sz="2400" dirty="0">
                <a:latin typeface="Times New Roman" pitchFamily="18" charset="0"/>
                <a:ea typeface="Calibri"/>
                <a:cs typeface="Times New Roman" pitchFamily="18" charset="0"/>
              </a:rPr>
              <a:t> відповідний параграф підручника. «Різноманітність рептилій. Роль рептилій у природі та значення в житті людини».</a:t>
            </a:r>
            <a:endParaRPr lang="ru-RU" sz="2400" dirty="0">
              <a:latin typeface="Times New Roman" pitchFamily="18" charset="0"/>
              <a:ea typeface="Calibri"/>
              <a:cs typeface="Times New Roman" pitchFamily="18" charset="0"/>
            </a:endParaRPr>
          </a:p>
          <a:p>
            <a:pPr marL="90170" algn="just">
              <a:lnSpc>
                <a:spcPct val="115000"/>
              </a:lnSpc>
              <a:spcAft>
                <a:spcPts val="1000"/>
              </a:spcAft>
            </a:pPr>
            <a:r>
              <a:rPr lang="uk-UA" sz="2400" b="1" dirty="0">
                <a:latin typeface="Times New Roman" pitchFamily="18" charset="0"/>
                <a:ea typeface="Calibri"/>
                <a:cs typeface="Times New Roman" pitchFamily="18" charset="0"/>
              </a:rPr>
              <a:t>Випереджальне завдання: </a:t>
            </a:r>
            <a:r>
              <a:rPr lang="uk-UA" sz="2400" dirty="0">
                <a:latin typeface="Times New Roman" pitchFamily="18" charset="0"/>
                <a:ea typeface="Calibri"/>
                <a:cs typeface="Times New Roman" pitchFamily="18" charset="0"/>
              </a:rPr>
              <a:t>підготувати повідомлення «Пристосування птахів до польоту».</a:t>
            </a:r>
            <a:endParaRPr lang="ru-RU"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17162944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амфібії\shablony-dlya-prezentacii075.jpgSlide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95536" y="2060848"/>
            <a:ext cx="8352928" cy="1938992"/>
          </a:xfrm>
          <a:prstGeom prst="rect">
            <a:avLst/>
          </a:prstGeom>
        </p:spPr>
        <p:txBody>
          <a:bodyPr wrap="square">
            <a:spAutoFit/>
          </a:bodyPr>
          <a:lstStyle/>
          <a:p>
            <a:pPr algn="ctr"/>
            <a:r>
              <a:rPr lang="uk-UA" sz="4000" b="1" dirty="0" smtClean="0">
                <a:ln w="1905">
                  <a:solidFill>
                    <a:srgbClr val="00B0F0"/>
                  </a:solidFill>
                </a:ln>
                <a:solidFill>
                  <a:srgbClr val="00B0F0"/>
                </a:solidFill>
                <a:effectLst>
                  <a:innerShdw blurRad="69850" dist="43180" dir="5400000">
                    <a:srgbClr val="000000">
                      <a:alpha val="65000"/>
                    </a:srgbClr>
                  </a:innerShdw>
                </a:effectLst>
                <a:latin typeface="Times New Roman"/>
                <a:ea typeface="Calibri"/>
              </a:rPr>
              <a:t>Спасибі  </a:t>
            </a:r>
            <a:r>
              <a:rPr lang="uk-UA" sz="4000" b="1" dirty="0">
                <a:ln w="1905">
                  <a:solidFill>
                    <a:srgbClr val="00B0F0"/>
                  </a:solidFill>
                </a:ln>
                <a:solidFill>
                  <a:srgbClr val="00B0F0"/>
                </a:solidFill>
                <a:effectLst>
                  <a:innerShdw blurRad="69850" dist="43180" dir="5400000">
                    <a:srgbClr val="000000">
                      <a:alpha val="65000"/>
                    </a:srgbClr>
                  </a:innerShdw>
                </a:effectLst>
                <a:latin typeface="Times New Roman"/>
                <a:ea typeface="Calibri"/>
              </a:rPr>
              <a:t>за </a:t>
            </a:r>
            <a:r>
              <a:rPr lang="uk-UA" sz="4000" b="1" dirty="0" smtClean="0">
                <a:ln w="1905">
                  <a:solidFill>
                    <a:srgbClr val="00B0F0"/>
                  </a:solidFill>
                </a:ln>
                <a:solidFill>
                  <a:srgbClr val="00B0F0"/>
                </a:solidFill>
                <a:effectLst>
                  <a:innerShdw blurRad="69850" dist="43180" dir="5400000">
                    <a:srgbClr val="000000">
                      <a:alpha val="65000"/>
                    </a:srgbClr>
                  </a:innerShdw>
                </a:effectLst>
                <a:latin typeface="Times New Roman"/>
                <a:ea typeface="Calibri"/>
              </a:rPr>
              <a:t>плідну працю на уроці, активність</a:t>
            </a:r>
            <a:r>
              <a:rPr lang="uk-UA" sz="4000" b="1" dirty="0">
                <a:ln w="1905">
                  <a:solidFill>
                    <a:srgbClr val="00B0F0"/>
                  </a:solidFill>
                </a:ln>
                <a:solidFill>
                  <a:srgbClr val="00B0F0"/>
                </a:solidFill>
                <a:effectLst>
                  <a:innerShdw blurRad="69850" dist="43180" dir="5400000">
                    <a:srgbClr val="000000">
                      <a:alpha val="65000"/>
                    </a:srgbClr>
                  </a:innerShdw>
                </a:effectLst>
                <a:latin typeface="Times New Roman"/>
                <a:ea typeface="Calibri"/>
              </a:rPr>
              <a:t>, ініціативність та наполегливість у </a:t>
            </a:r>
            <a:r>
              <a:rPr lang="uk-UA" sz="4000" b="1" dirty="0" smtClean="0">
                <a:ln w="1905">
                  <a:solidFill>
                    <a:srgbClr val="00B0F0"/>
                  </a:solidFill>
                </a:ln>
                <a:solidFill>
                  <a:srgbClr val="00B0F0"/>
                </a:solidFill>
                <a:effectLst>
                  <a:innerShdw blurRad="69850" dist="43180" dir="5400000">
                    <a:srgbClr val="000000">
                      <a:alpha val="65000"/>
                    </a:srgbClr>
                  </a:innerShdw>
                </a:effectLst>
                <a:latin typeface="Times New Roman"/>
                <a:ea typeface="Calibri"/>
              </a:rPr>
              <a:t>навчанні!</a:t>
            </a:r>
            <a:endParaRPr lang="ru-RU" sz="4000" b="1" dirty="0">
              <a:ln w="1905">
                <a:solidFill>
                  <a:srgbClr val="00B0F0"/>
                </a:solidFill>
              </a:ln>
              <a:solidFill>
                <a:srgbClr val="00B0F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453157592"/>
      </p:ext>
    </p:extLst>
  </p:cSld>
  <p:clrMapOvr>
    <a:masterClrMapping/>
  </p:clrMapOvr>
  <mc:AlternateContent xmlns:mc="http://schemas.openxmlformats.org/markup-compatibility/2006">
    <mc:Choice xmlns:p14="http://schemas.microsoft.com/office/powerpoint/2010/main" xmlns="" Requires="p14">
      <p:transition spd="slow" p14:dur="1750">
        <p:dissolve/>
        <p:sndAc>
          <p:stSnd>
            <p:snd r:embed="rId4" name="chimes.wav"/>
          </p:stSnd>
        </p:sndAc>
      </p:transition>
    </mc:Choice>
    <mc:Fallback>
      <p:transition spd="slow">
        <p:dissolv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65" y="0"/>
            <a:ext cx="9144000" cy="68891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508924" y="260039"/>
            <a:ext cx="4144083"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Впіймай помилку</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159267" y="5819278"/>
            <a:ext cx="8568952" cy="463973"/>
          </a:xfrm>
          <a:prstGeom prst="rect">
            <a:avLst/>
          </a:prstGeom>
        </p:spPr>
        <p:txBody>
          <a:bodyPr wrap="square">
            <a:spAutoFit/>
          </a:bodyPr>
          <a:lstStyle/>
          <a:p>
            <a:pPr marL="342900" lvl="0" indent="-342900">
              <a:lnSpc>
                <a:spcPct val="115000"/>
              </a:lnSpc>
              <a:spcAft>
                <a:spcPts val="0"/>
              </a:spcAft>
              <a:buFont typeface="+mj-lt"/>
              <a:buAutoNum type="arabicParenR" startAt="12"/>
            </a:pPr>
            <a:r>
              <a:rPr lang="uk-UA" sz="2100" dirty="0" smtClean="0">
                <a:latin typeface="Times New Roman"/>
                <a:ea typeface="Calibri"/>
                <a:cs typeface="Times New Roman"/>
              </a:rPr>
              <a:t>  </a:t>
            </a:r>
            <a:r>
              <a:rPr lang="uk-UA" sz="2100" dirty="0">
                <a:latin typeface="Times New Roman"/>
                <a:ea typeface="Calibri"/>
              </a:rPr>
              <a:t>Яйця рептилій мають додаткові захисні оболонки.</a:t>
            </a:r>
            <a:r>
              <a:rPr lang="uk-UA" sz="2100" i="1" dirty="0">
                <a:latin typeface="Times New Roman"/>
                <a:ea typeface="Calibri"/>
              </a:rPr>
              <a:t> </a:t>
            </a:r>
            <a:endParaRPr lang="ru-RU" sz="2100" dirty="0">
              <a:ea typeface="Calibri"/>
              <a:cs typeface="Times New Roman"/>
            </a:endParaRPr>
          </a:p>
        </p:txBody>
      </p:sp>
      <p:sp>
        <p:nvSpPr>
          <p:cNvPr id="7" name="Прямоугольник 6"/>
          <p:cNvSpPr/>
          <p:nvPr/>
        </p:nvSpPr>
        <p:spPr>
          <a:xfrm>
            <a:off x="264453" y="2127525"/>
            <a:ext cx="4595104" cy="440442"/>
          </a:xfrm>
          <a:prstGeom prst="rect">
            <a:avLst/>
          </a:prstGeom>
        </p:spPr>
        <p:txBody>
          <a:bodyPr wrap="none">
            <a:spAutoFit/>
          </a:bodyPr>
          <a:lstStyle/>
          <a:p>
            <a:pPr marL="342900" lvl="0" indent="-342900" algn="just">
              <a:lnSpc>
                <a:spcPct val="115000"/>
              </a:lnSpc>
              <a:buFont typeface="+mj-lt"/>
              <a:buAutoNum type="arabicParenR" startAt="3"/>
            </a:pPr>
            <a:r>
              <a:rPr lang="uk-UA" sz="2100" dirty="0">
                <a:solidFill>
                  <a:prstClr val="black"/>
                </a:solidFill>
                <a:latin typeface="Times New Roman"/>
                <a:ea typeface="Calibri"/>
                <a:cs typeface="Times New Roman"/>
              </a:rPr>
              <a:t>Розмноження відбувається у воді.  </a:t>
            </a:r>
            <a:endParaRPr lang="ru-RU" sz="2100" dirty="0">
              <a:solidFill>
                <a:prstClr val="black"/>
              </a:solidFill>
              <a:ea typeface="Calibri"/>
              <a:cs typeface="Times New Roman"/>
            </a:endParaRPr>
          </a:p>
        </p:txBody>
      </p:sp>
      <p:sp>
        <p:nvSpPr>
          <p:cNvPr id="8" name="Прямоугольник 7"/>
          <p:cNvSpPr/>
          <p:nvPr/>
        </p:nvSpPr>
        <p:spPr>
          <a:xfrm>
            <a:off x="225625" y="2540175"/>
            <a:ext cx="8531601" cy="463973"/>
          </a:xfrm>
          <a:prstGeom prst="rect">
            <a:avLst/>
          </a:prstGeom>
        </p:spPr>
        <p:txBody>
          <a:bodyPr wrap="square">
            <a:spAutoFit/>
          </a:bodyPr>
          <a:lstStyle/>
          <a:p>
            <a:pPr marL="342900" lvl="0" indent="-342900" algn="just">
              <a:lnSpc>
                <a:spcPct val="115000"/>
              </a:lnSpc>
              <a:buFont typeface="+mj-lt"/>
              <a:buAutoNum type="arabicParenR" startAt="4"/>
            </a:pPr>
            <a:r>
              <a:rPr lang="uk-UA" sz="2100" dirty="0">
                <a:latin typeface="Times New Roman"/>
                <a:ea typeface="Calibri"/>
              </a:rPr>
              <a:t>Кінцівки рептилій розташовані з боків тулуба.</a:t>
            </a:r>
            <a:r>
              <a:rPr lang="uk-UA" sz="2100" i="1" dirty="0">
                <a:latin typeface="Times New Roman"/>
                <a:ea typeface="Calibri"/>
              </a:rPr>
              <a:t> </a:t>
            </a:r>
            <a:endParaRPr lang="ru-RU" sz="2100" dirty="0">
              <a:solidFill>
                <a:prstClr val="black"/>
              </a:solidFill>
              <a:ea typeface="Calibri"/>
              <a:cs typeface="Times New Roman"/>
            </a:endParaRPr>
          </a:p>
        </p:txBody>
      </p:sp>
      <p:sp>
        <p:nvSpPr>
          <p:cNvPr id="9" name="Прямоугольник 8"/>
          <p:cNvSpPr/>
          <p:nvPr/>
        </p:nvSpPr>
        <p:spPr>
          <a:xfrm>
            <a:off x="264453" y="3004148"/>
            <a:ext cx="8699369" cy="440442"/>
          </a:xfrm>
          <a:prstGeom prst="rect">
            <a:avLst/>
          </a:prstGeom>
        </p:spPr>
        <p:txBody>
          <a:bodyPr wrap="none">
            <a:spAutoFit/>
          </a:bodyPr>
          <a:lstStyle/>
          <a:p>
            <a:pPr marL="342900" lvl="0" indent="-342900" algn="just">
              <a:lnSpc>
                <a:spcPct val="115000"/>
              </a:lnSpc>
              <a:buFont typeface="+mj-lt"/>
              <a:buAutoNum type="arabicParenR" startAt="5"/>
            </a:pPr>
            <a:r>
              <a:rPr lang="uk-UA" sz="2100" dirty="0">
                <a:latin typeface="Times New Roman"/>
                <a:ea typeface="Calibri"/>
              </a:rPr>
              <a:t>Покриви тіла рептилій завжди зволожені, бо шкіра має слизові залози.</a:t>
            </a:r>
            <a:r>
              <a:rPr lang="uk-UA" sz="2100" i="1" dirty="0">
                <a:latin typeface="Times New Roman"/>
                <a:ea typeface="Calibri"/>
              </a:rPr>
              <a:t> </a:t>
            </a:r>
            <a:endParaRPr lang="ru-RU" sz="2100" dirty="0">
              <a:solidFill>
                <a:prstClr val="black"/>
              </a:solidFill>
              <a:ea typeface="Calibri"/>
              <a:cs typeface="Times New Roman"/>
            </a:endParaRPr>
          </a:p>
        </p:txBody>
      </p:sp>
      <p:sp>
        <p:nvSpPr>
          <p:cNvPr id="10" name="Прямоугольник 9"/>
          <p:cNvSpPr/>
          <p:nvPr/>
        </p:nvSpPr>
        <p:spPr>
          <a:xfrm>
            <a:off x="264453" y="3403602"/>
            <a:ext cx="8779583" cy="440442"/>
          </a:xfrm>
          <a:prstGeom prst="rect">
            <a:avLst/>
          </a:prstGeom>
        </p:spPr>
        <p:txBody>
          <a:bodyPr wrap="none">
            <a:spAutoFit/>
          </a:bodyPr>
          <a:lstStyle/>
          <a:p>
            <a:pPr marL="342900" lvl="0" indent="-342900" algn="just">
              <a:lnSpc>
                <a:spcPct val="115000"/>
              </a:lnSpc>
              <a:buFont typeface="+mj-lt"/>
              <a:buAutoNum type="arabicParenR" startAt="6"/>
            </a:pPr>
            <a:r>
              <a:rPr lang="uk-UA" sz="2100" dirty="0">
                <a:latin typeface="Times New Roman"/>
                <a:ea typeface="Calibri"/>
              </a:rPr>
              <a:t>Покриви тіла представлені роговими лусками, щитками, пластинками. </a:t>
            </a:r>
            <a:r>
              <a:rPr lang="uk-UA" sz="2100" dirty="0" smtClean="0">
                <a:solidFill>
                  <a:prstClr val="black"/>
                </a:solidFill>
                <a:latin typeface="Times New Roman"/>
                <a:ea typeface="Calibri"/>
                <a:cs typeface="Times New Roman"/>
              </a:rPr>
              <a:t> </a:t>
            </a:r>
            <a:endParaRPr lang="ru-RU" sz="2100" dirty="0">
              <a:solidFill>
                <a:prstClr val="black"/>
              </a:solidFill>
              <a:ea typeface="Calibri"/>
              <a:cs typeface="Times New Roman"/>
            </a:endParaRPr>
          </a:p>
        </p:txBody>
      </p:sp>
      <p:sp>
        <p:nvSpPr>
          <p:cNvPr id="11" name="Прямоугольник 10"/>
          <p:cNvSpPr/>
          <p:nvPr/>
        </p:nvSpPr>
        <p:spPr>
          <a:xfrm>
            <a:off x="251101" y="3762504"/>
            <a:ext cx="8531724" cy="440442"/>
          </a:xfrm>
          <a:prstGeom prst="rect">
            <a:avLst/>
          </a:prstGeom>
        </p:spPr>
        <p:txBody>
          <a:bodyPr wrap="square">
            <a:spAutoFit/>
          </a:bodyPr>
          <a:lstStyle/>
          <a:p>
            <a:pPr marL="342900" lvl="0" indent="-342900" algn="just">
              <a:lnSpc>
                <a:spcPct val="115000"/>
              </a:lnSpc>
              <a:buFont typeface="+mj-lt"/>
              <a:buAutoNum type="arabicParenR" startAt="7"/>
            </a:pPr>
            <a:r>
              <a:rPr lang="uk-UA" sz="2100" dirty="0">
                <a:latin typeface="Times New Roman"/>
                <a:ea typeface="Calibri"/>
              </a:rPr>
              <a:t>Рептилії не здатні підтримувати постійну температуру тіла. </a:t>
            </a:r>
            <a:endParaRPr lang="ru-RU" sz="2100" dirty="0">
              <a:solidFill>
                <a:prstClr val="black"/>
              </a:solidFill>
              <a:ea typeface="Calibri"/>
              <a:cs typeface="Times New Roman"/>
            </a:endParaRPr>
          </a:p>
        </p:txBody>
      </p:sp>
      <p:sp>
        <p:nvSpPr>
          <p:cNvPr id="12" name="Прямоугольник 11"/>
          <p:cNvSpPr/>
          <p:nvPr/>
        </p:nvSpPr>
        <p:spPr>
          <a:xfrm>
            <a:off x="245823" y="4075057"/>
            <a:ext cx="4702313" cy="440442"/>
          </a:xfrm>
          <a:prstGeom prst="rect">
            <a:avLst/>
          </a:prstGeom>
        </p:spPr>
        <p:txBody>
          <a:bodyPr wrap="none">
            <a:spAutoFit/>
          </a:bodyPr>
          <a:lstStyle/>
          <a:p>
            <a:pPr marL="342900" lvl="0" indent="-342900" algn="just">
              <a:lnSpc>
                <a:spcPct val="115000"/>
              </a:lnSpc>
              <a:buFont typeface="+mj-lt"/>
              <a:buAutoNum type="arabicParenR" startAt="8"/>
            </a:pPr>
            <a:r>
              <a:rPr lang="uk-UA" sz="2100" dirty="0">
                <a:latin typeface="Times New Roman"/>
                <a:ea typeface="Calibri"/>
              </a:rPr>
              <a:t>Рептилії мають непрямий розвиток.</a:t>
            </a:r>
            <a:r>
              <a:rPr lang="uk-UA" sz="2100" i="1" dirty="0">
                <a:latin typeface="Times New Roman"/>
                <a:ea typeface="Calibri"/>
              </a:rPr>
              <a:t> </a:t>
            </a:r>
            <a:endParaRPr lang="ru-RU" sz="2100" dirty="0">
              <a:solidFill>
                <a:prstClr val="black"/>
              </a:solidFill>
              <a:ea typeface="Calibri"/>
              <a:cs typeface="Times New Roman"/>
            </a:endParaRPr>
          </a:p>
        </p:txBody>
      </p:sp>
      <p:sp>
        <p:nvSpPr>
          <p:cNvPr id="13" name="Прямоугольник 12"/>
          <p:cNvSpPr/>
          <p:nvPr/>
        </p:nvSpPr>
        <p:spPr>
          <a:xfrm>
            <a:off x="245823" y="4506932"/>
            <a:ext cx="8300062" cy="463973"/>
          </a:xfrm>
          <a:prstGeom prst="rect">
            <a:avLst/>
          </a:prstGeom>
        </p:spPr>
        <p:txBody>
          <a:bodyPr wrap="square">
            <a:spAutoFit/>
          </a:bodyPr>
          <a:lstStyle/>
          <a:p>
            <a:pPr marL="342900" lvl="0" indent="-342900" algn="just">
              <a:lnSpc>
                <a:spcPct val="115000"/>
              </a:lnSpc>
              <a:buFont typeface="+mj-lt"/>
              <a:buAutoNum type="arabicParenR" startAt="9"/>
            </a:pPr>
            <a:r>
              <a:rPr lang="uk-UA" sz="2100" dirty="0">
                <a:latin typeface="Times New Roman"/>
                <a:ea typeface="Calibri"/>
              </a:rPr>
              <a:t>Рептилії час від часу скидають верхній покрив тіла (линяють).</a:t>
            </a:r>
            <a:r>
              <a:rPr lang="uk-UA" sz="2100" i="1" dirty="0">
                <a:latin typeface="Times New Roman"/>
                <a:ea typeface="Calibri"/>
              </a:rPr>
              <a:t> </a:t>
            </a:r>
            <a:endParaRPr lang="ru-RU" sz="2100" dirty="0">
              <a:solidFill>
                <a:prstClr val="black"/>
              </a:solidFill>
              <a:ea typeface="Calibri"/>
              <a:cs typeface="Times New Roman"/>
            </a:endParaRPr>
          </a:p>
        </p:txBody>
      </p:sp>
      <p:sp>
        <p:nvSpPr>
          <p:cNvPr id="14" name="Прямоугольник 13"/>
          <p:cNvSpPr/>
          <p:nvPr/>
        </p:nvSpPr>
        <p:spPr>
          <a:xfrm>
            <a:off x="177943" y="4960864"/>
            <a:ext cx="4308615" cy="440442"/>
          </a:xfrm>
          <a:prstGeom prst="rect">
            <a:avLst/>
          </a:prstGeom>
        </p:spPr>
        <p:txBody>
          <a:bodyPr wrap="none">
            <a:spAutoFit/>
          </a:bodyPr>
          <a:lstStyle/>
          <a:p>
            <a:pPr marL="342900" lvl="0" indent="-342900">
              <a:lnSpc>
                <a:spcPct val="115000"/>
              </a:lnSpc>
              <a:buFont typeface="+mj-lt"/>
              <a:buAutoNum type="arabicParenR" startAt="10"/>
            </a:pPr>
            <a:r>
              <a:rPr lang="uk-UA" sz="2100" dirty="0" smtClean="0">
                <a:solidFill>
                  <a:prstClr val="black"/>
                </a:solidFill>
                <a:latin typeface="Times New Roman"/>
                <a:ea typeface="Calibri"/>
                <a:cs typeface="Times New Roman"/>
              </a:rPr>
              <a:t>  </a:t>
            </a:r>
            <a:r>
              <a:rPr lang="uk-UA" sz="2100" dirty="0">
                <a:latin typeface="Times New Roman"/>
                <a:ea typeface="Calibri"/>
              </a:rPr>
              <a:t>Активні протягом всього року. </a:t>
            </a:r>
            <a:r>
              <a:rPr lang="uk-UA" sz="2100" dirty="0" smtClean="0">
                <a:solidFill>
                  <a:prstClr val="black"/>
                </a:solidFill>
                <a:latin typeface="Times New Roman"/>
                <a:ea typeface="Calibri"/>
                <a:cs typeface="Times New Roman"/>
              </a:rPr>
              <a:t> </a:t>
            </a:r>
            <a:endParaRPr lang="ru-RU" sz="2100" dirty="0">
              <a:solidFill>
                <a:prstClr val="black"/>
              </a:solidFill>
              <a:ea typeface="Calibri"/>
              <a:cs typeface="Times New Roman"/>
            </a:endParaRPr>
          </a:p>
        </p:txBody>
      </p:sp>
      <p:sp>
        <p:nvSpPr>
          <p:cNvPr id="15" name="Прямоугольник 14"/>
          <p:cNvSpPr/>
          <p:nvPr/>
        </p:nvSpPr>
        <p:spPr>
          <a:xfrm>
            <a:off x="151695" y="5371746"/>
            <a:ext cx="5813130" cy="463973"/>
          </a:xfrm>
          <a:prstGeom prst="rect">
            <a:avLst/>
          </a:prstGeom>
        </p:spPr>
        <p:txBody>
          <a:bodyPr wrap="none">
            <a:spAutoFit/>
          </a:bodyPr>
          <a:lstStyle/>
          <a:p>
            <a:pPr marL="342900" lvl="0" indent="-342900">
              <a:lnSpc>
                <a:spcPct val="115000"/>
              </a:lnSpc>
              <a:buFont typeface="+mj-lt"/>
              <a:buAutoNum type="arabicParenR" startAt="11"/>
            </a:pPr>
            <a:r>
              <a:rPr lang="uk-UA" sz="2100" dirty="0" smtClean="0">
                <a:solidFill>
                  <a:prstClr val="black"/>
                </a:solidFill>
                <a:latin typeface="Times New Roman"/>
                <a:ea typeface="Calibri"/>
                <a:cs typeface="Times New Roman"/>
              </a:rPr>
              <a:t>  </a:t>
            </a:r>
            <a:r>
              <a:rPr lang="uk-UA" sz="2100" dirty="0" smtClean="0">
                <a:latin typeface="Times New Roman"/>
                <a:ea typeface="Calibri"/>
              </a:rPr>
              <a:t>Для  </a:t>
            </a:r>
            <a:r>
              <a:rPr lang="uk-UA" sz="2100" dirty="0">
                <a:latin typeface="Times New Roman"/>
                <a:ea typeface="Calibri"/>
              </a:rPr>
              <a:t>рептилій характерне легеневе дихання.</a:t>
            </a:r>
            <a:r>
              <a:rPr lang="uk-UA" sz="2100" i="1" dirty="0">
                <a:latin typeface="Times New Roman"/>
                <a:ea typeface="Calibri"/>
              </a:rPr>
              <a:t> </a:t>
            </a:r>
            <a:endParaRPr lang="ru-RU" sz="2100" dirty="0">
              <a:solidFill>
                <a:prstClr val="black"/>
              </a:solidFill>
              <a:ea typeface="Calibri"/>
              <a:cs typeface="Times New Roman"/>
            </a:endParaRPr>
          </a:p>
        </p:txBody>
      </p:sp>
      <p:sp>
        <p:nvSpPr>
          <p:cNvPr id="16" name="Прямоугольник 15"/>
          <p:cNvSpPr/>
          <p:nvPr/>
        </p:nvSpPr>
        <p:spPr>
          <a:xfrm>
            <a:off x="226881" y="973363"/>
            <a:ext cx="8273814" cy="415498"/>
          </a:xfrm>
          <a:prstGeom prst="rect">
            <a:avLst/>
          </a:prstGeom>
        </p:spPr>
        <p:txBody>
          <a:bodyPr wrap="square">
            <a:spAutoFit/>
          </a:bodyPr>
          <a:lstStyle/>
          <a:p>
            <a:r>
              <a:rPr lang="uk-UA" sz="2100" dirty="0">
                <a:solidFill>
                  <a:prstClr val="black"/>
                </a:solidFill>
                <a:latin typeface="Times New Roman"/>
                <a:ea typeface="Calibri"/>
                <a:cs typeface="Times New Roman"/>
              </a:rPr>
              <a:t>1) Тіло рептилій має голову, тулуб, хвіст та чітко виражену шию. </a:t>
            </a:r>
            <a:endParaRPr lang="ru-RU" sz="2100" dirty="0">
              <a:solidFill>
                <a:prstClr val="black"/>
              </a:solidFill>
              <a:latin typeface="Times New Roman"/>
              <a:ea typeface="Calibri"/>
              <a:cs typeface="Times New Roman"/>
            </a:endParaRPr>
          </a:p>
        </p:txBody>
      </p:sp>
      <p:sp>
        <p:nvSpPr>
          <p:cNvPr id="17" name="Прямоугольник 16"/>
          <p:cNvSpPr/>
          <p:nvPr/>
        </p:nvSpPr>
        <p:spPr>
          <a:xfrm>
            <a:off x="220026" y="1388861"/>
            <a:ext cx="8212826" cy="738664"/>
          </a:xfrm>
          <a:prstGeom prst="rect">
            <a:avLst/>
          </a:prstGeom>
        </p:spPr>
        <p:txBody>
          <a:bodyPr wrap="square">
            <a:spAutoFit/>
          </a:bodyPr>
          <a:lstStyle/>
          <a:p>
            <a:r>
              <a:rPr lang="uk-UA" sz="2100" dirty="0">
                <a:solidFill>
                  <a:prstClr val="black"/>
                </a:solidFill>
                <a:latin typeface="Times New Roman"/>
                <a:ea typeface="Calibri"/>
                <a:cs typeface="Times New Roman"/>
              </a:rPr>
              <a:t>2) Переважна більшість розмножується відкладанням яєць, які мають великий запас поживних речовин. </a:t>
            </a:r>
            <a:endParaRPr lang="ru-RU" sz="2100" dirty="0">
              <a:solidFill>
                <a:prstClr val="black"/>
              </a:solidFill>
              <a:latin typeface="Times New Roman"/>
              <a:ea typeface="Calibri"/>
              <a:cs typeface="Times New Roman"/>
            </a:endParaRPr>
          </a:p>
        </p:txBody>
      </p:sp>
      <p:sp>
        <p:nvSpPr>
          <p:cNvPr id="5" name="TextBox 4"/>
          <p:cNvSpPr txBox="1"/>
          <p:nvPr/>
        </p:nvSpPr>
        <p:spPr>
          <a:xfrm>
            <a:off x="7380312" y="6051264"/>
            <a:ext cx="1133644" cy="369332"/>
          </a:xfrm>
          <a:prstGeom prst="rect">
            <a:avLst/>
          </a:prstGeom>
          <a:noFill/>
        </p:spPr>
        <p:txBody>
          <a:bodyPr wrap="none" rtlCol="0">
            <a:spAutoFit/>
          </a:bodyPr>
          <a:lstStyle/>
          <a:p>
            <a:r>
              <a:rPr lang="uk-UA" dirty="0" smtClean="0">
                <a:hlinkClick r:id="rId3" action="ppaction://hlinksldjump"/>
              </a:rPr>
              <a:t>Відповідь</a:t>
            </a:r>
            <a:endParaRPr lang="ru-RU" dirty="0"/>
          </a:p>
        </p:txBody>
      </p:sp>
    </p:spTree>
    <p:extLst>
      <p:ext uri="{BB962C8B-B14F-4D97-AF65-F5344CB8AC3E}">
        <p14:creationId xmlns:p14="http://schemas.microsoft.com/office/powerpoint/2010/main" xmlns="" val="35005482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arn(inVertic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499958" y="332656"/>
            <a:ext cx="4144083"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Впіймай помилку</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904490" y="1343571"/>
            <a:ext cx="1954381" cy="584775"/>
          </a:xfrm>
          <a:prstGeom prst="rect">
            <a:avLst/>
          </a:prstGeom>
          <a:noFill/>
        </p:spPr>
        <p:txBody>
          <a:bodyPr wrap="none" lIns="91440" tIns="45720" rIns="91440" bIns="45720">
            <a:spAutoFit/>
          </a:bodyPr>
          <a:lstStyle/>
          <a:p>
            <a:pPr algn="ctr"/>
            <a:r>
              <a:rPr lang="ru-RU" sz="3200" b="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Відповіді</a:t>
            </a: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4050616256"/>
              </p:ext>
            </p:extLst>
          </p:nvPr>
        </p:nvGraphicFramePr>
        <p:xfrm>
          <a:off x="467544" y="2420888"/>
          <a:ext cx="7920882" cy="1440160"/>
        </p:xfrm>
        <a:graphic>
          <a:graphicData uri="http://schemas.openxmlformats.org/drawingml/2006/table">
            <a:tbl>
              <a:tblPr firstRow="1" firstCol="1" bandRow="1"/>
              <a:tblGrid>
                <a:gridCol w="659950"/>
                <a:gridCol w="659950"/>
                <a:gridCol w="659950"/>
                <a:gridCol w="659950"/>
                <a:gridCol w="659950"/>
                <a:gridCol w="659950"/>
                <a:gridCol w="659950"/>
                <a:gridCol w="659950"/>
                <a:gridCol w="659950"/>
                <a:gridCol w="659950"/>
                <a:gridCol w="660691"/>
                <a:gridCol w="660691"/>
              </a:tblGrid>
              <a:tr h="720080">
                <a:tc>
                  <a:txBody>
                    <a:bodyPr/>
                    <a:lstStyle/>
                    <a:p>
                      <a:pPr algn="ctr">
                        <a:lnSpc>
                          <a:spcPct val="115000"/>
                        </a:lnSpc>
                        <a:spcAft>
                          <a:spcPts val="0"/>
                        </a:spcAft>
                      </a:pPr>
                      <a:r>
                        <a:rPr lang="uk-UA" sz="2800" b="1" dirty="0">
                          <a:effectLst/>
                          <a:latin typeface="Times New Roman"/>
                          <a:ea typeface="Calibri"/>
                          <a:cs typeface="Times New Roman"/>
                        </a:rPr>
                        <a:t>1</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dirty="0">
                          <a:effectLst/>
                          <a:latin typeface="Times New Roman"/>
                          <a:ea typeface="Calibri"/>
                          <a:cs typeface="Times New Roman"/>
                        </a:rPr>
                        <a:t>2</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3</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4</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5</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6</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7</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8</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9</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10</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11</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a:effectLst/>
                          <a:latin typeface="Times New Roman"/>
                          <a:ea typeface="Calibri"/>
                          <a:cs typeface="Times New Roman"/>
                        </a:rPr>
                        <a:t>12</a:t>
                      </a:r>
                      <a:endParaRPr lang="ru-RU" sz="2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lnSpc>
                          <a:spcPct val="115000"/>
                        </a:lnSpc>
                        <a:spcAft>
                          <a:spcPts val="0"/>
                        </a:spcAft>
                      </a:pPr>
                      <a:r>
                        <a:rPr lang="uk-UA" sz="2800" b="1" dirty="0">
                          <a:effectLst/>
                          <a:latin typeface="Times New Roman"/>
                          <a:ea typeface="Calibri"/>
                          <a:cs typeface="Times New Roman"/>
                        </a:rPr>
                        <a:t>+</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dirty="0" smtClean="0">
                          <a:effectLst/>
                          <a:latin typeface="Times New Roman"/>
                          <a:ea typeface="Calibri"/>
                          <a:cs typeface="Times New Roman"/>
                        </a:rPr>
                        <a:t>+</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uk-UA" sz="2800" b="1" dirty="0" smtClean="0">
                          <a:effectLst/>
                          <a:latin typeface="Times New Roman"/>
                          <a:ea typeface="Calibri"/>
                          <a:cs typeface="Times New Roman"/>
                        </a:rPr>
                        <a:t>─</a:t>
                      </a:r>
                      <a:endParaRPr lang="ru-RU" sz="2800" b="1" dirty="0" smtClean="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dirty="0">
                          <a:effectLst/>
                          <a:latin typeface="Times New Roman"/>
                          <a:ea typeface="Calibri"/>
                          <a:cs typeface="Times New Roman"/>
                        </a:rPr>
                        <a:t>+</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uk-UA" sz="2800" b="1" dirty="0" smtClean="0">
                          <a:effectLst/>
                          <a:latin typeface="Times New Roman"/>
                          <a:ea typeface="Calibri"/>
                          <a:cs typeface="Times New Roman"/>
                        </a:rPr>
                        <a:t>─</a:t>
                      </a:r>
                      <a:endParaRPr lang="ru-RU" sz="2800" b="1" dirty="0" smtClean="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uk-UA" sz="2800" b="1" dirty="0" smtClean="0">
                          <a:effectLst/>
                          <a:latin typeface="Times New Roman"/>
                          <a:ea typeface="Calibri"/>
                          <a:cs typeface="Times New Roman"/>
                        </a:rPr>
                        <a:t>+</a:t>
                      </a:r>
                      <a:endParaRPr lang="ru-RU" sz="2800" b="1" dirty="0" smtClean="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dirty="0">
                          <a:effectLst/>
                          <a:latin typeface="Times New Roman"/>
                          <a:ea typeface="Calibri"/>
                          <a:cs typeface="Times New Roman"/>
                        </a:rPr>
                        <a:t>+</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dirty="0">
                          <a:effectLst/>
                          <a:latin typeface="Times New Roman"/>
                          <a:ea typeface="Calibri"/>
                          <a:cs typeface="Times New Roman"/>
                        </a:rPr>
                        <a:t>─</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dirty="0">
                          <a:effectLst/>
                          <a:latin typeface="Times New Roman"/>
                          <a:ea typeface="Calibri"/>
                          <a:cs typeface="Times New Roman"/>
                        </a:rPr>
                        <a:t>+</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dirty="0">
                          <a:effectLst/>
                          <a:latin typeface="Times New Roman"/>
                          <a:ea typeface="Calibri"/>
                          <a:cs typeface="Times New Roman"/>
                        </a:rPr>
                        <a:t>─</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2800" b="1" dirty="0">
                          <a:effectLst/>
                          <a:latin typeface="Times New Roman"/>
                          <a:ea typeface="Calibri"/>
                          <a:cs typeface="Times New Roman"/>
                        </a:rPr>
                        <a:t>+</a:t>
                      </a:r>
                      <a:endParaRPr lang="ru-RU" sz="2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uk-UA" sz="2800" b="1" i="0" u="none" strike="noStrike" kern="1200" cap="none" spc="0" normalizeH="0" baseline="0" noProof="0" dirty="0" smtClean="0">
                          <a:ln>
                            <a:noFill/>
                          </a:ln>
                          <a:solidFill>
                            <a:prstClr val="black"/>
                          </a:solidFill>
                          <a:effectLst/>
                          <a:uLnTx/>
                          <a:uFillTx/>
                          <a:latin typeface="Times New Roman"/>
                          <a:ea typeface="Calibri"/>
                          <a:cs typeface="Times New Roman"/>
                        </a:rPr>
                        <a:t>+</a:t>
                      </a:r>
                      <a:endParaRPr kumimoji="0" lang="ru-RU" sz="28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6473714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16" y="-22554"/>
            <a:ext cx="9144000" cy="688055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185256" y="404664"/>
            <a:ext cx="4773486" cy="758669"/>
          </a:xfrm>
          <a:prstGeom prst="rect">
            <a:avLst/>
          </a:prstGeom>
        </p:spPr>
        <p:txBody>
          <a:bodyPr wrap="none">
            <a:spAutoFit/>
          </a:bodyPr>
          <a:lstStyle/>
          <a:p>
            <a:pPr marL="90170" algn="just">
              <a:lnSpc>
                <a:spcPct val="115000"/>
              </a:lnSpc>
              <a:spcAft>
                <a:spcPts val="0"/>
              </a:spcAft>
            </a:pPr>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 чи знаєте ви, що...</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395536" y="1255474"/>
            <a:ext cx="8280920" cy="1366528"/>
          </a:xfrm>
          <a:prstGeom prst="rect">
            <a:avLst/>
          </a:prstGeom>
        </p:spPr>
        <p:txBody>
          <a:bodyPr wrap="square">
            <a:spAutoFit/>
          </a:bodyPr>
          <a:lstStyle/>
          <a:p>
            <a:pPr marL="90170" algn="just">
              <a:lnSpc>
                <a:spcPct val="115000"/>
              </a:lnSpc>
              <a:spcAft>
                <a:spcPts val="0"/>
              </a:spcAft>
            </a:pPr>
            <a:r>
              <a:rPr lang="uk-UA" sz="2400" dirty="0">
                <a:latin typeface="Times New Roman"/>
                <a:ea typeface="Calibri"/>
                <a:cs typeface="Times New Roman"/>
              </a:rPr>
              <a:t>У мезозойську еру плазуни панували на суходолі, в повітрі й навіть у безмежних водних просторах. Не випадково цю еру називають століттям ящерів.</a:t>
            </a:r>
            <a:endParaRPr lang="ru-RU" sz="2400" dirty="0">
              <a:ea typeface="Calibri"/>
              <a:cs typeface="Times New Roman"/>
            </a:endParaRPr>
          </a:p>
        </p:txBody>
      </p:sp>
      <p:sp>
        <p:nvSpPr>
          <p:cNvPr id="7" name="Прямоугольник 6"/>
          <p:cNvSpPr/>
          <p:nvPr/>
        </p:nvSpPr>
        <p:spPr>
          <a:xfrm>
            <a:off x="179513" y="5157193"/>
            <a:ext cx="3528392" cy="1200329"/>
          </a:xfrm>
          <a:prstGeom prst="rect">
            <a:avLst/>
          </a:prstGeom>
        </p:spPr>
        <p:txBody>
          <a:bodyPr wrap="square">
            <a:spAutoFit/>
          </a:bodyPr>
          <a:lstStyle/>
          <a:p>
            <a:pPr algn="ctr"/>
            <a:r>
              <a:rPr lang="uk-UA" dirty="0" err="1" smtClean="0">
                <a:latin typeface="Times New Roman"/>
                <a:ea typeface="Calibri"/>
              </a:rPr>
              <a:t>Рослиноїдний</a:t>
            </a:r>
            <a:r>
              <a:rPr lang="uk-UA" dirty="0" smtClean="0">
                <a:latin typeface="Times New Roman"/>
                <a:ea typeface="Calibri"/>
              </a:rPr>
              <a:t> брахіозавр -</a:t>
            </a:r>
            <a:r>
              <a:rPr lang="uk-UA" dirty="0">
                <a:solidFill>
                  <a:prstClr val="black"/>
                </a:solidFill>
                <a:latin typeface="Times New Roman"/>
                <a:ea typeface="Calibri"/>
              </a:rPr>
              <a:t> </a:t>
            </a:r>
            <a:r>
              <a:rPr lang="uk-UA" dirty="0" smtClean="0">
                <a:solidFill>
                  <a:prstClr val="black"/>
                </a:solidFill>
                <a:latin typeface="Times New Roman"/>
                <a:ea typeface="Calibri"/>
              </a:rPr>
              <a:t>найбільший  динозавр</a:t>
            </a:r>
            <a:r>
              <a:rPr lang="ru-RU" dirty="0">
                <a:solidFill>
                  <a:srgbClr val="222222"/>
                </a:solidFill>
                <a:latin typeface="Arial"/>
              </a:rPr>
              <a:t>  </a:t>
            </a:r>
            <a:r>
              <a:rPr lang="ru-RU" dirty="0">
                <a:solidFill>
                  <a:prstClr val="black"/>
                </a:solidFill>
                <a:latin typeface="Times New Roman"/>
                <a:ea typeface="Calibri"/>
              </a:rPr>
              <a:t>(</a:t>
            </a:r>
            <a:r>
              <a:rPr lang="ru-RU" dirty="0" err="1">
                <a:solidFill>
                  <a:prstClr val="black"/>
                </a:solidFill>
                <a:latin typeface="Times New Roman"/>
                <a:ea typeface="Calibri"/>
              </a:rPr>
              <a:t>довжина</a:t>
            </a:r>
            <a:r>
              <a:rPr lang="ru-RU" dirty="0">
                <a:solidFill>
                  <a:prstClr val="black"/>
                </a:solidFill>
                <a:latin typeface="Times New Roman"/>
                <a:ea typeface="Calibri"/>
              </a:rPr>
              <a:t> 25 </a:t>
            </a:r>
            <a:r>
              <a:rPr lang="ru-RU" dirty="0" err="1">
                <a:solidFill>
                  <a:prstClr val="black"/>
                </a:solidFill>
                <a:latin typeface="Times New Roman"/>
                <a:ea typeface="Calibri"/>
              </a:rPr>
              <a:t>метрів</a:t>
            </a:r>
            <a:r>
              <a:rPr lang="ru-RU" dirty="0">
                <a:solidFill>
                  <a:prstClr val="black"/>
                </a:solidFill>
                <a:latin typeface="Times New Roman"/>
                <a:ea typeface="Calibri"/>
              </a:rPr>
              <a:t>, </a:t>
            </a:r>
            <a:r>
              <a:rPr lang="ru-RU" dirty="0" err="1">
                <a:solidFill>
                  <a:prstClr val="black"/>
                </a:solidFill>
                <a:latin typeface="Times New Roman"/>
                <a:ea typeface="Calibri"/>
              </a:rPr>
              <a:t>маса</a:t>
            </a:r>
            <a:r>
              <a:rPr lang="ru-RU" dirty="0">
                <a:solidFill>
                  <a:prstClr val="black"/>
                </a:solidFill>
                <a:latin typeface="Times New Roman"/>
                <a:ea typeface="Calibri"/>
              </a:rPr>
              <a:t> 36 </a:t>
            </a:r>
            <a:r>
              <a:rPr lang="ru-RU" dirty="0" smtClean="0">
                <a:solidFill>
                  <a:prstClr val="black"/>
                </a:solidFill>
                <a:latin typeface="Times New Roman"/>
                <a:ea typeface="Calibri"/>
              </a:rPr>
              <a:t>тонн, </a:t>
            </a:r>
            <a:r>
              <a:rPr lang="ru-RU" dirty="0">
                <a:solidFill>
                  <a:prstClr val="black"/>
                </a:solidFill>
                <a:latin typeface="Times New Roman"/>
                <a:ea typeface="Calibri"/>
              </a:rPr>
              <a:t>при </a:t>
            </a:r>
            <a:r>
              <a:rPr lang="ru-RU" dirty="0" err="1">
                <a:solidFill>
                  <a:prstClr val="black"/>
                </a:solidFill>
                <a:latin typeface="Times New Roman"/>
                <a:ea typeface="Calibri"/>
              </a:rPr>
              <a:t>рості</a:t>
            </a:r>
            <a:r>
              <a:rPr lang="ru-RU" dirty="0">
                <a:solidFill>
                  <a:prstClr val="black"/>
                </a:solidFill>
                <a:latin typeface="Times New Roman"/>
                <a:ea typeface="Calibri"/>
              </a:rPr>
              <a:t>  13 </a:t>
            </a:r>
            <a:r>
              <a:rPr lang="ru-RU" dirty="0" err="1">
                <a:solidFill>
                  <a:prstClr val="black"/>
                </a:solidFill>
                <a:latin typeface="Times New Roman"/>
                <a:ea typeface="Calibri"/>
              </a:rPr>
              <a:t>метрів</a:t>
            </a:r>
            <a:r>
              <a:rPr lang="ru-RU" dirty="0">
                <a:solidFill>
                  <a:prstClr val="black"/>
                </a:solidFill>
                <a:latin typeface="Times New Roman"/>
                <a:ea typeface="Calibri"/>
              </a:rPr>
              <a:t>)</a:t>
            </a:r>
            <a:r>
              <a:rPr lang="uk-UA" dirty="0">
                <a:solidFill>
                  <a:prstClr val="black"/>
                </a:solidFill>
                <a:latin typeface="Times New Roman"/>
                <a:ea typeface="Calibri"/>
              </a:rPr>
              <a:t> </a:t>
            </a:r>
            <a:endParaRPr lang="ru-RU" dirty="0">
              <a:solidFill>
                <a:prstClr val="black"/>
              </a:solidFill>
              <a:latin typeface="Times New Roman"/>
              <a:ea typeface="Calibri"/>
            </a:endParaRPr>
          </a:p>
        </p:txBody>
      </p:sp>
      <p:sp>
        <p:nvSpPr>
          <p:cNvPr id="9" name="Прямоугольник 8"/>
          <p:cNvSpPr/>
          <p:nvPr/>
        </p:nvSpPr>
        <p:spPr>
          <a:xfrm>
            <a:off x="3707905" y="5274663"/>
            <a:ext cx="5105027" cy="1200329"/>
          </a:xfrm>
          <a:prstGeom prst="rect">
            <a:avLst/>
          </a:prstGeom>
        </p:spPr>
        <p:txBody>
          <a:bodyPr wrap="square">
            <a:spAutoFit/>
          </a:bodyPr>
          <a:lstStyle/>
          <a:p>
            <a:pPr lvl="0" algn="ctr"/>
            <a:r>
              <a:rPr lang="uk-UA" dirty="0" err="1" smtClean="0">
                <a:latin typeface="Times New Roman"/>
                <a:ea typeface="Calibri"/>
              </a:rPr>
              <a:t>Тиранозавр-рекс</a:t>
            </a:r>
            <a:r>
              <a:rPr lang="uk-UA" dirty="0" smtClean="0">
                <a:latin typeface="Times New Roman"/>
                <a:ea typeface="Calibri"/>
              </a:rPr>
              <a:t> – найбільший хижий </a:t>
            </a:r>
            <a:r>
              <a:rPr lang="uk-UA" dirty="0" err="1" smtClean="0">
                <a:latin typeface="Times New Roman"/>
                <a:ea typeface="Calibri"/>
              </a:rPr>
              <a:t>динохавр</a:t>
            </a:r>
            <a:r>
              <a:rPr lang="uk-UA" dirty="0" smtClean="0">
                <a:latin typeface="Times New Roman"/>
                <a:ea typeface="Calibri"/>
              </a:rPr>
              <a:t> </a:t>
            </a:r>
            <a:r>
              <a:rPr lang="ru-RU" dirty="0" smtClean="0">
                <a:solidFill>
                  <a:prstClr val="black"/>
                </a:solidFill>
                <a:latin typeface="Times New Roman"/>
                <a:ea typeface="Calibri"/>
              </a:rPr>
              <a:t>(</a:t>
            </a:r>
            <a:r>
              <a:rPr lang="ru-RU" dirty="0" err="1">
                <a:solidFill>
                  <a:prstClr val="black"/>
                </a:solidFill>
                <a:latin typeface="Times New Roman"/>
                <a:ea typeface="Calibri"/>
              </a:rPr>
              <a:t>довжина</a:t>
            </a:r>
            <a:r>
              <a:rPr lang="ru-RU" dirty="0">
                <a:solidFill>
                  <a:prstClr val="black"/>
                </a:solidFill>
                <a:latin typeface="Times New Roman"/>
                <a:ea typeface="Calibri"/>
              </a:rPr>
              <a:t> 12,3 метра, высота до бедра— 4 метра, а </a:t>
            </a:r>
            <a:r>
              <a:rPr lang="ru-RU" dirty="0" err="1">
                <a:solidFill>
                  <a:prstClr val="black"/>
                </a:solidFill>
                <a:latin typeface="Times New Roman"/>
                <a:ea typeface="Calibri"/>
              </a:rPr>
              <a:t>маса</a:t>
            </a:r>
            <a:r>
              <a:rPr lang="ru-RU" dirty="0">
                <a:solidFill>
                  <a:prstClr val="black"/>
                </a:solidFill>
                <a:latin typeface="Times New Roman"/>
                <a:ea typeface="Calibri"/>
              </a:rPr>
              <a:t>  до 9,5 тонн)</a:t>
            </a:r>
          </a:p>
          <a:p>
            <a:pPr algn="ctr"/>
            <a:r>
              <a:rPr lang="uk-UA" dirty="0" smtClean="0">
                <a:latin typeface="Times New Roman"/>
                <a:ea typeface="Calibri"/>
              </a:rPr>
              <a:t> </a:t>
            </a:r>
            <a:endParaRPr lang="ru-RU" dirty="0"/>
          </a:p>
        </p:txBody>
      </p:sp>
      <p:pic>
        <p:nvPicPr>
          <p:cNvPr id="11266" name="Picture 2" descr="ÐÐ°ÑÑÐ¸Ð½ÐºÐ¸ Ð¿Ð¾ Ð·Ð°Ð¿ÑÐ¾ÑÑ Ð±ÑÐ°ÑÑÐ¾Ð·Ð°Ð²Ñ ÑÐ¾ÑÐ¾"/>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0097" y="2620189"/>
            <a:ext cx="2535190" cy="253519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ÐÐ°ÑÑÐ¸Ð½ÐºÐ¸ Ð¿Ð¾ Ð·Ð°Ð¿ÑÐ¾ÑÑ Ð¢Ð¸ÑÐ°Ð½Ð½Ð¾Ð·Ð°Ð²Ñ-ÑÐµÐºÑ ÑÐ¾ÑÐ¾"/>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091" t="11337" r="-2091" b="4799"/>
          <a:stretch/>
        </p:blipFill>
        <p:spPr bwMode="auto">
          <a:xfrm>
            <a:off x="3707904" y="2551660"/>
            <a:ext cx="5105028" cy="26722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149898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0176"/>
            <a:ext cx="9144000" cy="687817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16"/>
          <p:cNvSpPr>
            <a:spLocks noChangeArrowheads="1"/>
          </p:cNvSpPr>
          <p:nvPr/>
        </p:nvSpPr>
        <p:spPr bwMode="auto">
          <a:xfrm>
            <a:off x="128129" y="4378928"/>
            <a:ext cx="2745239" cy="1944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0" indent="-457200" algn="just" fontAlgn="base">
              <a:spcBef>
                <a:spcPct val="0"/>
              </a:spcBef>
              <a:spcAft>
                <a:spcPct val="0"/>
              </a:spcAft>
              <a:buFont typeface="Wingdings" pitchFamily="2" charset="2"/>
              <a:buChar char="§"/>
            </a:pPr>
            <a:r>
              <a:rPr lang="uk-UA" sz="2800" dirty="0" smtClean="0">
                <a:latin typeface="Times New Roman"/>
                <a:ea typeface="Calibri"/>
              </a:rPr>
              <a:t>Ящірки</a:t>
            </a:r>
            <a:endParaRPr lang="ru-RU" sz="2800" dirty="0">
              <a:latin typeface="Arial" pitchFamily="34" charset="0"/>
              <a:cs typeface="Arial" pitchFamily="34" charset="0"/>
            </a:endParaRPr>
          </a:p>
          <a:p>
            <a:pPr marL="457200" lvl="0" indent="-457200" algn="just" fontAlgn="base">
              <a:spcBef>
                <a:spcPct val="0"/>
              </a:spcBef>
              <a:spcAft>
                <a:spcPct val="0"/>
              </a:spcAft>
              <a:buFont typeface="Wingdings" pitchFamily="2" charset="2"/>
              <a:buChar char="§"/>
            </a:pPr>
            <a:r>
              <a:rPr lang="uk-UA" sz="2800" dirty="0" smtClean="0">
                <a:latin typeface="Times New Roman"/>
                <a:ea typeface="Calibri"/>
                <a:cs typeface="Times New Roman"/>
              </a:rPr>
              <a:t>Змії</a:t>
            </a:r>
            <a:endParaRPr lang="ru-RU" sz="2000" dirty="0" smtClean="0">
              <a:ea typeface="Calibri"/>
              <a:cs typeface="Times New Roman"/>
            </a:endParaRPr>
          </a:p>
          <a:p>
            <a:pPr marL="457200" lvl="0" indent="-457200" algn="just">
              <a:spcAft>
                <a:spcPts val="1000"/>
              </a:spcAft>
              <a:buFont typeface="Wingdings" pitchFamily="2" charset="2"/>
              <a:buChar char="§"/>
            </a:pPr>
            <a:r>
              <a:rPr lang="uk-UA" sz="2800" dirty="0" smtClean="0">
                <a:latin typeface="Times New Roman"/>
                <a:ea typeface="Calibri"/>
                <a:cs typeface="Times New Roman"/>
              </a:rPr>
              <a:t>Хамелеони</a:t>
            </a:r>
            <a:endParaRPr lang="ru-RU" sz="2000" dirty="0">
              <a:ea typeface="Calibri"/>
              <a:cs typeface="Times New Roman"/>
            </a:endParaRP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Овал 18"/>
          <p:cNvSpPr/>
          <p:nvPr/>
        </p:nvSpPr>
        <p:spPr>
          <a:xfrm>
            <a:off x="1821335" y="332656"/>
            <a:ext cx="5472608" cy="10727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fontAlgn="base">
              <a:spcBef>
                <a:spcPct val="0"/>
              </a:spcBef>
              <a:spcAft>
                <a:spcPct val="0"/>
              </a:spcAft>
            </a:pPr>
            <a:r>
              <a:rPr lang="uk-UA" sz="4000" b="1" u="sng" dirty="0" smtClean="0">
                <a:solidFill>
                  <a:srgbClr val="FFFF00"/>
                </a:solidFill>
                <a:latin typeface="Times New Roman" pitchFamily="18" charset="0"/>
                <a:cs typeface="Times New Roman" pitchFamily="18" charset="0"/>
              </a:rPr>
              <a:t>Рептилії</a:t>
            </a:r>
            <a:endParaRPr lang="ru-RU" sz="4000" b="1" dirty="0">
              <a:solidFill>
                <a:srgbClr val="FFFF00"/>
              </a:solidFill>
              <a:latin typeface="Times New Roman" pitchFamily="18" charset="0"/>
              <a:cs typeface="Times New Roman" pitchFamily="18" charset="0"/>
            </a:endParaRPr>
          </a:p>
        </p:txBody>
      </p:sp>
      <p:sp>
        <p:nvSpPr>
          <p:cNvPr id="20" name="Скругленный прямоугольник 19"/>
          <p:cNvSpPr/>
          <p:nvPr/>
        </p:nvSpPr>
        <p:spPr>
          <a:xfrm>
            <a:off x="128129" y="3299371"/>
            <a:ext cx="2235701"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3200" dirty="0">
                <a:solidFill>
                  <a:srgbClr val="00B050"/>
                </a:solidFill>
                <a:latin typeface="Times New Roman"/>
                <a:ea typeface="Calibri"/>
              </a:rPr>
              <a:t>Лускаті </a:t>
            </a:r>
            <a:endParaRPr lang="ru-RU" sz="3200" b="1" dirty="0"/>
          </a:p>
        </p:txBody>
      </p:sp>
      <p:sp>
        <p:nvSpPr>
          <p:cNvPr id="22" name="Скругленный прямоугольник 21"/>
          <p:cNvSpPr/>
          <p:nvPr/>
        </p:nvSpPr>
        <p:spPr>
          <a:xfrm>
            <a:off x="3386476" y="3339523"/>
            <a:ext cx="2342325"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fontAlgn="base">
              <a:spcBef>
                <a:spcPct val="0"/>
              </a:spcBef>
              <a:spcAft>
                <a:spcPct val="0"/>
              </a:spcAft>
            </a:pPr>
            <a:r>
              <a:rPr lang="uk-UA" sz="3200" dirty="0">
                <a:solidFill>
                  <a:srgbClr val="00B050"/>
                </a:solidFill>
                <a:latin typeface="Times New Roman"/>
                <a:ea typeface="Calibri"/>
              </a:rPr>
              <a:t>Крокодили </a:t>
            </a:r>
            <a:endParaRPr lang="ru-RU" sz="3200" b="1" dirty="0">
              <a:solidFill>
                <a:srgbClr val="00B050"/>
              </a:solidFill>
              <a:latin typeface="Times New Roman" pitchFamily="18" charset="0"/>
              <a:ea typeface="Calibri" pitchFamily="34" charset="0"/>
              <a:cs typeface="Times New Roman" pitchFamily="18" charset="0"/>
            </a:endParaRPr>
          </a:p>
        </p:txBody>
      </p:sp>
      <p:sp>
        <p:nvSpPr>
          <p:cNvPr id="23" name="Скругленный прямоугольник 22"/>
          <p:cNvSpPr/>
          <p:nvPr/>
        </p:nvSpPr>
        <p:spPr>
          <a:xfrm>
            <a:off x="6861693" y="3275791"/>
            <a:ext cx="215105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3200" dirty="0">
                <a:solidFill>
                  <a:srgbClr val="00B050"/>
                </a:solidFill>
                <a:latin typeface="Times New Roman"/>
                <a:ea typeface="Calibri"/>
              </a:rPr>
              <a:t>Черепахи </a:t>
            </a:r>
            <a:endParaRPr lang="ru-RU" sz="3200" b="1" dirty="0">
              <a:solidFill>
                <a:srgbClr val="00B050"/>
              </a:solidFill>
              <a:latin typeface="Times New Roman" pitchFamily="18" charset="0"/>
              <a:ea typeface="Calibri" pitchFamily="34" charset="0"/>
              <a:cs typeface="Times New Roman" pitchFamily="18" charset="0"/>
            </a:endParaRPr>
          </a:p>
        </p:txBody>
      </p:sp>
      <p:sp>
        <p:nvSpPr>
          <p:cNvPr id="24" name="Выноска со стрелкой вправо 23"/>
          <p:cNvSpPr/>
          <p:nvPr/>
        </p:nvSpPr>
        <p:spPr>
          <a:xfrm>
            <a:off x="128129" y="1853208"/>
            <a:ext cx="1275519" cy="1008111"/>
          </a:xfrm>
          <a:prstGeom prst="rightArrowCallout">
            <a:avLst>
              <a:gd name="adj1" fmla="val 25000"/>
              <a:gd name="adj2" fmla="val 21701"/>
              <a:gd name="adj3" fmla="val 25000"/>
              <a:gd name="adj4" fmla="val 80111"/>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eaLnBrk="0" fontAlgn="base" hangingPunct="0">
              <a:spcBef>
                <a:spcPct val="0"/>
              </a:spcBef>
              <a:spcAft>
                <a:spcPct val="0"/>
              </a:spcAft>
            </a:pPr>
            <a:r>
              <a:rPr lang="uk-UA" sz="2800" dirty="0" err="1" smtClean="0">
                <a:solidFill>
                  <a:srgbClr val="C00000"/>
                </a:solidFill>
                <a:latin typeface="Times New Roman" pitchFamily="18" charset="0"/>
                <a:ea typeface="Calibri" pitchFamily="34" charset="0"/>
                <a:cs typeface="Times New Roman" pitchFamily="18" charset="0"/>
              </a:rPr>
              <a:t>К-ть</a:t>
            </a:r>
            <a:r>
              <a:rPr lang="uk-UA" sz="2800" dirty="0" smtClean="0">
                <a:solidFill>
                  <a:srgbClr val="C00000"/>
                </a:solidFill>
                <a:latin typeface="Times New Roman" pitchFamily="18" charset="0"/>
                <a:ea typeface="Calibri" pitchFamily="34" charset="0"/>
                <a:cs typeface="Times New Roman" pitchFamily="18" charset="0"/>
              </a:rPr>
              <a:t> видів</a:t>
            </a:r>
            <a:endParaRPr lang="ru-RU" sz="2800" dirty="0">
              <a:solidFill>
                <a:prstClr val="black"/>
              </a:solidFill>
              <a:latin typeface="Arial" pitchFamily="34" charset="0"/>
              <a:cs typeface="Arial" pitchFamily="34" charset="0"/>
            </a:endParaRPr>
          </a:p>
          <a:p>
            <a:pPr algn="ctr"/>
            <a:endParaRPr lang="ru-RU" dirty="0"/>
          </a:p>
        </p:txBody>
      </p:sp>
      <p:sp>
        <p:nvSpPr>
          <p:cNvPr id="28" name="Стрелка вниз 27"/>
          <p:cNvSpPr/>
          <p:nvPr/>
        </p:nvSpPr>
        <p:spPr>
          <a:xfrm>
            <a:off x="1788752" y="1613207"/>
            <a:ext cx="253554" cy="159234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9" name="Стрелка вниз 28"/>
          <p:cNvSpPr/>
          <p:nvPr/>
        </p:nvSpPr>
        <p:spPr>
          <a:xfrm>
            <a:off x="4557638" y="1707026"/>
            <a:ext cx="253554" cy="159234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0" name="Стрелка вниз 29"/>
          <p:cNvSpPr/>
          <p:nvPr/>
        </p:nvSpPr>
        <p:spPr>
          <a:xfrm>
            <a:off x="7851343" y="1636953"/>
            <a:ext cx="253554" cy="159234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1" name="Стрелка вправо 30"/>
          <p:cNvSpPr/>
          <p:nvPr/>
        </p:nvSpPr>
        <p:spPr>
          <a:xfrm>
            <a:off x="1875626" y="1556791"/>
            <a:ext cx="6102494" cy="134586"/>
          </a:xfrm>
          <a:prstGeom prst="rightArrow">
            <a:avLst>
              <a:gd name="adj1" fmla="val 50000"/>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67024" y="1644073"/>
            <a:ext cx="365125" cy="293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1437" y="1627256"/>
            <a:ext cx="365125" cy="2953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Скругленный прямоугольник 20"/>
          <p:cNvSpPr/>
          <p:nvPr/>
        </p:nvSpPr>
        <p:spPr>
          <a:xfrm>
            <a:off x="1915529" y="4436589"/>
            <a:ext cx="2342325"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15000"/>
              </a:lnSpc>
              <a:spcAft>
                <a:spcPts val="0"/>
              </a:spcAft>
            </a:pPr>
            <a:r>
              <a:rPr lang="uk-UA" sz="3200" dirty="0">
                <a:solidFill>
                  <a:srgbClr val="00B050"/>
                </a:solidFill>
                <a:latin typeface="Times New Roman"/>
                <a:ea typeface="Calibri"/>
                <a:cs typeface="Times New Roman"/>
              </a:rPr>
              <a:t>Динозаври</a:t>
            </a:r>
            <a:r>
              <a:rPr lang="uk-UA" sz="3200" dirty="0">
                <a:solidFill>
                  <a:srgbClr val="00B050"/>
                </a:solidFill>
                <a:latin typeface="Baron Munchausen"/>
                <a:ea typeface="Calibri"/>
                <a:cs typeface="Times New Roman"/>
              </a:rPr>
              <a:t>*</a:t>
            </a:r>
            <a:endParaRPr lang="ru-RU" sz="2400" dirty="0">
              <a:ea typeface="Calibri"/>
              <a:cs typeface="Times New Roman"/>
            </a:endParaRPr>
          </a:p>
        </p:txBody>
      </p:sp>
      <p:sp>
        <p:nvSpPr>
          <p:cNvPr id="32" name="Скругленный прямоугольник 31"/>
          <p:cNvSpPr/>
          <p:nvPr/>
        </p:nvSpPr>
        <p:spPr>
          <a:xfrm>
            <a:off x="4867619" y="4436589"/>
            <a:ext cx="2728717"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fontAlgn="base">
              <a:spcBef>
                <a:spcPct val="0"/>
              </a:spcBef>
              <a:spcAft>
                <a:spcPct val="0"/>
              </a:spcAft>
            </a:pPr>
            <a:r>
              <a:rPr lang="uk-UA" sz="3200" dirty="0" err="1">
                <a:solidFill>
                  <a:srgbClr val="00B050"/>
                </a:solidFill>
                <a:latin typeface="Times New Roman"/>
                <a:ea typeface="Calibri"/>
              </a:rPr>
              <a:t>Дзьобоголові</a:t>
            </a:r>
            <a:r>
              <a:rPr lang="uk-UA" sz="3200" dirty="0">
                <a:solidFill>
                  <a:srgbClr val="00B050"/>
                </a:solidFill>
                <a:latin typeface="Baron Munchausen"/>
                <a:ea typeface="Calibri"/>
                <a:cs typeface="Times New Roman"/>
              </a:rPr>
              <a:t>*</a:t>
            </a:r>
            <a:r>
              <a:rPr lang="uk-UA" sz="3200" dirty="0">
                <a:solidFill>
                  <a:srgbClr val="00B050"/>
                </a:solidFill>
                <a:latin typeface="Times New Roman"/>
                <a:ea typeface="Calibri"/>
              </a:rPr>
              <a:t> </a:t>
            </a:r>
            <a:endParaRPr lang="ru-RU" sz="3200" b="1" dirty="0">
              <a:solidFill>
                <a:srgbClr val="00B050"/>
              </a:solidFill>
              <a:latin typeface="Times New Roman" pitchFamily="18" charset="0"/>
              <a:ea typeface="Calibri" pitchFamily="34" charset="0"/>
              <a:cs typeface="Times New Roman" pitchFamily="18" charset="0"/>
            </a:endParaRPr>
          </a:p>
        </p:txBody>
      </p:sp>
      <p:sp>
        <p:nvSpPr>
          <p:cNvPr id="3" name="Прямоугольник 2"/>
          <p:cNvSpPr/>
          <p:nvPr/>
        </p:nvSpPr>
        <p:spPr>
          <a:xfrm>
            <a:off x="5102415" y="5517232"/>
            <a:ext cx="1755032" cy="523220"/>
          </a:xfrm>
          <a:prstGeom prst="rect">
            <a:avLst/>
          </a:prstGeom>
        </p:spPr>
        <p:txBody>
          <a:bodyPr wrap="none">
            <a:spAutoFit/>
          </a:bodyPr>
          <a:lstStyle/>
          <a:p>
            <a:pPr marL="457200" indent="-457200">
              <a:buFont typeface="Wingdings" pitchFamily="2" charset="2"/>
              <a:buChar char="§"/>
            </a:pPr>
            <a:r>
              <a:rPr lang="uk-UA" sz="2800" dirty="0" smtClean="0">
                <a:latin typeface="Times New Roman"/>
                <a:ea typeface="Calibri"/>
                <a:cs typeface="Times New Roman"/>
              </a:rPr>
              <a:t>Гатерія</a:t>
            </a:r>
            <a:endParaRPr lang="ru-RU" sz="2800" dirty="0">
              <a:latin typeface="Times New Roman"/>
              <a:ea typeface="Calibri"/>
              <a:cs typeface="Times New Roman"/>
            </a:endParaRPr>
          </a:p>
        </p:txBody>
      </p:sp>
      <p:sp>
        <p:nvSpPr>
          <p:cNvPr id="25" name="Прямоугольник с двумя скругленными противолежащими углами 24"/>
          <p:cNvSpPr/>
          <p:nvPr/>
        </p:nvSpPr>
        <p:spPr>
          <a:xfrm>
            <a:off x="1403648" y="2193123"/>
            <a:ext cx="1080120" cy="668195"/>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dirty="0">
                <a:solidFill>
                  <a:srgbClr val="C00000"/>
                </a:solidFill>
                <a:latin typeface="Times New Roman" pitchFamily="18" charset="0"/>
                <a:ea typeface="Calibri" pitchFamily="34" charset="0"/>
                <a:cs typeface="Times New Roman" pitchFamily="18" charset="0"/>
              </a:rPr>
              <a:t>≈ </a:t>
            </a:r>
            <a:r>
              <a:rPr lang="uk-UA" sz="2400" dirty="0">
                <a:solidFill>
                  <a:srgbClr val="C00000"/>
                </a:solidFill>
                <a:latin typeface="Times New Roman"/>
                <a:ea typeface="Calibri"/>
              </a:rPr>
              <a:t>6 тис.</a:t>
            </a:r>
            <a:r>
              <a:rPr lang="uk-UA" sz="2400" dirty="0" smtClean="0">
                <a:solidFill>
                  <a:srgbClr val="C00000"/>
                </a:solidFill>
                <a:latin typeface="Times New Roman" pitchFamily="18" charset="0"/>
                <a:ea typeface="Calibri" pitchFamily="34" charset="0"/>
                <a:cs typeface="Times New Roman" pitchFamily="18" charset="0"/>
              </a:rPr>
              <a:t> </a:t>
            </a:r>
            <a:endParaRPr lang="ru-RU" sz="2400" dirty="0"/>
          </a:p>
        </p:txBody>
      </p:sp>
      <p:sp>
        <p:nvSpPr>
          <p:cNvPr id="26" name="Прямоугольник с двумя скругленными противолежащими углами 25"/>
          <p:cNvSpPr/>
          <p:nvPr/>
        </p:nvSpPr>
        <p:spPr>
          <a:xfrm>
            <a:off x="4150544" y="2193123"/>
            <a:ext cx="1321296" cy="669138"/>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dirty="0">
                <a:solidFill>
                  <a:srgbClr val="C00000"/>
                </a:solidFill>
                <a:latin typeface="Times New Roman"/>
                <a:ea typeface="Calibri"/>
              </a:rPr>
              <a:t>31 </a:t>
            </a:r>
            <a:endParaRPr lang="ru-RU" sz="2400" dirty="0"/>
          </a:p>
        </p:txBody>
      </p:sp>
      <p:sp>
        <p:nvSpPr>
          <p:cNvPr id="27" name="Прямоугольник с двумя скругленными противолежащими углами 26"/>
          <p:cNvSpPr/>
          <p:nvPr/>
        </p:nvSpPr>
        <p:spPr>
          <a:xfrm>
            <a:off x="7317472" y="2192180"/>
            <a:ext cx="1321296" cy="669138"/>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dirty="0">
                <a:solidFill>
                  <a:srgbClr val="C00000"/>
                </a:solidFill>
                <a:latin typeface="Times New Roman"/>
                <a:ea typeface="Calibri"/>
              </a:rPr>
              <a:t>225 </a:t>
            </a:r>
            <a:endParaRPr lang="ru-RU" sz="2400" dirty="0"/>
          </a:p>
        </p:txBody>
      </p:sp>
      <p:sp>
        <p:nvSpPr>
          <p:cNvPr id="33" name="Прямоугольник с двумя скругленными противолежащими углами 32"/>
          <p:cNvSpPr/>
          <p:nvPr/>
        </p:nvSpPr>
        <p:spPr>
          <a:xfrm>
            <a:off x="5753351" y="2198936"/>
            <a:ext cx="1321296" cy="669138"/>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dirty="0" smtClean="0">
                <a:solidFill>
                  <a:srgbClr val="C00000"/>
                </a:solidFill>
                <a:latin typeface="Times New Roman"/>
                <a:ea typeface="Calibri"/>
              </a:rPr>
              <a:t>1 </a:t>
            </a:r>
            <a:endParaRPr lang="ru-RU" sz="2400" dirty="0"/>
          </a:p>
        </p:txBody>
      </p:sp>
      <p:sp>
        <p:nvSpPr>
          <p:cNvPr id="34" name="Прямоугольник с двумя скругленными противолежащими углами 33"/>
          <p:cNvSpPr/>
          <p:nvPr/>
        </p:nvSpPr>
        <p:spPr>
          <a:xfrm>
            <a:off x="2634537" y="2168629"/>
            <a:ext cx="1321296" cy="669138"/>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0"/>
              </a:spcAft>
            </a:pPr>
            <a:r>
              <a:rPr lang="uk-UA" sz="2400" dirty="0">
                <a:solidFill>
                  <a:srgbClr val="C00000"/>
                </a:solidFill>
                <a:latin typeface="Times New Roman"/>
                <a:ea typeface="Calibri"/>
                <a:cs typeface="Times New Roman"/>
              </a:rPr>
              <a:t>вимерлі</a:t>
            </a:r>
            <a:endParaRPr lang="ru-RU" sz="2000" dirty="0">
              <a:ea typeface="Calibri"/>
              <a:cs typeface="Times New Roman"/>
            </a:endParaRPr>
          </a:p>
        </p:txBody>
      </p:sp>
    </p:spTree>
    <p:extLst>
      <p:ext uri="{BB962C8B-B14F-4D97-AF65-F5344CB8AC3E}">
        <p14:creationId xmlns:p14="http://schemas.microsoft.com/office/powerpoint/2010/main" xmlns="" val="136762672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737318" y="188639"/>
            <a:ext cx="3658053" cy="75866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90170" lvl="0" algn="just">
              <a:lnSpc>
                <a:spcPct val="115000"/>
              </a:lnSpc>
            </a:pPr>
            <a:r>
              <a:rPr lang="uk-U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Літаючі ящірки</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484378" y="4653136"/>
            <a:ext cx="7904045" cy="1569660"/>
          </a:xfrm>
          <a:prstGeom prst="rect">
            <a:avLst/>
          </a:prstGeom>
        </p:spPr>
        <p:txBody>
          <a:bodyPr wrap="square">
            <a:spAutoFit/>
          </a:bodyPr>
          <a:lstStyle/>
          <a:p>
            <a:pPr algn="just"/>
            <a:r>
              <a:rPr lang="uk-UA" sz="2400" dirty="0">
                <a:latin typeface="Times New Roman"/>
                <a:ea typeface="Calibri"/>
              </a:rPr>
              <a:t>Сучасні літаючі дракони мешкають на Малайських островах та у Східній Індії. </a:t>
            </a:r>
            <a:r>
              <a:rPr lang="uk-UA" sz="2400" dirty="0" smtClean="0">
                <a:latin typeface="Times New Roman"/>
                <a:ea typeface="Calibri"/>
              </a:rPr>
              <a:t>У них декілька </a:t>
            </a:r>
            <a:r>
              <a:rPr lang="uk-UA" sz="2400" dirty="0">
                <a:latin typeface="Times New Roman"/>
                <a:ea typeface="Calibri"/>
              </a:rPr>
              <a:t>пар ребер (5-6) видовжені та можуть відходити в сторони, натягуючи шкіру, що зібрана в </a:t>
            </a:r>
            <a:r>
              <a:rPr lang="uk-UA" sz="2400" dirty="0" smtClean="0">
                <a:latin typeface="Times New Roman"/>
                <a:ea typeface="Calibri"/>
              </a:rPr>
              <a:t>складки – так утворюються «крила».</a:t>
            </a:r>
            <a:r>
              <a:rPr lang="uk-UA" sz="2400" i="1" dirty="0" smtClean="0">
                <a:latin typeface="Times New Roman"/>
                <a:ea typeface="Calibri"/>
              </a:rPr>
              <a:t> </a:t>
            </a:r>
            <a:endParaRPr lang="ru-RU" sz="2400" dirty="0"/>
          </a:p>
        </p:txBody>
      </p:sp>
      <p:pic>
        <p:nvPicPr>
          <p:cNvPr id="1028" name="Picture 4" descr="ÐÐ°ÑÑÐ¸Ð½ÐºÐ¸ Ð¿Ð¾ Ð·Ð°Ð¿ÑÐ¾ÑÑ Ð»ÑÑÐ°ÑÑÑ ÑÑÑÑÐºÐ¸"/>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453" y="1056914"/>
            <a:ext cx="4897730" cy="36995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Admin\Desktop\letauschij_dracon_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3336" r="20332"/>
          <a:stretch/>
        </p:blipFill>
        <p:spPr bwMode="auto">
          <a:xfrm>
            <a:off x="5292080" y="1056913"/>
            <a:ext cx="3582348" cy="3676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16331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2"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452767" y="233589"/>
            <a:ext cx="4382482" cy="80021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90170" algn="just">
              <a:lnSpc>
                <a:spcPct val="115000"/>
              </a:lnSpc>
            </a:pPr>
            <a:r>
              <a:rPr lang="uk-U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Найбільша </a:t>
            </a:r>
            <a:r>
              <a:rPr lang="uk-U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ящірка</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395536" y="5373216"/>
            <a:ext cx="8496944" cy="1200329"/>
          </a:xfrm>
          <a:prstGeom prst="rect">
            <a:avLst/>
          </a:prstGeom>
        </p:spPr>
        <p:txBody>
          <a:bodyPr wrap="square">
            <a:spAutoFit/>
          </a:bodyPr>
          <a:lstStyle/>
          <a:p>
            <a:pPr algn="just"/>
            <a:r>
              <a:rPr lang="uk-UA" sz="2400" dirty="0">
                <a:latin typeface="Times New Roman"/>
                <a:ea typeface="Calibri"/>
              </a:rPr>
              <a:t>Д</a:t>
            </a:r>
            <a:r>
              <a:rPr lang="uk-UA" sz="2400" dirty="0" smtClean="0">
                <a:latin typeface="Times New Roman"/>
                <a:ea typeface="Calibri"/>
              </a:rPr>
              <a:t>овжина тіла </a:t>
            </a:r>
            <a:r>
              <a:rPr lang="uk-UA" sz="2400" dirty="0">
                <a:latin typeface="Times New Roman"/>
                <a:ea typeface="Calibri"/>
              </a:rPr>
              <a:t>може сягати 3,6 </a:t>
            </a:r>
            <a:r>
              <a:rPr lang="uk-UA" sz="2400" dirty="0" smtClean="0">
                <a:latin typeface="Times New Roman"/>
                <a:ea typeface="Calibri"/>
              </a:rPr>
              <a:t>м.</a:t>
            </a:r>
            <a:r>
              <a:rPr lang="uk-UA" sz="2400" dirty="0">
                <a:latin typeface="Times New Roman"/>
                <a:ea typeface="Calibri"/>
              </a:rPr>
              <a:t> Мають винятково чутливий нюх. Можуть полювати навіть на буйволів</a:t>
            </a:r>
            <a:r>
              <a:rPr lang="uk-UA" sz="2400" dirty="0" smtClean="0">
                <a:latin typeface="Times New Roman"/>
                <a:ea typeface="Calibri"/>
              </a:rPr>
              <a:t>.</a:t>
            </a:r>
            <a:r>
              <a:rPr lang="uk-UA" sz="2400" dirty="0">
                <a:latin typeface="Times New Roman"/>
                <a:ea typeface="Calibri"/>
              </a:rPr>
              <a:t> Слина варанів містить величезну кількість бактерій.</a:t>
            </a:r>
            <a:r>
              <a:rPr lang="uk-UA" sz="2400" dirty="0" smtClean="0">
                <a:latin typeface="Times New Roman"/>
                <a:ea typeface="Calibri"/>
              </a:rPr>
              <a:t> </a:t>
            </a:r>
            <a:endParaRPr lang="ru-RU" sz="2400" dirty="0"/>
          </a:p>
        </p:txBody>
      </p:sp>
      <p:sp>
        <p:nvSpPr>
          <p:cNvPr id="5" name="TextBox 4"/>
          <p:cNvSpPr txBox="1"/>
          <p:nvPr/>
        </p:nvSpPr>
        <p:spPr>
          <a:xfrm>
            <a:off x="3046120" y="4756500"/>
            <a:ext cx="3024336" cy="461665"/>
          </a:xfrm>
          <a:prstGeom prst="rect">
            <a:avLst/>
          </a:prstGeom>
          <a:noFill/>
        </p:spPr>
        <p:txBody>
          <a:bodyPr wrap="square" rtlCol="0">
            <a:spAutoFit/>
          </a:bodyPr>
          <a:lstStyle/>
          <a:p>
            <a:r>
              <a:rPr lang="uk-UA" sz="2400" b="1" dirty="0" smtClean="0"/>
              <a:t> </a:t>
            </a:r>
            <a:r>
              <a:rPr lang="uk-UA" sz="2400" b="1" dirty="0" err="1" smtClean="0"/>
              <a:t>Комодський</a:t>
            </a:r>
            <a:r>
              <a:rPr lang="uk-UA" sz="2400" b="1" dirty="0" smtClean="0"/>
              <a:t> варан</a:t>
            </a:r>
            <a:endParaRPr lang="ru-RU" sz="2400" b="1" dirty="0"/>
          </a:p>
        </p:txBody>
      </p:sp>
      <p:pic>
        <p:nvPicPr>
          <p:cNvPr id="2050" name="Picture 2" descr="ÐÐ°ÑÑÐ¸Ð½ÐºÐ¸ Ð¿Ð¾ Ð·Ð°Ð¿ÑÐ¾ÑÑ ÐºÐ¾Ð¼Ð¾Ð´ÑÑÐºÐ¸Ð¹ Ð²Ð°ÑÐ°Ð½"/>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7240" y="908720"/>
            <a:ext cx="7253536" cy="39652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87467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амфібії\25_11956_oboi_svetlo_zelenaja_abstrakcija_1920x1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32"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257439" y="4797152"/>
            <a:ext cx="8647703" cy="1569660"/>
          </a:xfrm>
          <a:prstGeom prst="rect">
            <a:avLst/>
          </a:prstGeom>
        </p:spPr>
        <p:txBody>
          <a:bodyPr wrap="square">
            <a:spAutoFit/>
          </a:bodyPr>
          <a:lstStyle/>
          <a:p>
            <a:pPr indent="270510" algn="just">
              <a:spcAft>
                <a:spcPts val="0"/>
              </a:spcAft>
            </a:pPr>
            <a:r>
              <a:rPr lang="uk-UA" sz="2400" dirty="0">
                <a:latin typeface="Times New Roman"/>
                <a:ea typeface="Calibri"/>
              </a:rPr>
              <a:t>У Мексиці живуть </a:t>
            </a:r>
            <a:r>
              <a:rPr lang="uk-UA" sz="2400" dirty="0" err="1">
                <a:latin typeface="Times New Roman"/>
                <a:ea typeface="Calibri"/>
              </a:rPr>
              <a:t>ящірки-отрутозуби</a:t>
            </a:r>
            <a:r>
              <a:rPr lang="uk-UA" sz="2400" dirty="0">
                <a:latin typeface="Times New Roman"/>
                <a:ea typeface="Calibri"/>
              </a:rPr>
              <a:t>. Їхній укус  смертельно отруйний для дрібних тварин. Для людини ─ дуже болючий, інколи смертельний. Техніка полювання </a:t>
            </a:r>
            <a:r>
              <a:rPr lang="uk-UA" sz="2400" dirty="0" err="1">
                <a:latin typeface="Times New Roman"/>
                <a:ea typeface="Calibri"/>
              </a:rPr>
              <a:t>отрутозуба</a:t>
            </a:r>
            <a:r>
              <a:rPr lang="uk-UA" sz="2400" dirty="0">
                <a:latin typeface="Times New Roman"/>
                <a:ea typeface="Calibri"/>
              </a:rPr>
              <a:t> така ж, як і у отруйних змій: укус, потім переслідування жертви.</a:t>
            </a:r>
            <a:r>
              <a:rPr lang="uk-UA" sz="2400" i="1" dirty="0">
                <a:latin typeface="Times New Roman"/>
                <a:ea typeface="Calibri"/>
              </a:rPr>
              <a:t> </a:t>
            </a:r>
            <a:endParaRPr lang="ru-RU" sz="2400" dirty="0">
              <a:ea typeface="Calibri"/>
              <a:cs typeface="Times New Roman"/>
            </a:endParaRPr>
          </a:p>
        </p:txBody>
      </p:sp>
      <p:sp>
        <p:nvSpPr>
          <p:cNvPr id="3" name="Прямоугольник 2"/>
          <p:cNvSpPr/>
          <p:nvPr/>
        </p:nvSpPr>
        <p:spPr>
          <a:xfrm>
            <a:off x="2345162" y="188640"/>
            <a:ext cx="4552721" cy="758669"/>
          </a:xfrm>
          <a:prstGeom prst="rect">
            <a:avLst/>
          </a:prstGeom>
        </p:spPr>
        <p:txBody>
          <a:bodyPr wrap="none">
            <a:spAutoFit/>
          </a:bodyPr>
          <a:lstStyle/>
          <a:p>
            <a:pPr marL="90170" algn="just">
              <a:lnSpc>
                <a:spcPct val="115000"/>
              </a:lnSpc>
            </a:pPr>
            <a:r>
              <a:rPr lang="uk-UA"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Ящірки-отрутозуби</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descr="ÐÐ°ÑÑÐ¸Ð½ÐºÐ¸ Ð¿Ð¾ Ð·Ð°Ð¿ÑÐ¾ÑÑ ÑÑÑÑÐºÐ¸-Ð¾ÑÑÑÑÐ¾Ð·ÑÐ±Ð¸."/>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690" b="12017"/>
          <a:stretch/>
        </p:blipFill>
        <p:spPr bwMode="auto">
          <a:xfrm>
            <a:off x="1064563" y="947309"/>
            <a:ext cx="7033453" cy="39718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711594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1439</Words>
  <Application>Microsoft Office PowerPoint</Application>
  <PresentationFormat>Экран (4:3)</PresentationFormat>
  <Paragraphs>155</Paragraphs>
  <Slides>21</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RePack by SPecialiST</cp:lastModifiedBy>
  <cp:revision>62</cp:revision>
  <dcterms:created xsi:type="dcterms:W3CDTF">2018-04-13T18:31:42Z</dcterms:created>
  <dcterms:modified xsi:type="dcterms:W3CDTF">2020-04-27T11:07:18Z</dcterms:modified>
</cp:coreProperties>
</file>