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67" r:id="rId3"/>
    <p:sldId id="270" r:id="rId4"/>
    <p:sldId id="257" r:id="rId5"/>
    <p:sldId id="275" r:id="rId6"/>
    <p:sldId id="258" r:id="rId7"/>
    <p:sldId id="266" r:id="rId8"/>
    <p:sldId id="271" r:id="rId9"/>
    <p:sldId id="272" r:id="rId10"/>
    <p:sldId id="261" r:id="rId11"/>
    <p:sldId id="262" r:id="rId12"/>
    <p:sldId id="268" r:id="rId13"/>
    <p:sldId id="263" r:id="rId14"/>
    <p:sldId id="259" r:id="rId15"/>
    <p:sldId id="264" r:id="rId16"/>
    <p:sldId id="265" r:id="rId17"/>
    <p:sldId id="273" r:id="rId18"/>
    <p:sldId id="274" r:id="rId19"/>
    <p:sldId id="26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4660"/>
  </p:normalViewPr>
  <p:slideViewPr>
    <p:cSldViewPr>
      <p:cViewPr>
        <p:scale>
          <a:sx n="100" d="100"/>
          <a:sy n="100" d="100"/>
        </p:scale>
        <p:origin x="-474" y="11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ADCE4-BDCC-44EE-8E3E-3F032A79FFEB}" type="datetimeFigureOut">
              <a:rPr lang="ru-RU" smtClean="0"/>
              <a:pPr/>
              <a:t>26.04.2020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F9100-94BF-4C32-BE1F-5FD1CCBE8398}" type="slidenum">
              <a:rPr lang="ru-RU" smtClean="0"/>
              <a:pPr/>
              <a:t>‹#›</a:t>
            </a:fld>
            <a:endParaRPr lang="ru-RU"/>
          </a:p>
        </p:txBody>
      </p:sp>
    </p:spTree>
    <p:extLst>
      <p:ext uri="{BB962C8B-B14F-4D97-AF65-F5344CB8AC3E}">
        <p14:creationId xmlns:p14="http://schemas.microsoft.com/office/powerpoint/2010/main" val="265012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6BF9100-94BF-4C32-BE1F-5FD1CCBE8398}"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26.04.2020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26.04.2020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26.04.2020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78000"/>
                <a:satMod val="220000"/>
                <a:alpha val="41000"/>
              </a:schemeClr>
            </a:gs>
            <a:gs pos="100000">
              <a:schemeClr val="bg2">
                <a:shade val="35000"/>
                <a:satMod val="1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26.04.2020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Вика\Desktop\Робочий стол\вас.jpeg"/>
          <p:cNvPicPr>
            <a:picLocks noChangeAspect="1" noChangeArrowheads="1"/>
          </p:cNvPicPr>
          <p:nvPr/>
        </p:nvPicPr>
        <p:blipFill>
          <a:blip r:embed="rId2"/>
          <a:srcRect/>
          <a:stretch>
            <a:fillRect/>
          </a:stretch>
        </p:blipFill>
        <p:spPr bwMode="auto">
          <a:xfrm>
            <a:off x="1571604" y="1928802"/>
            <a:ext cx="6078473" cy="4044948"/>
          </a:xfrm>
          <a:prstGeom prst="ellipse">
            <a:avLst/>
          </a:prstGeom>
          <a:ln>
            <a:noFill/>
          </a:ln>
          <a:effectLst>
            <a:softEdge rad="112500"/>
          </a:effectLst>
        </p:spPr>
      </p:pic>
      <p:pic>
        <p:nvPicPr>
          <p:cNvPr id="1027" name="Picture 3" descr="C:\Users\Вика\Desktop\серця\57594194_1270897616_fb76bf117e66.gif"/>
          <p:cNvPicPr>
            <a:picLocks noChangeAspect="1" noChangeArrowheads="1"/>
          </p:cNvPicPr>
          <p:nvPr/>
        </p:nvPicPr>
        <p:blipFill>
          <a:blip r:embed="rId3"/>
          <a:srcRect/>
          <a:stretch>
            <a:fillRect/>
          </a:stretch>
        </p:blipFill>
        <p:spPr bwMode="auto">
          <a:xfrm>
            <a:off x="4786314" y="6072206"/>
            <a:ext cx="3810000" cy="504825"/>
          </a:xfrm>
          <a:prstGeom prst="rect">
            <a:avLst/>
          </a:prstGeom>
          <a:noFill/>
        </p:spPr>
      </p:pic>
      <p:pic>
        <p:nvPicPr>
          <p:cNvPr id="1029" name="Picture 5" descr="C:\Users\Вика\Desktop\серця\57594194_1270897616_fb76bf117e66.gif"/>
          <p:cNvPicPr>
            <a:picLocks noChangeAspect="1" noChangeArrowheads="1"/>
          </p:cNvPicPr>
          <p:nvPr/>
        </p:nvPicPr>
        <p:blipFill>
          <a:blip r:embed="rId3"/>
          <a:srcRect/>
          <a:stretch>
            <a:fillRect/>
          </a:stretch>
        </p:blipFill>
        <p:spPr bwMode="auto">
          <a:xfrm rot="10800000">
            <a:off x="714348" y="214290"/>
            <a:ext cx="3810000" cy="504825"/>
          </a:xfrm>
          <a:prstGeom prst="rect">
            <a:avLst/>
          </a:prstGeom>
          <a:noFill/>
        </p:spPr>
      </p:pic>
      <p:pic>
        <p:nvPicPr>
          <p:cNvPr id="1030" name="Picture 6" descr="C:\Users\Вика\Desktop\серця\57594194_1270897616_fb76bf117e66.gif"/>
          <p:cNvPicPr>
            <a:picLocks noChangeAspect="1" noChangeArrowheads="1"/>
          </p:cNvPicPr>
          <p:nvPr/>
        </p:nvPicPr>
        <p:blipFill>
          <a:blip r:embed="rId3"/>
          <a:srcRect l="45000" b="15094"/>
          <a:stretch>
            <a:fillRect/>
          </a:stretch>
        </p:blipFill>
        <p:spPr bwMode="auto">
          <a:xfrm rot="5400000">
            <a:off x="-166714" y="1095352"/>
            <a:ext cx="2095488" cy="476240"/>
          </a:xfrm>
          <a:prstGeom prst="rect">
            <a:avLst/>
          </a:prstGeom>
          <a:noFill/>
        </p:spPr>
      </p:pic>
      <p:pic>
        <p:nvPicPr>
          <p:cNvPr id="1031" name="Picture 7" descr="C:\Users\Вика\Desktop\серця\57594194_1270897616_fb76bf117e66.gif"/>
          <p:cNvPicPr>
            <a:picLocks noChangeAspect="1" noChangeArrowheads="1"/>
          </p:cNvPicPr>
          <p:nvPr/>
        </p:nvPicPr>
        <p:blipFill>
          <a:blip r:embed="rId3"/>
          <a:srcRect/>
          <a:stretch>
            <a:fillRect/>
          </a:stretch>
        </p:blipFill>
        <p:spPr bwMode="auto">
          <a:xfrm rot="10800000">
            <a:off x="4714876" y="214290"/>
            <a:ext cx="3810000" cy="504825"/>
          </a:xfrm>
          <a:prstGeom prst="rect">
            <a:avLst/>
          </a:prstGeom>
          <a:noFill/>
        </p:spPr>
      </p:pic>
      <p:pic>
        <p:nvPicPr>
          <p:cNvPr id="1032" name="Picture 8" descr="C:\Users\Вика\Desktop\серця\57594194_1270897616_fb76bf117e66.gif"/>
          <p:cNvPicPr>
            <a:picLocks noChangeAspect="1" noChangeArrowheads="1"/>
          </p:cNvPicPr>
          <p:nvPr/>
        </p:nvPicPr>
        <p:blipFill>
          <a:blip r:embed="rId3"/>
          <a:srcRect/>
          <a:stretch>
            <a:fillRect/>
          </a:stretch>
        </p:blipFill>
        <p:spPr bwMode="auto">
          <a:xfrm rot="5400000">
            <a:off x="-1081116" y="4081455"/>
            <a:ext cx="3810000" cy="504825"/>
          </a:xfrm>
          <a:prstGeom prst="rect">
            <a:avLst/>
          </a:prstGeom>
          <a:noFill/>
        </p:spPr>
      </p:pic>
      <p:pic>
        <p:nvPicPr>
          <p:cNvPr id="1033" name="Picture 9" descr="C:\Users\Вика\Desktop\серця\57594194_1270897616_fb76bf117e66.gif"/>
          <p:cNvPicPr>
            <a:picLocks noChangeAspect="1" noChangeArrowheads="1"/>
          </p:cNvPicPr>
          <p:nvPr/>
        </p:nvPicPr>
        <p:blipFill>
          <a:blip r:embed="rId3"/>
          <a:srcRect/>
          <a:stretch>
            <a:fillRect/>
          </a:stretch>
        </p:blipFill>
        <p:spPr bwMode="auto">
          <a:xfrm rot="16200000">
            <a:off x="6491313" y="4081456"/>
            <a:ext cx="3810000" cy="504825"/>
          </a:xfrm>
          <a:prstGeom prst="rect">
            <a:avLst/>
          </a:prstGeom>
          <a:noFill/>
        </p:spPr>
      </p:pic>
      <p:pic>
        <p:nvPicPr>
          <p:cNvPr id="1034" name="Picture 10" descr="C:\Users\Вика\Desktop\серця\57594194_1270897616_fb76bf117e66.gif"/>
          <p:cNvPicPr>
            <a:picLocks noChangeAspect="1" noChangeArrowheads="1"/>
          </p:cNvPicPr>
          <p:nvPr/>
        </p:nvPicPr>
        <p:blipFill>
          <a:blip r:embed="rId3"/>
          <a:srcRect/>
          <a:stretch>
            <a:fillRect/>
          </a:stretch>
        </p:blipFill>
        <p:spPr bwMode="auto">
          <a:xfrm>
            <a:off x="714348" y="6072206"/>
            <a:ext cx="3810000" cy="504825"/>
          </a:xfrm>
          <a:prstGeom prst="rect">
            <a:avLst/>
          </a:prstGeom>
          <a:noFill/>
        </p:spPr>
      </p:pic>
      <p:pic>
        <p:nvPicPr>
          <p:cNvPr id="1035" name="Picture 11" descr="C:\Users\Вика\Desktop\серця\57594194_1270897616_fb76bf117e66.gif"/>
          <p:cNvPicPr>
            <a:picLocks noChangeAspect="1" noChangeArrowheads="1"/>
          </p:cNvPicPr>
          <p:nvPr/>
        </p:nvPicPr>
        <p:blipFill>
          <a:blip r:embed="rId3"/>
          <a:srcRect r="42500" b="943"/>
          <a:stretch>
            <a:fillRect/>
          </a:stretch>
        </p:blipFill>
        <p:spPr bwMode="auto">
          <a:xfrm rot="16200000">
            <a:off x="7298557" y="1131071"/>
            <a:ext cx="2190752" cy="500066"/>
          </a:xfrm>
          <a:prstGeom prst="rect">
            <a:avLst/>
          </a:prstGeom>
          <a:noFill/>
        </p:spPr>
      </p:pic>
      <p:sp>
        <p:nvSpPr>
          <p:cNvPr id="4" name="TextBox 3"/>
          <p:cNvSpPr txBox="1"/>
          <p:nvPr/>
        </p:nvSpPr>
        <p:spPr>
          <a:xfrm rot="20081138">
            <a:off x="990527" y="3156554"/>
            <a:ext cx="7286676" cy="923330"/>
          </a:xfrm>
          <a:prstGeom prst="rect">
            <a:avLst/>
          </a:prstGeom>
          <a:noFill/>
        </p:spPr>
        <p:txBody>
          <a:bodyPr wrap="square" rtlCol="0">
            <a:spAutoFit/>
          </a:bodyPr>
          <a:lstStyle/>
          <a:p>
            <a:pPr algn="ctr"/>
            <a:r>
              <a:rPr lang="ru-RU" sz="5400" dirty="0" smtClean="0">
                <a:solidFill>
                  <a:schemeClr val="accent2">
                    <a:lumMod val="75000"/>
                  </a:schemeClr>
                </a:solidFill>
                <a:effectLst>
                  <a:outerShdw blurRad="38100" dist="38100" dir="2700000" algn="tl">
                    <a:srgbClr val="000000">
                      <a:alpha val="43137"/>
                    </a:srgbClr>
                  </a:outerShdw>
                </a:effectLst>
                <a:latin typeface="Monotype Corsiva" pitchFamily="66" charset="0"/>
                <a:cs typeface="Times New Roman" pitchFamily="18" charset="0"/>
              </a:rPr>
              <a:t>Сон трава - </a:t>
            </a:r>
            <a:r>
              <a:rPr lang="uk-UA" sz="5400" dirty="0" smtClean="0">
                <a:solidFill>
                  <a:schemeClr val="accent2">
                    <a:lumMod val="75000"/>
                  </a:schemeClr>
                </a:solidFill>
                <a:effectLst>
                  <a:outerShdw blurRad="38100" dist="38100" dir="2700000" algn="tl">
                    <a:srgbClr val="000000">
                      <a:alpha val="43137"/>
                    </a:srgbClr>
                  </a:outerShdw>
                </a:effectLst>
                <a:latin typeface="Monotype Corsiva" pitchFamily="66" charset="0"/>
                <a:cs typeface="Times New Roman" pitchFamily="18" charset="0"/>
              </a:rPr>
              <a:t>квітка</a:t>
            </a:r>
            <a:r>
              <a:rPr lang="ru-RU" sz="5400" dirty="0" smtClean="0">
                <a:solidFill>
                  <a:schemeClr val="accent2">
                    <a:lumMod val="75000"/>
                  </a:schemeClr>
                </a:solidFill>
                <a:effectLst>
                  <a:outerShdw blurRad="38100" dist="38100" dir="2700000" algn="tl">
                    <a:srgbClr val="000000">
                      <a:alpha val="43137"/>
                    </a:srgbClr>
                  </a:outerShdw>
                </a:effectLst>
                <a:latin typeface="Monotype Corsiva" pitchFamily="66" charset="0"/>
                <a:cs typeface="Times New Roman" pitchFamily="18" charset="0"/>
              </a:rPr>
              <a:t> </a:t>
            </a:r>
            <a:r>
              <a:rPr lang="uk-UA" sz="5400" dirty="0" smtClean="0">
                <a:solidFill>
                  <a:schemeClr val="accent2">
                    <a:lumMod val="75000"/>
                  </a:schemeClr>
                </a:solidFill>
                <a:effectLst>
                  <a:outerShdw blurRad="38100" dist="38100" dir="2700000" algn="tl">
                    <a:srgbClr val="000000">
                      <a:alpha val="43137"/>
                    </a:srgbClr>
                  </a:outerShdw>
                </a:effectLst>
                <a:latin typeface="Monotype Corsiva" pitchFamily="66" charset="0"/>
                <a:cs typeface="Times New Roman" pitchFamily="18" charset="0"/>
              </a:rPr>
              <a:t>чарівна</a:t>
            </a:r>
            <a:endParaRPr lang="uk-UA" sz="5400" dirty="0">
              <a:solidFill>
                <a:schemeClr val="accent2">
                  <a:lumMod val="75000"/>
                </a:schemeClr>
              </a:solidFill>
              <a:effectLst>
                <a:outerShdw blurRad="38100" dist="38100" dir="2700000" algn="tl">
                  <a:srgbClr val="000000">
                    <a:alpha val="43137"/>
                  </a:srgbClr>
                </a:outerShdw>
              </a:effectLst>
              <a:latin typeface="Monotype Corsiva" pitchFamily="66" charset="0"/>
              <a:cs typeface="Times New Roman" pitchFamily="18" charset="0"/>
            </a:endParaRPr>
          </a:p>
        </p:txBody>
      </p:sp>
      <p:sp>
        <p:nvSpPr>
          <p:cNvPr id="15" name="TextBox 14"/>
          <p:cNvSpPr txBox="1"/>
          <p:nvPr/>
        </p:nvSpPr>
        <p:spPr>
          <a:xfrm>
            <a:off x="1979712" y="5512085"/>
            <a:ext cx="6616602" cy="923330"/>
          </a:xfrm>
          <a:prstGeom prst="rect">
            <a:avLst/>
          </a:prstGeom>
          <a:noFill/>
        </p:spPr>
        <p:txBody>
          <a:bodyPr wrap="square" rtlCol="0">
            <a:spAutoFit/>
          </a:bodyPr>
          <a:lstStyle/>
          <a:p>
            <a:r>
              <a:rPr lang="uk-UA" b="1" dirty="0" smtClean="0">
                <a:solidFill>
                  <a:srgbClr val="FFFF00"/>
                </a:solidFill>
                <a:latin typeface="Times New Roman" pitchFamily="18" charset="0"/>
                <a:cs typeface="Times New Roman" pitchFamily="18" charset="0"/>
              </a:rPr>
              <a:t>Виконавці: члени гуртка “</a:t>
            </a:r>
            <a:r>
              <a:rPr lang="uk-UA" b="1" dirty="0" smtClean="0">
                <a:solidFill>
                  <a:srgbClr val="FFFF00"/>
                </a:solidFill>
                <a:latin typeface="Times New Roman" pitchFamily="18" charset="0"/>
                <a:cs typeface="Times New Roman" pitchFamily="18" charset="0"/>
              </a:rPr>
              <a:t>Лікарські рослини</a:t>
            </a:r>
            <a:r>
              <a:rPr lang="uk-UA" b="1" dirty="0" smtClean="0">
                <a:solidFill>
                  <a:srgbClr val="FFFF00"/>
                </a:solidFill>
                <a:latin typeface="Times New Roman" pitchFamily="18" charset="0"/>
                <a:cs typeface="Times New Roman" pitchFamily="18" charset="0"/>
              </a:rPr>
              <a:t>”</a:t>
            </a:r>
            <a:endParaRPr lang="uk-UA" b="1" dirty="0" smtClean="0">
              <a:solidFill>
                <a:srgbClr val="FFFF00"/>
              </a:solidFill>
              <a:latin typeface="Times New Roman" pitchFamily="18" charset="0"/>
              <a:cs typeface="Times New Roman" pitchFamily="18" charset="0"/>
            </a:endParaRPr>
          </a:p>
          <a:p>
            <a:r>
              <a:rPr lang="uk-UA" b="1" dirty="0" smtClean="0">
                <a:solidFill>
                  <a:srgbClr val="FFFF00"/>
                </a:solidFill>
                <a:latin typeface="Times New Roman" pitchFamily="18" charset="0"/>
                <a:cs typeface="Times New Roman" pitchFamily="18" charset="0"/>
              </a:rPr>
              <a:t>Староста: </a:t>
            </a:r>
            <a:r>
              <a:rPr lang="uk-UA" b="1" dirty="0" smtClean="0">
                <a:solidFill>
                  <a:srgbClr val="FFFF00"/>
                </a:solidFill>
                <a:latin typeface="Times New Roman" pitchFamily="18" charset="0"/>
                <a:cs typeface="Times New Roman" pitchFamily="18" charset="0"/>
              </a:rPr>
              <a:t>Бондарчук Вікторія, учениця 5-А класу, ЗОШ№10</a:t>
            </a:r>
            <a:endParaRPr lang="uk-UA" b="1" dirty="0" smtClean="0">
              <a:solidFill>
                <a:srgbClr val="FFFF00"/>
              </a:solidFill>
              <a:latin typeface="Times New Roman" pitchFamily="18" charset="0"/>
              <a:cs typeface="Times New Roman" pitchFamily="18" charset="0"/>
            </a:endParaRPr>
          </a:p>
          <a:p>
            <a:r>
              <a:rPr lang="uk-UA" b="1" dirty="0" smtClean="0">
                <a:solidFill>
                  <a:srgbClr val="FFFF00"/>
                </a:solidFill>
                <a:latin typeface="Times New Roman" pitchFamily="18" charset="0"/>
                <a:cs typeface="Times New Roman" pitchFamily="18" charset="0"/>
              </a:rPr>
              <a:t>Керівник: </a:t>
            </a:r>
            <a:r>
              <a:rPr lang="uk-UA" b="1" dirty="0" err="1" smtClean="0">
                <a:solidFill>
                  <a:srgbClr val="FFFF00"/>
                </a:solidFill>
                <a:latin typeface="Times New Roman" pitchFamily="18" charset="0"/>
                <a:cs typeface="Times New Roman" pitchFamily="18" charset="0"/>
              </a:rPr>
              <a:t>Гоцуляк</a:t>
            </a:r>
            <a:r>
              <a:rPr lang="uk-UA" b="1" dirty="0" smtClean="0">
                <a:solidFill>
                  <a:srgbClr val="FFFF00"/>
                </a:solidFill>
                <a:latin typeface="Times New Roman" pitchFamily="18" charset="0"/>
                <a:cs typeface="Times New Roman" pitchFamily="18" charset="0"/>
              </a:rPr>
              <a:t> Інна Василівна</a:t>
            </a:r>
            <a:endParaRPr lang="ru-RU"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714500" y="1285875"/>
            <a:ext cx="5715000" cy="428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667000" y="890588"/>
            <a:ext cx="3810000" cy="507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428604"/>
            <a:ext cx="6357982"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4000" dirty="0" smtClean="0">
                <a:solidFill>
                  <a:srgbClr val="C00000"/>
                </a:solidFill>
                <a:latin typeface="Times New Roman" pitchFamily="18" charset="0"/>
                <a:cs typeface="Times New Roman" pitchFamily="18" charset="0"/>
              </a:rPr>
              <a:t>Горяча </a:t>
            </a:r>
            <a:r>
              <a:rPr lang="uk-UA" sz="4000" dirty="0" smtClean="0">
                <a:solidFill>
                  <a:srgbClr val="C00000"/>
                </a:solidFill>
                <a:latin typeface="Times New Roman" pitchFamily="18" charset="0"/>
                <a:cs typeface="Times New Roman" pitchFamily="18" charset="0"/>
              </a:rPr>
              <a:t>небезпека</a:t>
            </a:r>
            <a:endParaRPr lang="uk-UA" sz="4000" dirty="0">
              <a:solidFill>
                <a:srgbClr val="C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6286512" y="714356"/>
            <a:ext cx="2714628" cy="1809752"/>
          </a:xfrm>
          <a:prstGeom prst="ellipse">
            <a:avLst/>
          </a:prstGeom>
          <a:ln>
            <a:noFill/>
          </a:ln>
          <a:effectLst>
            <a:softEdge rad="112500"/>
          </a:effectLst>
        </p:spPr>
      </p:pic>
      <p:pic>
        <p:nvPicPr>
          <p:cNvPr id="2051" name="Picture 3"/>
          <p:cNvPicPr>
            <a:picLocks noChangeAspect="1" noChangeArrowheads="1"/>
          </p:cNvPicPr>
          <p:nvPr/>
        </p:nvPicPr>
        <p:blipFill>
          <a:blip r:embed="rId3"/>
          <a:srcRect/>
          <a:stretch>
            <a:fillRect/>
          </a:stretch>
        </p:blipFill>
        <p:spPr bwMode="auto">
          <a:xfrm>
            <a:off x="0" y="4781550"/>
            <a:ext cx="2762250" cy="2076450"/>
          </a:xfrm>
          <a:prstGeom prst="rect">
            <a:avLst/>
          </a:prstGeom>
          <a:ln>
            <a:noFill/>
          </a:ln>
          <a:effectLst>
            <a:softEdge rad="112500"/>
          </a:effectLst>
        </p:spPr>
      </p:pic>
      <p:sp>
        <p:nvSpPr>
          <p:cNvPr id="5" name="TextBox 4"/>
          <p:cNvSpPr txBox="1"/>
          <p:nvPr/>
        </p:nvSpPr>
        <p:spPr>
          <a:xfrm>
            <a:off x="928662" y="1428736"/>
            <a:ext cx="5786478" cy="184665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Спалювання трави – стихійне лихо для всього живого</a:t>
            </a:r>
          </a:p>
          <a:p>
            <a:endPar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5"/>
          <p:cNvSpPr txBox="1"/>
          <p:nvPr/>
        </p:nvSpPr>
        <p:spPr>
          <a:xfrm>
            <a:off x="3143208" y="3164681"/>
            <a:ext cx="6000792" cy="3693319"/>
          </a:xfrm>
          <a:prstGeom prst="rect">
            <a:avLst/>
          </a:prstGeom>
        </p:spPr>
        <p:style>
          <a:lnRef idx="0">
            <a:scrgbClr r="0" g="0" b="0"/>
          </a:lnRef>
          <a:fillRef idx="1003">
            <a:schemeClr val="dk2"/>
          </a:fillRef>
          <a:effectRef idx="0">
            <a:scrgbClr r="0" g="0" b="0"/>
          </a:effectRef>
          <a:fontRef idx="major"/>
        </p:style>
        <p:txBody>
          <a:bodyPr wrap="square" rtlCol="0">
            <a:spAutoFit/>
          </a:bodyPr>
          <a:lstStyle/>
          <a:p>
            <a:r>
              <a:rPr lang="uk-UA" sz="2400" dirty="0" smtClean="0">
                <a:solidFill>
                  <a:srgbClr val="C00000"/>
                </a:solidFill>
                <a:latin typeface="Times New Roman" pitchFamily="18" charset="0"/>
                <a:cs typeface="Times New Roman" pitchFamily="18" charset="0"/>
              </a:rPr>
              <a:t>Природа потерпає від пожеж, спричинених громадянами через випалювання сухої торішньої трави або стерні на полях. В результаті вогні палають на луках, вздовж залізничних колій та автошляхів, утворюючи аварійну ситуацію на дорогах, та завдаючи довкіллю незлічених втрат. Більш того – пожежі загрожують виникненню надзвичайної ситуації.</a:t>
            </a:r>
          </a:p>
          <a:p>
            <a:endParaRPr lang="uk-UA" dirty="0"/>
          </a:p>
        </p:txBody>
      </p:sp>
      <p:pic>
        <p:nvPicPr>
          <p:cNvPr id="3074" name="Picture 2" descr="C:\Users\Вика\Desktop\рамочки\юбж.jpeg"/>
          <p:cNvPicPr>
            <a:picLocks noChangeAspect="1" noChangeArrowheads="1"/>
          </p:cNvPicPr>
          <p:nvPr/>
        </p:nvPicPr>
        <p:blipFill>
          <a:blip r:embed="rId4"/>
          <a:srcRect/>
          <a:stretch>
            <a:fillRect/>
          </a:stretch>
        </p:blipFill>
        <p:spPr bwMode="auto">
          <a:xfrm>
            <a:off x="2071670" y="3071810"/>
            <a:ext cx="1009654" cy="13608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2359"/>
            <a:ext cx="9001156" cy="6555641"/>
          </a:xfrm>
          <a:prstGeom prst="rect">
            <a:avLst/>
          </a:prstGeom>
          <a:noFill/>
        </p:spPr>
        <p:txBody>
          <a:bodyPr wrap="square" rtlCol="0">
            <a:spAutoFit/>
          </a:bodyPr>
          <a:lstStyle/>
          <a:p>
            <a:r>
              <a:rPr lang="ru-RU" sz="2000" dirty="0" err="1" smtClean="0"/>
              <a:t>Спалювання</a:t>
            </a:r>
            <a:r>
              <a:rPr lang="ru-RU" sz="2000" dirty="0" smtClean="0"/>
              <a:t> </a:t>
            </a:r>
            <a:r>
              <a:rPr lang="ru-RU" sz="2000" dirty="0" err="1" smtClean="0"/>
              <a:t>стерні</a:t>
            </a:r>
            <a:r>
              <a:rPr lang="ru-RU" sz="2000" dirty="0" smtClean="0"/>
              <a:t> на полях, </a:t>
            </a:r>
            <a:r>
              <a:rPr lang="ru-RU" sz="2000" dirty="0" err="1" smtClean="0"/>
              <a:t>сухої</a:t>
            </a:r>
            <a:r>
              <a:rPr lang="ru-RU" sz="2000" dirty="0" smtClean="0"/>
              <a:t> </a:t>
            </a:r>
            <a:r>
              <a:rPr lang="ru-RU" sz="2000" dirty="0" err="1" smtClean="0"/>
              <a:t>рослинності</a:t>
            </a:r>
            <a:r>
              <a:rPr lang="ru-RU" sz="2000" dirty="0" smtClean="0"/>
              <a:t> </a:t>
            </a:r>
            <a:r>
              <a:rPr lang="ru-RU" sz="2000" dirty="0" err="1" smtClean="0"/>
              <a:t>пошкоджує</a:t>
            </a:r>
            <a:r>
              <a:rPr lang="ru-RU" sz="2000" dirty="0" smtClean="0"/>
              <a:t> </a:t>
            </a:r>
            <a:r>
              <a:rPr lang="ru-RU" sz="2000" dirty="0" err="1" smtClean="0"/>
              <a:t>полезахисні</a:t>
            </a:r>
            <a:r>
              <a:rPr lang="ru-RU" sz="2000" dirty="0" smtClean="0"/>
              <a:t> </a:t>
            </a:r>
            <a:r>
              <a:rPr lang="ru-RU" sz="2000" dirty="0" err="1" smtClean="0"/>
              <a:t>лісові</a:t>
            </a:r>
            <a:r>
              <a:rPr lang="ru-RU" sz="2000" dirty="0" smtClean="0"/>
              <a:t> </a:t>
            </a:r>
            <a:r>
              <a:rPr lang="ru-RU" sz="2000" dirty="0" err="1" smtClean="0"/>
              <a:t>смуги</a:t>
            </a:r>
            <a:r>
              <a:rPr lang="ru-RU" sz="2000" dirty="0" smtClean="0"/>
              <a:t> </a:t>
            </a:r>
            <a:r>
              <a:rPr lang="ru-RU" sz="2000" dirty="0" err="1" smtClean="0"/>
              <a:t>і</a:t>
            </a:r>
            <a:r>
              <a:rPr lang="ru-RU" sz="2000" dirty="0" smtClean="0"/>
              <a:t> </a:t>
            </a:r>
            <a:r>
              <a:rPr lang="ru-RU" sz="2000" dirty="0" err="1" smtClean="0"/>
              <a:t>ліси</a:t>
            </a:r>
            <a:r>
              <a:rPr lang="ru-RU" sz="2000" dirty="0" smtClean="0"/>
              <a:t>. </a:t>
            </a:r>
            <a:r>
              <a:rPr lang="ru-RU" sz="2000" dirty="0" err="1" smtClean="0"/>
              <a:t>Існує</a:t>
            </a:r>
            <a:r>
              <a:rPr lang="ru-RU" sz="2000" dirty="0" smtClean="0"/>
              <a:t> </a:t>
            </a:r>
            <a:r>
              <a:rPr lang="ru-RU" sz="2000" dirty="0" err="1" smtClean="0"/>
              <a:t>загроза</a:t>
            </a:r>
            <a:r>
              <a:rPr lang="ru-RU" sz="2000" dirty="0" smtClean="0"/>
              <a:t> </a:t>
            </a:r>
            <a:r>
              <a:rPr lang="ru-RU" sz="2000" dirty="0" err="1" smtClean="0"/>
              <a:t>і</a:t>
            </a:r>
            <a:r>
              <a:rPr lang="ru-RU" sz="2000" dirty="0" smtClean="0"/>
              <a:t> </a:t>
            </a:r>
            <a:r>
              <a:rPr lang="ru-RU" sz="2000" dirty="0" err="1" smtClean="0"/>
              <a:t>загоряння</a:t>
            </a:r>
            <a:r>
              <a:rPr lang="ru-RU" sz="2000" dirty="0" smtClean="0"/>
              <a:t> </a:t>
            </a:r>
            <a:r>
              <a:rPr lang="ru-RU" sz="2000" dirty="0" err="1" smtClean="0"/>
              <a:t>житлових</a:t>
            </a:r>
            <a:r>
              <a:rPr lang="ru-RU" sz="2000" dirty="0" smtClean="0"/>
              <a:t> </a:t>
            </a:r>
            <a:r>
              <a:rPr lang="ru-RU" sz="2000" dirty="0" err="1" smtClean="0"/>
              <a:t>будинків</a:t>
            </a:r>
            <a:r>
              <a:rPr lang="ru-RU" sz="2000" dirty="0" smtClean="0"/>
              <a:t>.</a:t>
            </a:r>
          </a:p>
          <a:p>
            <a:endParaRPr lang="ru-RU" sz="2000" dirty="0" smtClean="0"/>
          </a:p>
          <a:p>
            <a:r>
              <a:rPr lang="ru-RU" sz="2000" dirty="0" err="1" smtClean="0"/>
              <a:t>Раптове</a:t>
            </a:r>
            <a:r>
              <a:rPr lang="ru-RU" sz="2000" dirty="0" smtClean="0"/>
              <a:t> </a:t>
            </a:r>
            <a:r>
              <a:rPr lang="ru-RU" sz="2000" dirty="0" err="1" smtClean="0"/>
              <a:t>виникнення</a:t>
            </a:r>
            <a:r>
              <a:rPr lang="ru-RU" sz="2000" dirty="0" smtClean="0"/>
              <a:t> </a:t>
            </a:r>
            <a:r>
              <a:rPr lang="ru-RU" sz="2000" dirty="0" err="1" smtClean="0"/>
              <a:t>пожежі</a:t>
            </a:r>
            <a:r>
              <a:rPr lang="ru-RU" sz="2000" dirty="0" smtClean="0"/>
              <a:t> </a:t>
            </a:r>
            <a:r>
              <a:rPr lang="ru-RU" sz="2000" dirty="0" err="1" smtClean="0"/>
              <a:t>і</a:t>
            </a:r>
            <a:r>
              <a:rPr lang="ru-RU" sz="2000" dirty="0" smtClean="0"/>
              <a:t> </a:t>
            </a:r>
            <a:r>
              <a:rPr lang="ru-RU" sz="2000" dirty="0" err="1" smtClean="0"/>
              <a:t>миттєве</a:t>
            </a:r>
            <a:r>
              <a:rPr lang="ru-RU" sz="2000" dirty="0" smtClean="0"/>
              <a:t> </a:t>
            </a:r>
            <a:r>
              <a:rPr lang="ru-RU" sz="2000" dirty="0" err="1" smtClean="0"/>
              <a:t>її</a:t>
            </a:r>
            <a:r>
              <a:rPr lang="ru-RU" sz="2000" dirty="0" smtClean="0"/>
              <a:t> </a:t>
            </a:r>
            <a:r>
              <a:rPr lang="ru-RU" sz="2000" dirty="0" err="1" smtClean="0"/>
              <a:t>поширення</a:t>
            </a:r>
            <a:r>
              <a:rPr lang="ru-RU" sz="2000" dirty="0" smtClean="0"/>
              <a:t> </a:t>
            </a:r>
            <a:r>
              <a:rPr lang="ru-RU" sz="2000" dirty="0" err="1" smtClean="0"/>
              <a:t>важко</a:t>
            </a:r>
            <a:r>
              <a:rPr lang="ru-RU" sz="2000" dirty="0" smtClean="0"/>
              <a:t> </a:t>
            </a:r>
            <a:r>
              <a:rPr lang="ru-RU" sz="2000" dirty="0" err="1" smtClean="0"/>
              <a:t>зупинити</a:t>
            </a:r>
            <a:r>
              <a:rPr lang="ru-RU" sz="2000" dirty="0" smtClean="0"/>
              <a:t> </a:t>
            </a:r>
            <a:r>
              <a:rPr lang="ru-RU" sz="2000" dirty="0" err="1" smtClean="0"/>
              <a:t>навіть</a:t>
            </a:r>
            <a:r>
              <a:rPr lang="ru-RU" sz="2000" dirty="0" smtClean="0"/>
              <a:t> за </a:t>
            </a:r>
            <a:r>
              <a:rPr lang="ru-RU" sz="2000" dirty="0" err="1" smtClean="0"/>
              <a:t>наявності</a:t>
            </a:r>
            <a:r>
              <a:rPr lang="ru-RU" sz="2000" dirty="0" smtClean="0"/>
              <a:t>  </a:t>
            </a:r>
            <a:r>
              <a:rPr lang="ru-RU" sz="2000" dirty="0" err="1" smtClean="0"/>
              <a:t>відповідної</a:t>
            </a:r>
            <a:r>
              <a:rPr lang="ru-RU" sz="2000" dirty="0" smtClean="0"/>
              <a:t> </a:t>
            </a:r>
            <a:r>
              <a:rPr lang="ru-RU" sz="2000" dirty="0" err="1" smtClean="0"/>
              <a:t>техніки</a:t>
            </a:r>
            <a:r>
              <a:rPr lang="ru-RU" sz="2000" dirty="0" smtClean="0"/>
              <a:t>.</a:t>
            </a:r>
          </a:p>
          <a:p>
            <a:endParaRPr lang="ru-RU" sz="2000" dirty="0" smtClean="0"/>
          </a:p>
          <a:p>
            <a:r>
              <a:rPr lang="ru-RU" sz="2000" dirty="0" err="1" smtClean="0"/>
              <a:t>Статті</a:t>
            </a:r>
            <a:r>
              <a:rPr lang="ru-RU" sz="2000" dirty="0" smtClean="0"/>
              <a:t> 39 Закону </a:t>
            </a:r>
            <a:r>
              <a:rPr lang="ru-RU" sz="2000" dirty="0" err="1" smtClean="0"/>
              <a:t>України</a:t>
            </a:r>
            <a:r>
              <a:rPr lang="ru-RU" sz="2000" dirty="0" smtClean="0"/>
              <a:t> “Про </a:t>
            </a:r>
            <a:r>
              <a:rPr lang="ru-RU" sz="2000" dirty="0" err="1" smtClean="0"/>
              <a:t>тваринний</a:t>
            </a:r>
            <a:r>
              <a:rPr lang="ru-RU" sz="2000" dirty="0" smtClean="0"/>
              <a:t> </a:t>
            </a:r>
            <a:r>
              <a:rPr lang="ru-RU" sz="2000" dirty="0" err="1" smtClean="0"/>
              <a:t>світ</a:t>
            </a:r>
            <a:r>
              <a:rPr lang="ru-RU" sz="2000" dirty="0" smtClean="0"/>
              <a:t>” та 27 Закону </a:t>
            </a:r>
            <a:r>
              <a:rPr lang="ru-RU" sz="2000" dirty="0" err="1" smtClean="0"/>
              <a:t>України</a:t>
            </a:r>
            <a:r>
              <a:rPr lang="ru-RU" sz="2000" dirty="0" smtClean="0"/>
              <a:t> “Про </a:t>
            </a:r>
            <a:r>
              <a:rPr lang="ru-RU" sz="2000" dirty="0" err="1" smtClean="0"/>
              <a:t>рослинний</a:t>
            </a:r>
            <a:r>
              <a:rPr lang="ru-RU" sz="2000" dirty="0" smtClean="0"/>
              <a:t> </a:t>
            </a:r>
            <a:r>
              <a:rPr lang="ru-RU" sz="2000" dirty="0" err="1" smtClean="0"/>
              <a:t>світ</a:t>
            </a:r>
            <a:r>
              <a:rPr lang="ru-RU" sz="2000" dirty="0" smtClean="0"/>
              <a:t>” </a:t>
            </a:r>
            <a:r>
              <a:rPr lang="ru-RU" sz="2000" dirty="0" err="1" smtClean="0"/>
              <a:t>допускають</a:t>
            </a:r>
            <a:r>
              <a:rPr lang="ru-RU" sz="2000" dirty="0" smtClean="0"/>
              <a:t> </a:t>
            </a:r>
            <a:r>
              <a:rPr lang="ru-RU" sz="2000" dirty="0" err="1" smtClean="0"/>
              <a:t>випалювання</a:t>
            </a:r>
            <a:r>
              <a:rPr lang="ru-RU" sz="2000" dirty="0" smtClean="0"/>
              <a:t> </a:t>
            </a:r>
            <a:r>
              <a:rPr lang="ru-RU" sz="2000" dirty="0" err="1" smtClean="0"/>
              <a:t>сухої</a:t>
            </a:r>
            <a:r>
              <a:rPr lang="ru-RU" sz="2000" dirty="0" smtClean="0"/>
              <a:t> </a:t>
            </a:r>
            <a:r>
              <a:rPr lang="ru-RU" sz="2000" dirty="0" err="1" smtClean="0"/>
              <a:t>рослинності</a:t>
            </a:r>
            <a:r>
              <a:rPr lang="ru-RU" sz="2000" dirty="0" smtClean="0"/>
              <a:t> </a:t>
            </a:r>
            <a:r>
              <a:rPr lang="ru-RU" sz="2000" dirty="0" err="1" smtClean="0"/>
              <a:t>або</a:t>
            </a:r>
            <a:r>
              <a:rPr lang="ru-RU" sz="2000" dirty="0" smtClean="0"/>
              <a:t> </a:t>
            </a:r>
            <a:r>
              <a:rPr lang="ru-RU" sz="2000" dirty="0" err="1" smtClean="0"/>
              <a:t>її</a:t>
            </a:r>
            <a:r>
              <a:rPr lang="ru-RU" sz="2000" dirty="0" smtClean="0"/>
              <a:t> </a:t>
            </a:r>
            <a:r>
              <a:rPr lang="ru-RU" sz="2000" dirty="0" err="1" smtClean="0"/>
              <a:t>залишків</a:t>
            </a:r>
            <a:r>
              <a:rPr lang="ru-RU" sz="2000" dirty="0" smtClean="0"/>
              <a:t> </a:t>
            </a:r>
            <a:r>
              <a:rPr lang="ru-RU" sz="2000" dirty="0" err="1" smtClean="0"/>
              <a:t>лише</a:t>
            </a:r>
            <a:r>
              <a:rPr lang="ru-RU" sz="2000" dirty="0" smtClean="0"/>
              <a:t> в </a:t>
            </a:r>
            <a:r>
              <a:rPr lang="ru-RU" sz="2000" dirty="0" err="1" smtClean="0"/>
              <a:t>разі</a:t>
            </a:r>
            <a:r>
              <a:rPr lang="ru-RU" sz="2000" dirty="0" smtClean="0"/>
              <a:t> </a:t>
            </a:r>
            <a:r>
              <a:rPr lang="ru-RU" sz="2000" dirty="0" err="1" smtClean="0"/>
              <a:t>господарської</a:t>
            </a:r>
            <a:r>
              <a:rPr lang="ru-RU" sz="2000" dirty="0" smtClean="0"/>
              <a:t> </a:t>
            </a:r>
            <a:r>
              <a:rPr lang="ru-RU" sz="2000" dirty="0" err="1" smtClean="0"/>
              <a:t>необхідності</a:t>
            </a:r>
            <a:r>
              <a:rPr lang="ru-RU" sz="2000" dirty="0" smtClean="0"/>
              <a:t> за </a:t>
            </a:r>
            <a:r>
              <a:rPr lang="ru-RU" sz="2000" dirty="0" err="1" smtClean="0"/>
              <a:t>відповідним</a:t>
            </a:r>
            <a:r>
              <a:rPr lang="ru-RU" sz="2000" dirty="0" smtClean="0"/>
              <a:t> </a:t>
            </a:r>
            <a:r>
              <a:rPr lang="ru-RU" sz="2000" dirty="0" err="1" smtClean="0"/>
              <a:t>дозволом</a:t>
            </a:r>
            <a:r>
              <a:rPr lang="ru-RU" sz="2000" dirty="0" smtClean="0"/>
              <a:t> </a:t>
            </a:r>
            <a:r>
              <a:rPr lang="ru-RU" sz="2000" dirty="0" err="1" smtClean="0"/>
              <a:t>територіальних</a:t>
            </a:r>
            <a:r>
              <a:rPr lang="ru-RU" sz="2000" dirty="0" smtClean="0"/>
              <a:t> </a:t>
            </a:r>
            <a:r>
              <a:rPr lang="ru-RU" sz="2000" dirty="0" err="1" smtClean="0"/>
              <a:t>органів</a:t>
            </a:r>
            <a:r>
              <a:rPr lang="ru-RU" sz="2000" dirty="0" smtClean="0"/>
              <a:t> </a:t>
            </a:r>
            <a:r>
              <a:rPr lang="ru-RU" sz="2000" dirty="0" err="1" smtClean="0"/>
              <a:t>спеціально</a:t>
            </a:r>
            <a:r>
              <a:rPr lang="ru-RU" sz="2000" dirty="0" smtClean="0"/>
              <a:t> </a:t>
            </a:r>
            <a:r>
              <a:rPr lang="ru-RU" sz="2000" dirty="0" err="1" smtClean="0"/>
              <a:t>уповноваженого</a:t>
            </a:r>
            <a:r>
              <a:rPr lang="ru-RU" sz="2000" dirty="0" smtClean="0"/>
              <a:t> центрального органу </a:t>
            </a:r>
            <a:r>
              <a:rPr lang="ru-RU" sz="2000" dirty="0" err="1" smtClean="0"/>
              <a:t>виконавчої</a:t>
            </a:r>
            <a:r>
              <a:rPr lang="ru-RU" sz="2000" dirty="0" smtClean="0"/>
              <a:t> </a:t>
            </a:r>
            <a:r>
              <a:rPr lang="ru-RU" sz="2000" dirty="0" err="1" smtClean="0"/>
              <a:t>влади</a:t>
            </a:r>
            <a:r>
              <a:rPr lang="ru-RU" sz="2000" dirty="0" smtClean="0"/>
              <a:t> </a:t>
            </a:r>
            <a:r>
              <a:rPr lang="ru-RU" sz="2000" dirty="0" err="1" smtClean="0"/>
              <a:t>з</a:t>
            </a:r>
            <a:r>
              <a:rPr lang="ru-RU" sz="2000" dirty="0" smtClean="0"/>
              <a:t> </a:t>
            </a:r>
            <a:r>
              <a:rPr lang="ru-RU" sz="2000" dirty="0" err="1" smtClean="0"/>
              <a:t>питань</a:t>
            </a:r>
            <a:r>
              <a:rPr lang="ru-RU" sz="2000" dirty="0" smtClean="0"/>
              <a:t> </a:t>
            </a:r>
            <a:r>
              <a:rPr lang="ru-RU" sz="2000" dirty="0" err="1" smtClean="0"/>
              <a:t>екології</a:t>
            </a:r>
            <a:r>
              <a:rPr lang="ru-RU" sz="2000" dirty="0" smtClean="0"/>
              <a:t> та </a:t>
            </a:r>
            <a:r>
              <a:rPr lang="ru-RU" sz="2000" dirty="0" err="1" smtClean="0"/>
              <a:t>природних</a:t>
            </a:r>
            <a:r>
              <a:rPr lang="ru-RU" sz="2000" dirty="0" smtClean="0"/>
              <a:t> </a:t>
            </a:r>
            <a:r>
              <a:rPr lang="ru-RU" sz="2000" dirty="0" err="1" smtClean="0"/>
              <a:t>ресурсів</a:t>
            </a:r>
            <a:r>
              <a:rPr lang="ru-RU" sz="2000" dirty="0" smtClean="0"/>
              <a:t>.</a:t>
            </a:r>
          </a:p>
          <a:p>
            <a:endParaRPr lang="ru-RU" sz="2000" dirty="0" smtClean="0"/>
          </a:p>
          <a:p>
            <a:r>
              <a:rPr lang="ru-RU" sz="2000" dirty="0" err="1" smtClean="0"/>
              <a:t>Щоб</a:t>
            </a:r>
            <a:r>
              <a:rPr lang="ru-RU" sz="2000" dirty="0" smtClean="0"/>
              <a:t> </a:t>
            </a:r>
            <a:r>
              <a:rPr lang="ru-RU" sz="2000" dirty="0" err="1" smtClean="0"/>
              <a:t>попередити</a:t>
            </a:r>
            <a:r>
              <a:rPr lang="ru-RU" sz="2000" dirty="0" smtClean="0"/>
              <a:t> </a:t>
            </a:r>
            <a:r>
              <a:rPr lang="ru-RU" sz="2000" dirty="0" err="1" smtClean="0"/>
              <a:t>можливе</a:t>
            </a:r>
            <a:r>
              <a:rPr lang="ru-RU" sz="2000" dirty="0" smtClean="0"/>
              <a:t> лихо, </a:t>
            </a:r>
            <a:r>
              <a:rPr lang="ru-RU" sz="2000" dirty="0" err="1" smtClean="0"/>
              <a:t>Державна</a:t>
            </a:r>
            <a:r>
              <a:rPr lang="ru-RU" sz="2000" dirty="0" smtClean="0"/>
              <a:t> </a:t>
            </a:r>
            <a:r>
              <a:rPr lang="ru-RU" sz="2000" dirty="0" err="1" smtClean="0"/>
              <a:t>екологічна</a:t>
            </a:r>
            <a:r>
              <a:rPr lang="ru-RU" sz="2000" dirty="0" smtClean="0"/>
              <a:t> </a:t>
            </a:r>
            <a:r>
              <a:rPr lang="ru-RU" sz="2000" dirty="0" err="1" smtClean="0"/>
              <a:t>інспекція</a:t>
            </a:r>
            <a:r>
              <a:rPr lang="ru-RU" sz="2000" dirty="0" smtClean="0"/>
              <a:t> в </a:t>
            </a:r>
            <a:r>
              <a:rPr lang="ru-RU" sz="2000" dirty="0" err="1" smtClean="0"/>
              <a:t>Чернігівській</a:t>
            </a:r>
            <a:r>
              <a:rPr lang="ru-RU" sz="2000" dirty="0" smtClean="0"/>
              <a:t> </a:t>
            </a:r>
            <a:r>
              <a:rPr lang="ru-RU" sz="2000" dirty="0" err="1" smtClean="0"/>
              <a:t>області</a:t>
            </a:r>
            <a:r>
              <a:rPr lang="ru-RU" sz="2000" dirty="0" smtClean="0"/>
              <a:t> </a:t>
            </a:r>
            <a:r>
              <a:rPr lang="ru-RU" sz="2000" dirty="0" err="1" smtClean="0"/>
              <a:t>контролює</a:t>
            </a:r>
            <a:r>
              <a:rPr lang="ru-RU" sz="2000" dirty="0" smtClean="0"/>
              <a:t>  </a:t>
            </a:r>
            <a:r>
              <a:rPr lang="ru-RU" sz="2000" dirty="0" err="1" smtClean="0"/>
              <a:t>і</a:t>
            </a:r>
            <a:r>
              <a:rPr lang="ru-RU" sz="2000" dirty="0" smtClean="0"/>
              <a:t> не </a:t>
            </a:r>
            <a:r>
              <a:rPr lang="ru-RU" sz="2000" dirty="0" err="1" smtClean="0"/>
              <a:t>допускає</a:t>
            </a:r>
            <a:r>
              <a:rPr lang="ru-RU" sz="2000" dirty="0" smtClean="0"/>
              <a:t> </a:t>
            </a:r>
            <a:r>
              <a:rPr lang="ru-RU" sz="2000" dirty="0" err="1" smtClean="0"/>
              <a:t>самовільного</a:t>
            </a:r>
            <a:r>
              <a:rPr lang="ru-RU" sz="2000" dirty="0" smtClean="0"/>
              <a:t> </a:t>
            </a:r>
            <a:r>
              <a:rPr lang="ru-RU" sz="2000" dirty="0" err="1" smtClean="0"/>
              <a:t>випалювання</a:t>
            </a:r>
            <a:r>
              <a:rPr lang="ru-RU" sz="2000" dirty="0" smtClean="0"/>
              <a:t> </a:t>
            </a:r>
            <a:r>
              <a:rPr lang="ru-RU" sz="2000" dirty="0" err="1" smtClean="0"/>
              <a:t>сухої</a:t>
            </a:r>
            <a:r>
              <a:rPr lang="ru-RU" sz="2000" dirty="0" smtClean="0"/>
              <a:t> </a:t>
            </a:r>
            <a:r>
              <a:rPr lang="ru-RU" sz="2000" dirty="0" err="1" smtClean="0"/>
              <a:t>природної</a:t>
            </a:r>
            <a:r>
              <a:rPr lang="ru-RU" sz="2000" dirty="0" smtClean="0"/>
              <a:t> </a:t>
            </a:r>
            <a:r>
              <a:rPr lang="ru-RU" sz="2000" dirty="0" err="1" smtClean="0"/>
              <a:t>рослинності</a:t>
            </a:r>
            <a:r>
              <a:rPr lang="ru-RU" sz="2000" dirty="0" smtClean="0"/>
              <a:t> у </a:t>
            </a:r>
            <a:r>
              <a:rPr lang="ru-RU" sz="2000" dirty="0" err="1" smtClean="0"/>
              <a:t>лісах</a:t>
            </a:r>
            <a:r>
              <a:rPr lang="ru-RU" sz="2000" dirty="0" smtClean="0"/>
              <a:t>, на </a:t>
            </a:r>
            <a:r>
              <a:rPr lang="ru-RU" sz="2000" dirty="0" err="1" smtClean="0"/>
              <a:t>сільгоспугіддях</a:t>
            </a:r>
            <a:r>
              <a:rPr lang="ru-RU" sz="2000" dirty="0" smtClean="0"/>
              <a:t>, у </a:t>
            </a:r>
            <a:r>
              <a:rPr lang="ru-RU" sz="2000" dirty="0" err="1" smtClean="0"/>
              <a:t>смугах</a:t>
            </a:r>
            <a:r>
              <a:rPr lang="ru-RU" sz="2000" dirty="0" smtClean="0"/>
              <a:t> </a:t>
            </a:r>
            <a:r>
              <a:rPr lang="ru-RU" sz="2000" dirty="0" err="1" smtClean="0"/>
              <a:t>відводу</a:t>
            </a:r>
            <a:r>
              <a:rPr lang="ru-RU" sz="2000" dirty="0" smtClean="0"/>
              <a:t> </a:t>
            </a:r>
            <a:r>
              <a:rPr lang="ru-RU" sz="2000" dirty="0" err="1" smtClean="0"/>
              <a:t>автомобільних</a:t>
            </a:r>
            <a:r>
              <a:rPr lang="ru-RU" sz="2000" dirty="0" smtClean="0"/>
              <a:t> </a:t>
            </a:r>
            <a:r>
              <a:rPr lang="ru-RU" sz="2000" dirty="0" err="1" smtClean="0"/>
              <a:t>і</a:t>
            </a:r>
            <a:r>
              <a:rPr lang="ru-RU" sz="2000" dirty="0" smtClean="0"/>
              <a:t> </a:t>
            </a:r>
            <a:r>
              <a:rPr lang="ru-RU" sz="2000" dirty="0" err="1" smtClean="0"/>
              <a:t>залізничних</a:t>
            </a:r>
            <a:r>
              <a:rPr lang="ru-RU" sz="2000" dirty="0" smtClean="0"/>
              <a:t> </a:t>
            </a:r>
            <a:r>
              <a:rPr lang="ru-RU" sz="2000" dirty="0" err="1" smtClean="0"/>
              <a:t>доріг</a:t>
            </a:r>
            <a:r>
              <a:rPr lang="ru-RU" sz="2000" dirty="0" smtClean="0"/>
              <a:t> </a:t>
            </a:r>
            <a:r>
              <a:rPr lang="ru-RU" sz="2000" dirty="0" err="1" smtClean="0"/>
              <a:t>області</a:t>
            </a:r>
            <a:r>
              <a:rPr lang="ru-RU" sz="2000" dirty="0" smtClean="0"/>
              <a:t>.</a:t>
            </a:r>
          </a:p>
          <a:p>
            <a:endParaRPr lang="ru-RU" sz="2000" dirty="0" smtClean="0"/>
          </a:p>
          <a:p>
            <a:r>
              <a:rPr lang="ru-RU" sz="2000" dirty="0" err="1" smtClean="0"/>
              <a:t>Пожежі</a:t>
            </a:r>
            <a:r>
              <a:rPr lang="ru-RU" sz="2000" dirty="0" smtClean="0"/>
              <a:t> </a:t>
            </a:r>
            <a:r>
              <a:rPr lang="ru-RU" sz="2000" dirty="0" err="1" smtClean="0"/>
              <a:t>це</a:t>
            </a:r>
            <a:r>
              <a:rPr lang="ru-RU" sz="2000" dirty="0" smtClean="0"/>
              <a:t> – </a:t>
            </a:r>
            <a:r>
              <a:rPr lang="ru-RU" sz="2000" dirty="0" err="1" smtClean="0"/>
              <a:t>велике</a:t>
            </a:r>
            <a:r>
              <a:rPr lang="ru-RU" sz="2000" dirty="0" smtClean="0"/>
              <a:t> </a:t>
            </a:r>
            <a:r>
              <a:rPr lang="ru-RU" sz="2000" dirty="0" err="1" smtClean="0"/>
              <a:t>екологічне</a:t>
            </a:r>
            <a:r>
              <a:rPr lang="ru-RU" sz="2000" dirty="0" smtClean="0"/>
              <a:t> лихо </a:t>
            </a:r>
            <a:r>
              <a:rPr lang="ru-RU" sz="2000" dirty="0" err="1" smtClean="0"/>
              <a:t>і</a:t>
            </a:r>
            <a:r>
              <a:rPr lang="ru-RU" sz="2000" dirty="0" smtClean="0"/>
              <a:t> </a:t>
            </a:r>
            <a:r>
              <a:rPr lang="ru-RU" sz="2000" dirty="0" err="1" smtClean="0"/>
              <a:t>неграмотність</a:t>
            </a:r>
            <a:r>
              <a:rPr lang="ru-RU" sz="2000" dirty="0" smtClean="0"/>
              <a:t> </a:t>
            </a:r>
            <a:r>
              <a:rPr lang="ru-RU" sz="2000" dirty="0" err="1" smtClean="0"/>
              <a:t>обертається</a:t>
            </a:r>
            <a:r>
              <a:rPr lang="ru-RU" sz="2000" dirty="0" smtClean="0"/>
              <a:t> на </a:t>
            </a:r>
            <a:r>
              <a:rPr lang="ru-RU" sz="2000" dirty="0" err="1" smtClean="0"/>
              <a:t>трагедію</a:t>
            </a:r>
            <a:r>
              <a:rPr lang="ru-RU" sz="2000" dirty="0" smtClean="0"/>
              <a:t> для </a:t>
            </a:r>
            <a:r>
              <a:rPr lang="ru-RU" sz="2000" dirty="0" err="1" smtClean="0"/>
              <a:t>всього</a:t>
            </a:r>
            <a:r>
              <a:rPr lang="ru-RU" sz="2000" dirty="0" smtClean="0"/>
              <a:t> живого. У травах </a:t>
            </a:r>
            <a:r>
              <a:rPr lang="ru-RU" sz="2000" dirty="0" err="1" smtClean="0"/>
              <a:t>і</a:t>
            </a:r>
            <a:r>
              <a:rPr lang="ru-RU" sz="2000" dirty="0" smtClean="0"/>
              <a:t> кущах  </a:t>
            </a:r>
            <a:r>
              <a:rPr lang="ru-RU" sz="2000" dirty="0" err="1" smtClean="0"/>
              <a:t>під</a:t>
            </a:r>
            <a:r>
              <a:rPr lang="ru-RU" sz="2000" dirty="0" smtClean="0"/>
              <a:t> час </a:t>
            </a:r>
            <a:r>
              <a:rPr lang="ru-RU" sz="2000" dirty="0" err="1" smtClean="0"/>
              <a:t>пожежі</a:t>
            </a:r>
            <a:r>
              <a:rPr lang="ru-RU" sz="2000" dirty="0" smtClean="0"/>
              <a:t> гинуть  </a:t>
            </a:r>
            <a:r>
              <a:rPr lang="ru-RU" sz="2000" dirty="0" err="1" smtClean="0"/>
              <a:t>пташенята</a:t>
            </a:r>
            <a:r>
              <a:rPr lang="ru-RU" sz="2000" dirty="0" smtClean="0"/>
              <a:t> </a:t>
            </a:r>
            <a:r>
              <a:rPr lang="ru-RU" sz="2000" dirty="0" err="1" smtClean="0"/>
              <a:t>і</a:t>
            </a:r>
            <a:r>
              <a:rPr lang="ru-RU" sz="2000" dirty="0" smtClean="0"/>
              <a:t> потомство </a:t>
            </a:r>
            <a:r>
              <a:rPr lang="ru-RU" sz="2000" dirty="0" err="1" smtClean="0"/>
              <a:t>малих</a:t>
            </a:r>
            <a:r>
              <a:rPr lang="ru-RU" sz="2000" dirty="0" smtClean="0"/>
              <a:t> </a:t>
            </a:r>
            <a:r>
              <a:rPr lang="ru-RU" sz="2000" dirty="0" err="1" smtClean="0"/>
              <a:t>тварин</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28813" y="1447800"/>
            <a:ext cx="5286375" cy="3962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214422"/>
            <a:ext cx="7858180" cy="5355312"/>
          </a:xfrm>
          <a:prstGeom prst="rect">
            <a:avLst/>
          </a:prstGeom>
          <a:noFill/>
        </p:spPr>
        <p:txBody>
          <a:bodyPr wrap="square" rtlCol="0">
            <a:spAutoFit/>
          </a:bodyPr>
          <a:lstStyle/>
          <a:p>
            <a:r>
              <a:rPr lang="ru-RU" dirty="0" err="1" smtClean="0"/>
              <a:t>Чарівна</a:t>
            </a:r>
            <a:r>
              <a:rPr lang="ru-RU" dirty="0" smtClean="0"/>
              <a:t> </a:t>
            </a:r>
            <a:r>
              <a:rPr lang="ru-RU" dirty="0" err="1" smtClean="0"/>
              <a:t>квітка</a:t>
            </a:r>
            <a:r>
              <a:rPr lang="ru-RU" dirty="0" smtClean="0"/>
              <a:t> </a:t>
            </a:r>
            <a:r>
              <a:rPr lang="ru-RU" dirty="0" err="1" smtClean="0"/>
              <a:t>весни</a:t>
            </a:r>
            <a:r>
              <a:rPr lang="ru-RU" dirty="0" smtClean="0"/>
              <a:t> - так </a:t>
            </a:r>
            <a:r>
              <a:rPr lang="ru-RU" dirty="0" err="1" smtClean="0"/>
              <a:t>називають</a:t>
            </a:r>
            <a:r>
              <a:rPr lang="ru-RU" dirty="0" smtClean="0"/>
              <a:t> сон-траву за </a:t>
            </a:r>
            <a:r>
              <a:rPr lang="ru-RU" dirty="0" err="1" smtClean="0"/>
              <a:t>її</a:t>
            </a:r>
            <a:r>
              <a:rPr lang="ru-RU" dirty="0" smtClean="0"/>
              <a:t> </a:t>
            </a:r>
            <a:r>
              <a:rPr lang="ru-RU" dirty="0" err="1" smtClean="0"/>
              <a:t>шовковисте</a:t>
            </a:r>
            <a:r>
              <a:rPr lang="ru-RU" dirty="0" smtClean="0"/>
              <a:t> </a:t>
            </a:r>
            <a:r>
              <a:rPr lang="ru-RU" dirty="0" err="1" smtClean="0"/>
              <a:t>опушення</a:t>
            </a:r>
            <a:r>
              <a:rPr lang="ru-RU" dirty="0" smtClean="0"/>
              <a:t>. В Україні </a:t>
            </a:r>
            <a:r>
              <a:rPr lang="ru-RU" dirty="0" err="1" smtClean="0"/>
              <a:t>зустрічаються</a:t>
            </a:r>
            <a:r>
              <a:rPr lang="ru-RU" dirty="0" smtClean="0"/>
              <a:t> </a:t>
            </a:r>
            <a:r>
              <a:rPr lang="ru-RU" dirty="0" err="1" smtClean="0"/>
              <a:t>п'ять</a:t>
            </a:r>
            <a:r>
              <a:rPr lang="ru-RU" dirty="0" smtClean="0"/>
              <a:t> </a:t>
            </a:r>
            <a:r>
              <a:rPr lang="ru-RU" dirty="0" err="1" smtClean="0"/>
              <a:t>видів</a:t>
            </a:r>
            <a:r>
              <a:rPr lang="ru-RU" dirty="0" smtClean="0"/>
              <a:t> </a:t>
            </a:r>
            <a:r>
              <a:rPr lang="ru-RU" dirty="0" err="1" smtClean="0"/>
              <a:t>сон-трави</a:t>
            </a:r>
            <a:r>
              <a:rPr lang="ru-RU" dirty="0" smtClean="0"/>
              <a:t>. </a:t>
            </a:r>
            <a:r>
              <a:rPr lang="ru-RU" dirty="0" err="1" smtClean="0"/>
              <a:t>Квіти</a:t>
            </a:r>
            <a:r>
              <a:rPr lang="ru-RU" dirty="0" smtClean="0"/>
              <a:t> одного </a:t>
            </a:r>
            <a:r>
              <a:rPr lang="ru-RU" dirty="0" err="1" smtClean="0"/>
              <a:t>з</a:t>
            </a:r>
            <a:r>
              <a:rPr lang="ru-RU" dirty="0" smtClean="0"/>
              <a:t> них, </a:t>
            </a:r>
            <a:r>
              <a:rPr lang="ru-RU" dirty="0" err="1" smtClean="0"/>
              <a:t>рідкісного</a:t>
            </a:r>
            <a:r>
              <a:rPr lang="ru-RU" dirty="0" smtClean="0"/>
              <a:t> </a:t>
            </a:r>
            <a:r>
              <a:rPr lang="ru-RU" dirty="0" err="1" smtClean="0"/>
              <a:t>сону</a:t>
            </a:r>
            <a:r>
              <a:rPr lang="ru-RU" dirty="0" smtClean="0"/>
              <a:t> </a:t>
            </a:r>
            <a:r>
              <a:rPr lang="ru-RU" dirty="0" err="1" smtClean="0"/>
              <a:t>карпатських</a:t>
            </a:r>
            <a:r>
              <a:rPr lang="ru-RU" dirty="0" smtClean="0"/>
              <a:t> </a:t>
            </a:r>
            <a:r>
              <a:rPr lang="ru-RU" dirty="0" err="1" smtClean="0"/>
              <a:t>високогір'їв</a:t>
            </a:r>
            <a:r>
              <a:rPr lang="ru-RU" dirty="0" smtClean="0"/>
              <a:t>, </a:t>
            </a:r>
            <a:r>
              <a:rPr lang="ru-RU" dirty="0" err="1" smtClean="0"/>
              <a:t>мають</a:t>
            </a:r>
            <a:r>
              <a:rPr lang="ru-RU" dirty="0" smtClean="0"/>
              <a:t> </a:t>
            </a:r>
            <a:r>
              <a:rPr lang="ru-RU" dirty="0" err="1" smtClean="0"/>
              <a:t>біле</a:t>
            </a:r>
            <a:r>
              <a:rPr lang="ru-RU" dirty="0" smtClean="0"/>
              <a:t> </a:t>
            </a:r>
            <a:r>
              <a:rPr lang="ru-RU" dirty="0" err="1" smtClean="0"/>
              <a:t>забарвлення</a:t>
            </a:r>
            <a:r>
              <a:rPr lang="ru-RU" dirty="0" smtClean="0"/>
              <a:t>. </a:t>
            </a:r>
            <a:r>
              <a:rPr lang="ru-RU" dirty="0" err="1" smtClean="0"/>
              <a:t>Квіти</a:t>
            </a:r>
            <a:r>
              <a:rPr lang="ru-RU" dirty="0" smtClean="0"/>
              <a:t> </a:t>
            </a:r>
            <a:r>
              <a:rPr lang="ru-RU" dirty="0" err="1" smtClean="0"/>
              <a:t>інших</a:t>
            </a:r>
            <a:r>
              <a:rPr lang="ru-RU" dirty="0" smtClean="0"/>
              <a:t> </a:t>
            </a:r>
            <a:r>
              <a:rPr lang="ru-RU" dirty="0" err="1" smtClean="0"/>
              <a:t>видів</a:t>
            </a:r>
            <a:r>
              <a:rPr lang="ru-RU" dirty="0" smtClean="0"/>
              <a:t> - </a:t>
            </a:r>
            <a:r>
              <a:rPr lang="ru-RU" dirty="0" err="1" smtClean="0"/>
              <a:t>лілово-світло-фіолетові</a:t>
            </a:r>
            <a:r>
              <a:rPr lang="ru-RU" dirty="0" smtClean="0"/>
              <a:t>.</a:t>
            </a:r>
          </a:p>
          <a:p>
            <a:r>
              <a:rPr lang="ru-RU" dirty="0" smtClean="0"/>
              <a:t>На жаль, </a:t>
            </a:r>
            <a:r>
              <a:rPr lang="ru-RU" dirty="0" err="1" smtClean="0"/>
              <a:t>з</a:t>
            </a:r>
            <a:r>
              <a:rPr lang="ru-RU" dirty="0" smtClean="0"/>
              <a:t> кожною весною </a:t>
            </a:r>
            <a:r>
              <a:rPr lang="ru-RU" dirty="0" err="1" smtClean="0"/>
              <a:t>дедалі</a:t>
            </a:r>
            <a:r>
              <a:rPr lang="ru-RU" dirty="0" smtClean="0"/>
              <a:t> </a:t>
            </a:r>
            <a:r>
              <a:rPr lang="ru-RU" dirty="0" err="1" smtClean="0"/>
              <a:t>меншає</a:t>
            </a:r>
            <a:r>
              <a:rPr lang="ru-RU" dirty="0" smtClean="0"/>
              <a:t> </a:t>
            </a:r>
            <a:r>
              <a:rPr lang="ru-RU" dirty="0" err="1" smtClean="0"/>
              <a:t>сон-трави</a:t>
            </a:r>
            <a:r>
              <a:rPr lang="ru-RU" dirty="0" smtClean="0"/>
              <a:t>. </a:t>
            </a:r>
            <a:r>
              <a:rPr lang="ru-RU" dirty="0" err="1" smtClean="0"/>
              <a:t>Збираючи</a:t>
            </a:r>
            <a:r>
              <a:rPr lang="ru-RU" dirty="0" smtClean="0"/>
              <a:t> </a:t>
            </a:r>
            <a:r>
              <a:rPr lang="ru-RU" dirty="0" err="1" smtClean="0"/>
              <a:t>букети</a:t>
            </a:r>
            <a:r>
              <a:rPr lang="ru-RU" dirty="0" smtClean="0"/>
              <a:t>, люди не </a:t>
            </a:r>
            <a:r>
              <a:rPr lang="ru-RU" dirty="0" err="1" smtClean="0"/>
              <a:t>тільки</a:t>
            </a:r>
            <a:r>
              <a:rPr lang="ru-RU" dirty="0" smtClean="0"/>
              <a:t> </a:t>
            </a:r>
            <a:r>
              <a:rPr lang="ru-RU" dirty="0" err="1" smtClean="0"/>
              <a:t>зривають</a:t>
            </a:r>
            <a:r>
              <a:rPr lang="ru-RU" dirty="0" smtClean="0"/>
              <a:t> </a:t>
            </a:r>
            <a:r>
              <a:rPr lang="ru-RU" dirty="0" err="1" smtClean="0"/>
              <a:t>квіти</a:t>
            </a:r>
            <a:r>
              <a:rPr lang="ru-RU" dirty="0" smtClean="0"/>
              <a:t>, а </a:t>
            </a:r>
            <a:r>
              <a:rPr lang="ru-RU" dirty="0" err="1" smtClean="0"/>
              <a:t>й</a:t>
            </a:r>
            <a:r>
              <a:rPr lang="ru-RU" dirty="0" smtClean="0"/>
              <a:t> </a:t>
            </a:r>
            <a:r>
              <a:rPr lang="ru-RU" dirty="0" err="1" smtClean="0"/>
              <a:t>видирають</a:t>
            </a:r>
            <a:r>
              <a:rPr lang="ru-RU" dirty="0" smtClean="0"/>
              <a:t> </a:t>
            </a:r>
            <a:r>
              <a:rPr lang="ru-RU" dirty="0" err="1" smtClean="0"/>
              <a:t>коріння</a:t>
            </a:r>
            <a:r>
              <a:rPr lang="ru-RU" dirty="0" smtClean="0"/>
              <a:t> </a:t>
            </a:r>
            <a:r>
              <a:rPr lang="ru-RU" dirty="0" err="1" smtClean="0"/>
              <a:t>рослини</a:t>
            </a:r>
            <a:r>
              <a:rPr lang="ru-RU" dirty="0" smtClean="0"/>
              <a:t>, </a:t>
            </a:r>
            <a:r>
              <a:rPr lang="ru-RU" dirty="0" err="1" smtClean="0"/>
              <a:t>що</a:t>
            </a:r>
            <a:r>
              <a:rPr lang="ru-RU" dirty="0" smtClean="0"/>
              <a:t>, </a:t>
            </a:r>
            <a:r>
              <a:rPr lang="ru-RU" dirty="0" err="1" smtClean="0"/>
              <a:t>зрештою</a:t>
            </a:r>
            <a:r>
              <a:rPr lang="ru-RU" dirty="0" smtClean="0"/>
              <a:t>, ставить </a:t>
            </a:r>
            <a:r>
              <a:rPr lang="ru-RU" dirty="0" err="1" smtClean="0"/>
              <a:t>під</a:t>
            </a:r>
            <a:r>
              <a:rPr lang="ru-RU" dirty="0" smtClean="0"/>
              <a:t> </a:t>
            </a:r>
            <a:r>
              <a:rPr lang="ru-RU" dirty="0" err="1" smtClean="0"/>
              <a:t>загрозу</a:t>
            </a:r>
            <a:r>
              <a:rPr lang="ru-RU" dirty="0" smtClean="0"/>
              <a:t> </a:t>
            </a:r>
            <a:r>
              <a:rPr lang="ru-RU" dirty="0" err="1" smtClean="0"/>
              <a:t>існування</a:t>
            </a:r>
            <a:r>
              <a:rPr lang="ru-RU" dirty="0" smtClean="0"/>
              <a:t> виду. Не </a:t>
            </a:r>
            <a:r>
              <a:rPr lang="ru-RU" dirty="0" err="1" smtClean="0"/>
              <a:t>випадково</a:t>
            </a:r>
            <a:r>
              <a:rPr lang="ru-RU" dirty="0" smtClean="0"/>
              <a:t> сон-траву внесено до </a:t>
            </a:r>
            <a:r>
              <a:rPr lang="ru-RU" dirty="0" err="1" smtClean="0"/>
              <a:t>Червоної</a:t>
            </a:r>
            <a:r>
              <a:rPr lang="ru-RU" dirty="0" smtClean="0"/>
              <a:t> книги.</a:t>
            </a:r>
          </a:p>
          <a:p>
            <a:r>
              <a:rPr lang="ru-RU" dirty="0" err="1" smtClean="0"/>
              <a:t>Наші</a:t>
            </a:r>
            <a:r>
              <a:rPr lang="ru-RU" dirty="0" smtClean="0"/>
              <a:t> предки, </a:t>
            </a:r>
            <a:r>
              <a:rPr lang="ru-RU" dirty="0" err="1" smtClean="0"/>
              <a:t>шануючи</a:t>
            </a:r>
            <a:r>
              <a:rPr lang="ru-RU" dirty="0" smtClean="0"/>
              <a:t> все </a:t>
            </a:r>
            <a:r>
              <a:rPr lang="ru-RU" dirty="0" err="1" smtClean="0"/>
              <a:t>живе</a:t>
            </a:r>
            <a:r>
              <a:rPr lang="ru-RU" dirty="0" smtClean="0"/>
              <a:t>, у </a:t>
            </a:r>
            <a:r>
              <a:rPr lang="ru-RU" dirty="0" err="1" smtClean="0"/>
              <a:t>кожній</a:t>
            </a:r>
            <a:r>
              <a:rPr lang="ru-RU" dirty="0" smtClean="0"/>
              <a:t> </a:t>
            </a:r>
            <a:r>
              <a:rPr lang="ru-RU" dirty="0" err="1" smtClean="0"/>
              <a:t>рослині</a:t>
            </a:r>
            <a:r>
              <a:rPr lang="ru-RU" dirty="0" smtClean="0"/>
              <a:t> </a:t>
            </a:r>
            <a:r>
              <a:rPr lang="ru-RU" dirty="0" err="1" smtClean="0"/>
              <a:t>бачили</a:t>
            </a:r>
            <a:r>
              <a:rPr lang="ru-RU" dirty="0" smtClean="0"/>
              <a:t> </a:t>
            </a:r>
            <a:r>
              <a:rPr lang="ru-RU" dirty="0" err="1" smtClean="0"/>
              <a:t>щось</a:t>
            </a:r>
            <a:r>
              <a:rPr lang="ru-RU" dirty="0" smtClean="0"/>
              <a:t> </a:t>
            </a:r>
            <a:r>
              <a:rPr lang="ru-RU" dirty="0" err="1" smtClean="0"/>
              <a:t>особливе</a:t>
            </a:r>
            <a:r>
              <a:rPr lang="ru-RU" dirty="0" smtClean="0"/>
              <a:t>, </a:t>
            </a:r>
            <a:r>
              <a:rPr lang="ru-RU" dirty="0" err="1" smtClean="0"/>
              <a:t>неповторне</a:t>
            </a:r>
            <a:r>
              <a:rPr lang="ru-RU" dirty="0" smtClean="0"/>
              <a:t>. </a:t>
            </a:r>
            <a:r>
              <a:rPr lang="ru-RU" dirty="0" err="1" smtClean="0"/>
              <a:t>Квітка</a:t>
            </a:r>
            <a:r>
              <a:rPr lang="ru-RU" dirty="0" smtClean="0"/>
              <a:t> </a:t>
            </a:r>
            <a:r>
              <a:rPr lang="ru-RU" dirty="0" err="1" smtClean="0"/>
              <a:t>сон-трави</a:t>
            </a:r>
            <a:r>
              <a:rPr lang="ru-RU" dirty="0" smtClean="0"/>
              <a:t> </a:t>
            </a:r>
            <a:r>
              <a:rPr lang="ru-RU" dirty="0" err="1" smtClean="0"/>
              <a:t>зворушувала</a:t>
            </a:r>
            <a:r>
              <a:rPr lang="ru-RU" dirty="0" smtClean="0"/>
              <a:t> </a:t>
            </a:r>
            <a:r>
              <a:rPr lang="ru-RU" dirty="0" err="1" smtClean="0"/>
              <a:t>своєю</a:t>
            </a:r>
            <a:r>
              <a:rPr lang="ru-RU" dirty="0" smtClean="0"/>
              <a:t> </a:t>
            </a:r>
            <a:r>
              <a:rPr lang="ru-RU" dirty="0" err="1" smtClean="0"/>
              <a:t>ніжністю</a:t>
            </a:r>
            <a:r>
              <a:rPr lang="ru-RU" dirty="0" smtClean="0"/>
              <a:t>, </a:t>
            </a:r>
            <a:r>
              <a:rPr lang="ru-RU" dirty="0" err="1" smtClean="0"/>
              <a:t>беззахисністю</a:t>
            </a:r>
            <a:r>
              <a:rPr lang="ru-RU" dirty="0" smtClean="0"/>
              <a:t>, особливо </a:t>
            </a:r>
            <a:r>
              <a:rPr lang="ru-RU" dirty="0" err="1" smtClean="0"/>
              <a:t>помітними</a:t>
            </a:r>
            <a:r>
              <a:rPr lang="ru-RU" dirty="0" smtClean="0"/>
              <a:t> на початку </a:t>
            </a:r>
            <a:r>
              <a:rPr lang="ru-RU" dirty="0" err="1" smtClean="0"/>
              <a:t>весни</a:t>
            </a:r>
            <a:r>
              <a:rPr lang="ru-RU" dirty="0" smtClean="0"/>
              <a:t>, коли </a:t>
            </a:r>
            <a:r>
              <a:rPr lang="ru-RU" dirty="0" err="1" smtClean="0"/>
              <a:t>інші</a:t>
            </a:r>
            <a:r>
              <a:rPr lang="ru-RU" dirty="0" smtClean="0"/>
              <a:t> </a:t>
            </a:r>
            <a:r>
              <a:rPr lang="ru-RU" dirty="0" err="1" smtClean="0"/>
              <a:t>квіти</a:t>
            </a:r>
            <a:r>
              <a:rPr lang="ru-RU" dirty="0" smtClean="0"/>
              <a:t> </a:t>
            </a:r>
            <a:r>
              <a:rPr lang="ru-RU" dirty="0" err="1" smtClean="0"/>
              <a:t>ще</a:t>
            </a:r>
            <a:r>
              <a:rPr lang="ru-RU" dirty="0" smtClean="0"/>
              <a:t> не </a:t>
            </a:r>
            <a:r>
              <a:rPr lang="ru-RU" dirty="0" err="1" smtClean="0"/>
              <a:t>цвітуть</a:t>
            </a:r>
            <a:r>
              <a:rPr lang="ru-RU" dirty="0" smtClean="0"/>
              <a:t>.</a:t>
            </a:r>
          </a:p>
          <a:p>
            <a:r>
              <a:rPr lang="ru-RU" dirty="0" smtClean="0"/>
              <a:t>В Україні </a:t>
            </a:r>
            <a:r>
              <a:rPr lang="ru-RU" dirty="0" err="1" smtClean="0"/>
              <a:t>була</a:t>
            </a:r>
            <a:r>
              <a:rPr lang="ru-RU" dirty="0" smtClean="0"/>
              <a:t> </a:t>
            </a:r>
            <a:r>
              <a:rPr lang="ru-RU" dirty="0" err="1" smtClean="0"/>
              <a:t>поширена</a:t>
            </a:r>
            <a:r>
              <a:rPr lang="ru-RU" dirty="0" smtClean="0"/>
              <a:t> </a:t>
            </a:r>
            <a:r>
              <a:rPr lang="ru-RU" dirty="0" err="1" smtClean="0"/>
              <a:t>така</a:t>
            </a:r>
            <a:r>
              <a:rPr lang="ru-RU" dirty="0" smtClean="0"/>
              <a:t> легенда. </a:t>
            </a:r>
            <a:r>
              <a:rPr lang="ru-RU" dirty="0" err="1" smtClean="0"/>
              <a:t>Кожна</a:t>
            </a:r>
            <a:r>
              <a:rPr lang="ru-RU" dirty="0" smtClean="0"/>
              <a:t> </a:t>
            </a:r>
            <a:r>
              <a:rPr lang="ru-RU" dirty="0" err="1" smtClean="0"/>
              <a:t>квітка</a:t>
            </a:r>
            <a:r>
              <a:rPr lang="ru-RU" dirty="0" smtClean="0"/>
              <a:t>, як </a:t>
            </a:r>
            <a:r>
              <a:rPr lang="ru-RU" dirty="0" err="1" smtClean="0"/>
              <a:t>і</a:t>
            </a:r>
            <a:r>
              <a:rPr lang="ru-RU" dirty="0" smtClean="0"/>
              <a:t> все </a:t>
            </a:r>
            <a:r>
              <a:rPr lang="ru-RU" dirty="0" err="1" smtClean="0"/>
              <a:t>живе</a:t>
            </a:r>
            <a:r>
              <a:rPr lang="ru-RU" dirty="0" smtClean="0"/>
              <a:t> на </a:t>
            </a:r>
            <a:r>
              <a:rPr lang="ru-RU" dirty="0" err="1" smtClean="0"/>
              <a:t>світі</a:t>
            </a:r>
            <a:r>
              <a:rPr lang="ru-RU" dirty="0" smtClean="0"/>
              <a:t>, </a:t>
            </a:r>
            <a:r>
              <a:rPr lang="ru-RU" dirty="0" err="1" smtClean="0"/>
              <a:t>має</a:t>
            </a:r>
            <a:r>
              <a:rPr lang="ru-RU" dirty="0" smtClean="0"/>
              <a:t> свою </a:t>
            </a:r>
            <a:r>
              <a:rPr lang="ru-RU" dirty="0" err="1" smtClean="0"/>
              <a:t>матір</a:t>
            </a:r>
            <a:r>
              <a:rPr lang="ru-RU" dirty="0" smtClean="0"/>
              <a:t>. </a:t>
            </a:r>
            <a:r>
              <a:rPr lang="ru-RU" dirty="0" err="1" smtClean="0"/>
              <a:t>Лише</a:t>
            </a:r>
            <a:r>
              <a:rPr lang="ru-RU" dirty="0" smtClean="0"/>
              <a:t> у </a:t>
            </a:r>
            <a:r>
              <a:rPr lang="ru-RU" dirty="0" err="1" smtClean="0"/>
              <a:t>сон-трави</a:t>
            </a:r>
            <a:r>
              <a:rPr lang="ru-RU" dirty="0" smtClean="0"/>
              <a:t> не </a:t>
            </a:r>
            <a:r>
              <a:rPr lang="ru-RU" dirty="0" err="1" smtClean="0"/>
              <a:t>рідна</a:t>
            </a:r>
            <a:r>
              <a:rPr lang="ru-RU" dirty="0" smtClean="0"/>
              <a:t> мама, а люта </a:t>
            </a:r>
            <a:r>
              <a:rPr lang="ru-RU" dirty="0" err="1" smtClean="0"/>
              <a:t>мачуха</a:t>
            </a:r>
            <a:r>
              <a:rPr lang="ru-RU" dirty="0" smtClean="0"/>
              <a:t>. </a:t>
            </a:r>
            <a:r>
              <a:rPr lang="ru-RU" dirty="0" err="1" smtClean="0"/>
              <a:t>Ще</a:t>
            </a:r>
            <a:r>
              <a:rPr lang="ru-RU" dirty="0" smtClean="0"/>
              <a:t> </a:t>
            </a:r>
            <a:r>
              <a:rPr lang="ru-RU" dirty="0" err="1" smtClean="0"/>
              <a:t>тільки-тільки</a:t>
            </a:r>
            <a:r>
              <a:rPr lang="ru-RU" dirty="0" smtClean="0"/>
              <a:t> </a:t>
            </a:r>
            <a:r>
              <a:rPr lang="ru-RU" dirty="0" err="1" smtClean="0"/>
              <a:t>сніг</a:t>
            </a:r>
            <a:r>
              <a:rPr lang="ru-RU" dirty="0" smtClean="0"/>
              <a:t> </a:t>
            </a:r>
            <a:r>
              <a:rPr lang="ru-RU" dirty="0" err="1" smtClean="0"/>
              <a:t>зійшов</a:t>
            </a:r>
            <a:r>
              <a:rPr lang="ru-RU" dirty="0" smtClean="0"/>
              <a:t>, а вона </a:t>
            </a:r>
            <a:r>
              <a:rPr lang="ru-RU" dirty="0" err="1" smtClean="0"/>
              <a:t>вже</a:t>
            </a:r>
            <a:r>
              <a:rPr lang="ru-RU" dirty="0" smtClean="0"/>
              <a:t> </a:t>
            </a:r>
            <a:r>
              <a:rPr lang="ru-RU" dirty="0" err="1" smtClean="0"/>
              <a:t>розбила</a:t>
            </a:r>
            <a:r>
              <a:rPr lang="ru-RU" dirty="0" smtClean="0"/>
              <a:t> </a:t>
            </a:r>
            <a:r>
              <a:rPr lang="ru-RU" dirty="0" err="1" smtClean="0"/>
              <a:t>його</a:t>
            </a:r>
            <a:r>
              <a:rPr lang="ru-RU" dirty="0" smtClean="0"/>
              <a:t>, </a:t>
            </a:r>
            <a:r>
              <a:rPr lang="ru-RU" dirty="0" err="1" smtClean="0"/>
              <a:t>розштовхала</a:t>
            </a:r>
            <a:r>
              <a:rPr lang="ru-RU" dirty="0" smtClean="0"/>
              <a:t>: "Вставай, </a:t>
            </a:r>
            <a:r>
              <a:rPr lang="ru-RU" dirty="0" err="1" smtClean="0"/>
              <a:t>сонливий</a:t>
            </a:r>
            <a:r>
              <a:rPr lang="ru-RU" dirty="0" smtClean="0"/>
              <a:t> та </a:t>
            </a:r>
            <a:r>
              <a:rPr lang="ru-RU" dirty="0" err="1" smtClean="0"/>
              <a:t>дрімливий</a:t>
            </a:r>
            <a:r>
              <a:rPr lang="ru-RU" dirty="0" smtClean="0"/>
              <a:t>, уже </a:t>
            </a:r>
            <a:r>
              <a:rPr lang="ru-RU" dirty="0" err="1" smtClean="0"/>
              <a:t>всі</a:t>
            </a:r>
            <a:r>
              <a:rPr lang="ru-RU" dirty="0" smtClean="0"/>
              <a:t> </a:t>
            </a:r>
            <a:r>
              <a:rPr lang="ru-RU" dirty="0" err="1" smtClean="0"/>
              <a:t>квіти</a:t>
            </a:r>
            <a:r>
              <a:rPr lang="ru-RU" dirty="0" smtClean="0"/>
              <a:t> </a:t>
            </a:r>
            <a:r>
              <a:rPr lang="ru-RU" dirty="0" err="1" smtClean="0"/>
              <a:t>цвітуть</a:t>
            </a:r>
            <a:r>
              <a:rPr lang="ru-RU" dirty="0" smtClean="0"/>
              <a:t>, а </a:t>
            </a:r>
            <a:r>
              <a:rPr lang="ru-RU" dirty="0" err="1" smtClean="0"/>
              <a:t>ти</a:t>
            </a:r>
            <a:r>
              <a:rPr lang="ru-RU" dirty="0" smtClean="0"/>
              <a:t> </a:t>
            </a:r>
            <a:r>
              <a:rPr lang="ru-RU" dirty="0" err="1" smtClean="0"/>
              <a:t>спиш</a:t>
            </a:r>
            <a:r>
              <a:rPr lang="ru-RU" dirty="0" smtClean="0"/>
              <a:t>!" </a:t>
            </a:r>
            <a:r>
              <a:rPr lang="ru-RU" dirty="0" err="1" smtClean="0"/>
              <a:t>Він</a:t>
            </a:r>
            <a:r>
              <a:rPr lang="ru-RU" dirty="0" smtClean="0"/>
              <a:t> </a:t>
            </a:r>
            <a:r>
              <a:rPr lang="ru-RU" dirty="0" err="1" smtClean="0"/>
              <a:t>і</a:t>
            </a:r>
            <a:r>
              <a:rPr lang="ru-RU" dirty="0" smtClean="0"/>
              <a:t> </a:t>
            </a:r>
            <a:r>
              <a:rPr lang="ru-RU" dirty="0" err="1" smtClean="0"/>
              <a:t>схопився</a:t>
            </a:r>
            <a:r>
              <a:rPr lang="ru-RU" dirty="0" smtClean="0"/>
              <a:t>, </a:t>
            </a:r>
            <a:r>
              <a:rPr lang="ru-RU" dirty="0" err="1" smtClean="0"/>
              <a:t>й</a:t>
            </a:r>
            <a:r>
              <a:rPr lang="ru-RU" dirty="0" smtClean="0"/>
              <a:t> </a:t>
            </a:r>
            <a:r>
              <a:rPr lang="ru-RU" dirty="0" err="1" smtClean="0"/>
              <a:t>одцвів</a:t>
            </a:r>
            <a:r>
              <a:rPr lang="ru-RU" dirty="0" smtClean="0"/>
              <a:t> </a:t>
            </a:r>
            <a:r>
              <a:rPr lang="ru-RU" dirty="0" err="1" smtClean="0"/>
              <a:t>раніше</a:t>
            </a:r>
            <a:r>
              <a:rPr lang="ru-RU" dirty="0" smtClean="0"/>
              <a:t> за </a:t>
            </a:r>
            <a:r>
              <a:rPr lang="ru-RU" dirty="0" err="1" smtClean="0"/>
              <a:t>всіх</a:t>
            </a:r>
            <a:r>
              <a:rPr lang="ru-RU" dirty="0" smtClean="0"/>
              <a:t>. І </a:t>
            </a:r>
            <a:r>
              <a:rPr lang="ru-RU" dirty="0" err="1" smtClean="0"/>
              <a:t>ніхто</a:t>
            </a:r>
            <a:r>
              <a:rPr lang="ru-RU" dirty="0" smtClean="0"/>
              <a:t> </a:t>
            </a:r>
            <a:r>
              <a:rPr lang="ru-RU" dirty="0" err="1" smtClean="0"/>
              <a:t>його</a:t>
            </a:r>
            <a:r>
              <a:rPr lang="ru-RU" dirty="0" smtClean="0"/>
              <a:t> </a:t>
            </a:r>
            <a:r>
              <a:rPr lang="ru-RU" dirty="0" err="1" smtClean="0"/>
              <a:t>краси</a:t>
            </a:r>
            <a:r>
              <a:rPr lang="ru-RU" dirty="0" smtClean="0"/>
              <a:t> не </a:t>
            </a:r>
            <a:r>
              <a:rPr lang="ru-RU" dirty="0" err="1" smtClean="0"/>
              <a:t>бачив</a:t>
            </a:r>
            <a:r>
              <a:rPr lang="ru-RU" dirty="0" smtClean="0"/>
              <a:t>.</a:t>
            </a:r>
          </a:p>
          <a:p>
            <a:r>
              <a:rPr lang="ru-RU" dirty="0" err="1" smtClean="0"/>
              <a:t>Нині</a:t>
            </a:r>
            <a:r>
              <a:rPr lang="ru-RU" dirty="0" smtClean="0"/>
              <a:t> ми </a:t>
            </a:r>
            <a:r>
              <a:rPr lang="ru-RU" dirty="0" err="1" smtClean="0"/>
              <a:t>ще</a:t>
            </a:r>
            <a:r>
              <a:rPr lang="ru-RU" dirty="0" smtClean="0"/>
              <a:t> </a:t>
            </a:r>
            <a:r>
              <a:rPr lang="ru-RU" dirty="0" err="1" smtClean="0"/>
              <a:t>маємо</a:t>
            </a:r>
            <a:r>
              <a:rPr lang="ru-RU" dirty="0" smtClean="0"/>
              <a:t> </a:t>
            </a:r>
            <a:r>
              <a:rPr lang="ru-RU" dirty="0" err="1" smtClean="0"/>
              <a:t>змогу</a:t>
            </a:r>
            <a:r>
              <a:rPr lang="ru-RU" dirty="0" smtClean="0"/>
              <a:t> </a:t>
            </a:r>
            <a:r>
              <a:rPr lang="ru-RU" dirty="0" err="1" smtClean="0"/>
              <a:t>милуватися</a:t>
            </a:r>
            <a:r>
              <a:rPr lang="ru-RU" dirty="0" smtClean="0"/>
              <a:t> </a:t>
            </a:r>
            <a:r>
              <a:rPr lang="ru-RU" dirty="0" err="1" smtClean="0"/>
              <a:t>цими</a:t>
            </a:r>
            <a:r>
              <a:rPr lang="ru-RU" dirty="0" smtClean="0"/>
              <a:t> </a:t>
            </a:r>
            <a:r>
              <a:rPr lang="ru-RU" dirty="0" err="1" smtClean="0"/>
              <a:t>чудовими</a:t>
            </a:r>
            <a:r>
              <a:rPr lang="ru-RU" dirty="0" smtClean="0"/>
              <a:t> </a:t>
            </a:r>
            <a:r>
              <a:rPr lang="ru-RU" dirty="0" err="1" smtClean="0"/>
              <a:t>квітами</a:t>
            </a:r>
            <a:r>
              <a:rPr lang="ru-RU" dirty="0" smtClean="0"/>
              <a:t>. То ж </a:t>
            </a:r>
            <a:r>
              <a:rPr lang="ru-RU" dirty="0" err="1" smtClean="0"/>
              <a:t>бережімо</a:t>
            </a:r>
            <a:r>
              <a:rPr lang="ru-RU" dirty="0" smtClean="0"/>
              <a:t> </a:t>
            </a:r>
            <a:r>
              <a:rPr lang="ru-RU" dirty="0" err="1" smtClean="0"/>
              <a:t>їх</a:t>
            </a:r>
            <a:r>
              <a:rPr lang="ru-RU" dirty="0" smtClean="0"/>
              <a:t>!</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571472" y="285728"/>
            <a:ext cx="3000396" cy="264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Script" pitchFamily="34" charset="0"/>
              </a:rPr>
              <a:t>Охорона </a:t>
            </a:r>
            <a: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Script" pitchFamily="34" charset="0"/>
              </a:rPr>
              <a:t>Сон-трави</a:t>
            </a:r>
            <a:endParaRPr lang="uk-UA"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Script" pitchFamily="34" charset="0"/>
            </a:endParaRPr>
          </a:p>
        </p:txBody>
      </p:sp>
      <p:sp>
        <p:nvSpPr>
          <p:cNvPr id="3" name="Стрелка вправо 2"/>
          <p:cNvSpPr/>
          <p:nvPr/>
        </p:nvSpPr>
        <p:spPr>
          <a:xfrm>
            <a:off x="3857620" y="1285860"/>
            <a:ext cx="571504"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2"/>
          <p:cNvPicPr>
            <a:picLocks noChangeAspect="1" noChangeArrowheads="1"/>
          </p:cNvPicPr>
          <p:nvPr/>
        </p:nvPicPr>
        <p:blipFill>
          <a:blip r:embed="rId2"/>
          <a:srcRect/>
          <a:stretch>
            <a:fillRect/>
          </a:stretch>
        </p:blipFill>
        <p:spPr bwMode="auto">
          <a:xfrm>
            <a:off x="4357694" y="0"/>
            <a:ext cx="4786306" cy="3589730"/>
          </a:xfrm>
          <a:prstGeom prst="ellipse">
            <a:avLst/>
          </a:prstGeom>
          <a:ln>
            <a:noFill/>
          </a:ln>
          <a:effectLst>
            <a:softEdge rad="112500"/>
          </a:effectLst>
        </p:spPr>
      </p:pic>
      <p:sp>
        <p:nvSpPr>
          <p:cNvPr id="6" name="Стрелка вниз 5"/>
          <p:cNvSpPr/>
          <p:nvPr/>
        </p:nvSpPr>
        <p:spPr>
          <a:xfrm>
            <a:off x="1571604" y="3071810"/>
            <a:ext cx="107157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28596" y="3357562"/>
            <a:ext cx="8358246" cy="3416320"/>
          </a:xfrm>
          <a:prstGeom prst="rect">
            <a:avLst/>
          </a:prstGeom>
          <a:noFill/>
        </p:spPr>
        <p:txBody>
          <a:bodyPr wrap="square" rtlCol="0">
            <a:spAutoFit/>
          </a:bodyPr>
          <a:lstStyle/>
          <a:p>
            <a:r>
              <a:rPr lang="uk-UA" sz="2000" b="1" dirty="0" smtClean="0">
                <a:solidFill>
                  <a:schemeClr val="bg1"/>
                </a:solidFill>
                <a:latin typeface="Times New Roman" pitchFamily="18" charset="0"/>
                <a:cs typeface="Times New Roman" pitchFamily="18" charset="0"/>
              </a:rPr>
              <a:t>Наближається</a:t>
            </a:r>
            <a:r>
              <a:rPr lang="ru-RU" sz="2000" b="1" dirty="0" smtClean="0">
                <a:solidFill>
                  <a:schemeClr val="bg1"/>
                </a:solidFill>
                <a:latin typeface="Times New Roman" pitchFamily="18" charset="0"/>
                <a:cs typeface="Times New Roman" pitchFamily="18" charset="0"/>
              </a:rPr>
              <a:t> весна</a:t>
            </a:r>
            <a:r>
              <a:rPr lang="ru-RU" sz="2000" dirty="0" smtClean="0">
                <a:solidFill>
                  <a:schemeClr val="bg1"/>
                </a:solidFill>
                <a:latin typeface="Times New Roman" pitchFamily="18" charset="0"/>
                <a:cs typeface="Times New Roman" pitchFamily="18" charset="0"/>
              </a:rPr>
              <a:t>. </a:t>
            </a:r>
            <a:r>
              <a:rPr lang="uk-UA" sz="2000" dirty="0" smtClean="0">
                <a:solidFill>
                  <a:schemeClr val="tx2">
                    <a:lumMod val="10000"/>
                  </a:schemeClr>
                </a:solidFill>
                <a:latin typeface="Times New Roman" pitchFamily="18" charset="0"/>
                <a:cs typeface="Times New Roman" pitchFamily="18" charset="0"/>
              </a:rPr>
              <a:t>Кожна людина буде посміхатись теплому сонечку і першій тендітній та ніжній квіточці. Люди купуватимуть підсніжники і проліски, сон-траву на ринках. І так відбувається з року в рік. І одного разу народ з здивуванням зауважить, що на галявинах де звикли бачити гарні квіти на їх місці посилився </a:t>
            </a:r>
            <a:r>
              <a:rPr lang="uk-UA" sz="2000" dirty="0" err="1" smtClean="0">
                <a:solidFill>
                  <a:schemeClr val="tx2">
                    <a:lumMod val="10000"/>
                  </a:schemeClr>
                </a:solidFill>
                <a:latin typeface="Times New Roman" pitchFamily="18" charset="0"/>
                <a:cs typeface="Times New Roman" pitchFamily="18" charset="0"/>
              </a:rPr>
              <a:t>перій</a:t>
            </a:r>
            <a:r>
              <a:rPr lang="uk-UA" sz="2000" dirty="0" smtClean="0">
                <a:solidFill>
                  <a:schemeClr val="tx2">
                    <a:lumMod val="10000"/>
                  </a:schemeClr>
                </a:solidFill>
                <a:latin typeface="Times New Roman" pitchFamily="18" charset="0"/>
                <a:cs typeface="Times New Roman" pitchFamily="18" charset="0"/>
              </a:rPr>
              <a:t> , лопухи, кропива, а де ж всіма відомі підсніжник білосніжний, </a:t>
            </a:r>
            <a:r>
              <a:rPr lang="uk-UA" sz="2000" dirty="0" err="1" smtClean="0">
                <a:solidFill>
                  <a:schemeClr val="tx2">
                    <a:lumMod val="10000"/>
                  </a:schemeClr>
                </a:solidFill>
                <a:latin typeface="Times New Roman" pitchFamily="18" charset="0"/>
                <a:cs typeface="Times New Roman" pitchFamily="18" charset="0"/>
              </a:rPr>
              <a:t>сон-</a:t>
            </a:r>
            <a:r>
              <a:rPr lang="uk-UA" sz="2000" dirty="0" smtClean="0">
                <a:solidFill>
                  <a:schemeClr val="tx2">
                    <a:lumMod val="10000"/>
                  </a:schemeClr>
                </a:solidFill>
                <a:latin typeface="Times New Roman" pitchFamily="18" charset="0"/>
                <a:cs typeface="Times New Roman" pitchFamily="18" charset="0"/>
              </a:rPr>
              <a:t> трава </a:t>
            </a:r>
            <a:r>
              <a:rPr lang="uk-UA" sz="2000" dirty="0" err="1" smtClean="0">
                <a:solidFill>
                  <a:schemeClr val="tx2">
                    <a:lumMod val="10000"/>
                  </a:schemeClr>
                </a:solidFill>
                <a:latin typeface="Times New Roman" pitchFamily="18" charset="0"/>
                <a:cs typeface="Times New Roman" pitchFamily="18" charset="0"/>
              </a:rPr>
              <a:t>чорніюча</a:t>
            </a:r>
            <a:r>
              <a:rPr lang="uk-UA" sz="2000" dirty="0" smtClean="0">
                <a:solidFill>
                  <a:schemeClr val="tx2">
                    <a:lumMod val="10000"/>
                  </a:schemeClr>
                </a:solidFill>
                <a:latin typeface="Times New Roman" pitchFamily="18" charset="0"/>
                <a:cs typeface="Times New Roman" pitchFamily="18" charset="0"/>
              </a:rPr>
              <a:t>, та інші первоцвіти . А квіти де? А їх не залишилось. Може в самих темних лісах, на неприступних кручах, на стрімких урвищах боротимуться за виживання останні вцілілі вісники весни</a:t>
            </a:r>
            <a:r>
              <a:rPr lang="ru-RU" sz="2000" dirty="0" smtClean="0">
                <a:solidFill>
                  <a:schemeClr val="bg1"/>
                </a:solidFill>
                <a:latin typeface="Times New Roman" pitchFamily="18" charset="0"/>
                <a:cs typeface="Times New Roman" pitchFamily="18" charset="0"/>
              </a:rPr>
              <a:t>. </a:t>
            </a:r>
            <a:r>
              <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Вам </a:t>
            </a:r>
            <a:r>
              <a:rPr lang="uk-UA"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подобається</a:t>
            </a:r>
            <a:r>
              <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така</a:t>
            </a:r>
            <a:r>
              <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перспектива?</a:t>
            </a:r>
          </a:p>
          <a:p>
            <a:pPr algn="ctr"/>
            <a:r>
              <a:rPr lang="ru-RU"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І нам </a:t>
            </a:r>
            <a:r>
              <a:rPr lang="uk-UA"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також</a:t>
            </a:r>
            <a:r>
              <a:rPr lang="ru-RU"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ні</a:t>
            </a:r>
            <a:r>
              <a:rPr lang="ru-RU"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8358246" cy="2862322"/>
          </a:xfrm>
          <a:prstGeom prst="rect">
            <a:avLst/>
          </a:prstGeom>
          <a:noFill/>
        </p:spPr>
        <p:txBody>
          <a:bodyPr wrap="square" rtlCol="0">
            <a:spAutoFit/>
          </a:bodyPr>
          <a:lstStyle/>
          <a:p>
            <a:r>
              <a:rPr lang="ru-RU" sz="2000" b="1" dirty="0" smtClean="0">
                <a:solidFill>
                  <a:schemeClr val="bg1"/>
                </a:solidFill>
                <a:latin typeface="Times New Roman" pitchFamily="18" charset="0"/>
                <a:cs typeface="Times New Roman" pitchFamily="18" charset="0"/>
              </a:rPr>
              <a:t>Я закликаю </a:t>
            </a:r>
            <a:r>
              <a:rPr lang="ru-RU" sz="2000" b="1" dirty="0" err="1" smtClean="0">
                <a:solidFill>
                  <a:schemeClr val="bg1"/>
                </a:solidFill>
                <a:latin typeface="Times New Roman" pitchFamily="18" charset="0"/>
                <a:cs typeface="Times New Roman" pitchFamily="18" charset="0"/>
              </a:rPr>
              <a:t>всіх</a:t>
            </a:r>
            <a:r>
              <a:rPr lang="ru-RU" sz="2000" b="1" dirty="0" smtClean="0">
                <a:solidFill>
                  <a:schemeClr val="bg1"/>
                </a:solidFill>
                <a:latin typeface="Times New Roman" pitchFamily="18" charset="0"/>
                <a:cs typeface="Times New Roman" pitchFamily="18" charset="0"/>
              </a:rPr>
              <a:t> - </a:t>
            </a:r>
            <a:r>
              <a:rPr lang="ru-RU" sz="2000" b="1" dirty="0" err="1" smtClean="0">
                <a:solidFill>
                  <a:schemeClr val="bg1"/>
                </a:solidFill>
                <a:latin typeface="Times New Roman" pitchFamily="18" charset="0"/>
                <a:cs typeface="Times New Roman" pitchFamily="18" charset="0"/>
              </a:rPr>
              <a:t>небайдужих</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і</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свідомих</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громадян</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ігнорувати</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подібних</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продавців</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з</a:t>
            </a:r>
            <a:r>
              <a:rPr lang="ru-RU" sz="2000" b="1" dirty="0" smtClean="0">
                <a:solidFill>
                  <a:schemeClr val="bg1"/>
                </a:solidFill>
                <a:latin typeface="Times New Roman" pitchFamily="18" charset="0"/>
                <a:cs typeface="Times New Roman" pitchFamily="18" charset="0"/>
              </a:rPr>
              <a:t> букетиками перших </a:t>
            </a:r>
            <a:r>
              <a:rPr lang="ru-RU" sz="2000" b="1" dirty="0" err="1" smtClean="0">
                <a:solidFill>
                  <a:schemeClr val="bg1"/>
                </a:solidFill>
                <a:latin typeface="Times New Roman" pitchFamily="18" charset="0"/>
                <a:cs typeface="Times New Roman" pitchFamily="18" charset="0"/>
              </a:rPr>
              <a:t>весняних</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квітів</a:t>
            </a:r>
            <a:r>
              <a:rPr lang="ru-RU" sz="2000" b="1" dirty="0" smtClean="0">
                <a:solidFill>
                  <a:schemeClr val="bg1"/>
                </a:solidFill>
                <a:latin typeface="Times New Roman" pitchFamily="18" charset="0"/>
                <a:cs typeface="Times New Roman" pitchFamily="18" charset="0"/>
              </a:rPr>
              <a:t>, а </a:t>
            </a:r>
            <a:r>
              <a:rPr lang="ru-RU" sz="2000" b="1" dirty="0" err="1" smtClean="0">
                <a:solidFill>
                  <a:schemeClr val="bg1"/>
                </a:solidFill>
                <a:latin typeface="Times New Roman" pitchFamily="18" charset="0"/>
                <a:cs typeface="Times New Roman" pitchFamily="18" charset="0"/>
              </a:rPr>
              <a:t>надто</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з</a:t>
            </a:r>
            <a:r>
              <a:rPr lang="ru-RU" sz="2000" b="1" dirty="0" smtClean="0">
                <a:solidFill>
                  <a:schemeClr val="bg1"/>
                </a:solidFill>
                <a:latin typeface="Times New Roman" pitchFamily="18" charset="0"/>
                <a:cs typeface="Times New Roman" pitchFamily="18" charset="0"/>
              </a:rPr>
              <a:t> букетиками </a:t>
            </a:r>
            <a:r>
              <a:rPr lang="ru-RU" sz="2000" b="1" dirty="0" err="1" smtClean="0">
                <a:solidFill>
                  <a:schemeClr val="bg1"/>
                </a:solidFill>
                <a:latin typeface="Times New Roman" pitchFamily="18" charset="0"/>
                <a:cs typeface="Times New Roman" pitchFamily="18" charset="0"/>
              </a:rPr>
              <a:t>з</a:t>
            </a:r>
            <a:r>
              <a:rPr lang="ru-RU" sz="2000" b="1" dirty="0" smtClean="0">
                <a:solidFill>
                  <a:schemeClr val="bg1"/>
                </a:solidFill>
                <a:latin typeface="Times New Roman" pitchFamily="18" charset="0"/>
                <a:cs typeface="Times New Roman" pitchFamily="18" charset="0"/>
              </a:rPr>
              <a:t> тих </a:t>
            </a:r>
            <a:r>
              <a:rPr lang="ru-RU" sz="2000" b="1" dirty="0" err="1" smtClean="0">
                <a:solidFill>
                  <a:schemeClr val="bg1"/>
                </a:solidFill>
                <a:latin typeface="Times New Roman" pitchFamily="18" charset="0"/>
                <a:cs typeface="Times New Roman" pitchFamily="18" charset="0"/>
              </a:rPr>
              <a:t>квітів</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які</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підлягають</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охороні</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Діяти</a:t>
            </a:r>
            <a:r>
              <a:rPr lang="ru-RU" sz="2000" b="1" dirty="0" smtClean="0">
                <a:solidFill>
                  <a:schemeClr val="bg1"/>
                </a:solidFill>
                <a:latin typeface="Times New Roman" pitchFamily="18" charset="0"/>
                <a:cs typeface="Times New Roman" pitchFamily="18" charset="0"/>
              </a:rPr>
              <a:t> не по принципу - а давай я куплю, вони все одно </a:t>
            </a:r>
            <a:r>
              <a:rPr lang="ru-RU" sz="2000" b="1" dirty="0" err="1" smtClean="0">
                <a:solidFill>
                  <a:schemeClr val="bg1"/>
                </a:solidFill>
                <a:latin typeface="Times New Roman" pitchFamily="18" charset="0"/>
                <a:cs typeface="Times New Roman" pitchFamily="18" charset="0"/>
              </a:rPr>
              <a:t>зірвані</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підуть</a:t>
            </a:r>
            <a:r>
              <a:rPr lang="ru-RU" sz="2000" b="1" dirty="0" smtClean="0">
                <a:solidFill>
                  <a:schemeClr val="bg1"/>
                </a:solidFill>
                <a:latin typeface="Times New Roman" pitchFamily="18" charset="0"/>
                <a:cs typeface="Times New Roman" pitchFamily="18" charset="0"/>
              </a:rPr>
              <a:t> на </a:t>
            </a:r>
            <a:r>
              <a:rPr lang="ru-RU" sz="2000" b="1" dirty="0" err="1" smtClean="0">
                <a:solidFill>
                  <a:schemeClr val="bg1"/>
                </a:solidFill>
                <a:latin typeface="Times New Roman" pitchFamily="18" charset="0"/>
                <a:cs typeface="Times New Roman" pitchFamily="18" charset="0"/>
              </a:rPr>
              <a:t>смітник</a:t>
            </a:r>
            <a:r>
              <a:rPr lang="ru-RU" sz="2000" b="1" dirty="0" smtClean="0">
                <a:solidFill>
                  <a:schemeClr val="bg1"/>
                </a:solidFill>
                <a:latin typeface="Times New Roman" pitchFamily="18" charset="0"/>
                <a:cs typeface="Times New Roman" pitchFamily="18" charset="0"/>
              </a:rPr>
              <a:t>, а так - </a:t>
            </a:r>
            <a:r>
              <a:rPr lang="ru-RU" sz="2000" b="1" dirty="0" err="1" smtClean="0">
                <a:solidFill>
                  <a:schemeClr val="bg1"/>
                </a:solidFill>
                <a:latin typeface="Times New Roman" pitchFamily="18" charset="0"/>
                <a:cs typeface="Times New Roman" pitchFamily="18" charset="0"/>
              </a:rPr>
              <a:t>кохану</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порадують</a:t>
            </a:r>
            <a:r>
              <a:rPr lang="ru-RU" sz="2000" b="1" dirty="0" smtClean="0">
                <a:solidFill>
                  <a:schemeClr val="bg1"/>
                </a:solidFill>
                <a:latin typeface="Times New Roman" pitchFamily="18" charset="0"/>
                <a:cs typeface="Times New Roman" pitchFamily="18" charset="0"/>
              </a:rPr>
              <a:t>. Якщо </a:t>
            </a:r>
            <a:r>
              <a:rPr lang="ru-RU" sz="2000" b="1" dirty="0" err="1" smtClean="0">
                <a:solidFill>
                  <a:schemeClr val="bg1"/>
                </a:solidFill>
                <a:latin typeface="Times New Roman" pitchFamily="18" charset="0"/>
                <a:cs typeface="Times New Roman" pitchFamily="18" charset="0"/>
              </a:rPr>
              <a:t>ви</a:t>
            </a:r>
            <a:r>
              <a:rPr lang="ru-RU" sz="2000" b="1" dirty="0" smtClean="0">
                <a:solidFill>
                  <a:schemeClr val="bg1"/>
                </a:solidFill>
                <a:latin typeface="Times New Roman" pitchFamily="18" charset="0"/>
                <a:cs typeface="Times New Roman" pitchFamily="18" charset="0"/>
              </a:rPr>
              <a:t> купите </a:t>
            </a:r>
            <a:r>
              <a:rPr lang="ru-RU" sz="2000" b="1" dirty="0" err="1" smtClean="0">
                <a:solidFill>
                  <a:schemeClr val="bg1"/>
                </a:solidFill>
                <a:latin typeface="Times New Roman" pitchFamily="18" charset="0"/>
                <a:cs typeface="Times New Roman" pitchFamily="18" charset="0"/>
              </a:rPr>
              <a:t>квіти</a:t>
            </a:r>
            <a:r>
              <a:rPr lang="ru-RU" sz="2000" b="1" dirty="0" smtClean="0">
                <a:solidFill>
                  <a:schemeClr val="bg1"/>
                </a:solidFill>
                <a:latin typeface="Times New Roman" pitchFamily="18" charset="0"/>
                <a:cs typeface="Times New Roman" pitchFamily="18" charset="0"/>
              </a:rPr>
              <a:t> - природу </a:t>
            </a:r>
            <a:r>
              <a:rPr lang="ru-RU" sz="2000" b="1" dirty="0" err="1" smtClean="0">
                <a:solidFill>
                  <a:schemeClr val="bg1"/>
                </a:solidFill>
                <a:latin typeface="Times New Roman" pitchFamily="18" charset="0"/>
                <a:cs typeface="Times New Roman" pitchFamily="18" charset="0"/>
              </a:rPr>
              <a:t>ви</a:t>
            </a:r>
            <a:r>
              <a:rPr lang="ru-RU" sz="2000" b="1" dirty="0" smtClean="0">
                <a:solidFill>
                  <a:schemeClr val="bg1"/>
                </a:solidFill>
                <a:latin typeface="Times New Roman" pitchFamily="18" charset="0"/>
                <a:cs typeface="Times New Roman" pitchFamily="18" charset="0"/>
              </a:rPr>
              <a:t> таким чином точно не </a:t>
            </a:r>
            <a:r>
              <a:rPr lang="ru-RU" sz="2000" b="1" dirty="0" err="1" smtClean="0">
                <a:solidFill>
                  <a:schemeClr val="bg1"/>
                </a:solidFill>
                <a:latin typeface="Times New Roman" pitchFamily="18" charset="0"/>
                <a:cs typeface="Times New Roman" pitchFamily="18" charset="0"/>
              </a:rPr>
              <a:t>врятуєте</a:t>
            </a:r>
            <a:r>
              <a:rPr lang="ru-RU" sz="2000" b="1" dirty="0" smtClean="0">
                <a:solidFill>
                  <a:schemeClr val="bg1"/>
                </a:solidFill>
                <a:latin typeface="Times New Roman" pitchFamily="18" charset="0"/>
                <a:cs typeface="Times New Roman" pitchFamily="18" charset="0"/>
              </a:rPr>
              <a:t>, а </a:t>
            </a:r>
            <a:r>
              <a:rPr lang="ru-RU" sz="2000" b="1" dirty="0" err="1" smtClean="0">
                <a:solidFill>
                  <a:schemeClr val="bg1"/>
                </a:solidFill>
                <a:latin typeface="Times New Roman" pitchFamily="18" charset="0"/>
                <a:cs typeface="Times New Roman" pitchFamily="18" charset="0"/>
              </a:rPr>
              <a:t>квіти</a:t>
            </a:r>
            <a:r>
              <a:rPr lang="ru-RU" sz="2000" b="1" dirty="0" smtClean="0">
                <a:solidFill>
                  <a:schemeClr val="bg1"/>
                </a:solidFill>
                <a:latin typeface="Times New Roman" pitchFamily="18" charset="0"/>
                <a:cs typeface="Times New Roman" pitchFamily="18" charset="0"/>
              </a:rPr>
              <a:t> за </a:t>
            </a:r>
            <a:r>
              <a:rPr lang="ru-RU" sz="2000" b="1" dirty="0" err="1" smtClean="0">
                <a:solidFill>
                  <a:schemeClr val="bg1"/>
                </a:solidFill>
                <a:latin typeface="Times New Roman" pitchFamily="18" charset="0"/>
                <a:cs typeface="Times New Roman" pitchFamily="18" charset="0"/>
              </a:rPr>
              <a:t>кілька</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днів</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й</a:t>
            </a:r>
            <a:r>
              <a:rPr lang="ru-RU" sz="2000" b="1" dirty="0" smtClean="0">
                <a:solidFill>
                  <a:schemeClr val="bg1"/>
                </a:solidFill>
                <a:latin typeface="Times New Roman" pitchFamily="18" charset="0"/>
                <a:cs typeface="Times New Roman" pitchFamily="18" charset="0"/>
              </a:rPr>
              <a:t> так </a:t>
            </a:r>
            <a:r>
              <a:rPr lang="ru-RU" sz="2000" b="1" dirty="0" err="1" smtClean="0">
                <a:solidFill>
                  <a:schemeClr val="bg1"/>
                </a:solidFill>
                <a:latin typeface="Times New Roman" pitchFamily="18" charset="0"/>
                <a:cs typeface="Times New Roman" pitchFamily="18" charset="0"/>
              </a:rPr>
              <a:t>підуть</a:t>
            </a:r>
            <a:r>
              <a:rPr lang="ru-RU" sz="2000" b="1" dirty="0" smtClean="0">
                <a:solidFill>
                  <a:schemeClr val="bg1"/>
                </a:solidFill>
                <a:latin typeface="Times New Roman" pitchFamily="18" charset="0"/>
                <a:cs typeface="Times New Roman" pitchFamily="18" charset="0"/>
              </a:rPr>
              <a:t> у </a:t>
            </a:r>
            <a:r>
              <a:rPr lang="ru-RU" sz="2000" b="1" dirty="0" err="1" smtClean="0">
                <a:solidFill>
                  <a:schemeClr val="bg1"/>
                </a:solidFill>
                <a:latin typeface="Times New Roman" pitchFamily="18" charset="0"/>
                <a:cs typeface="Times New Roman" pitchFamily="18" charset="0"/>
              </a:rPr>
              <a:t>сміттєвий</a:t>
            </a:r>
            <a:r>
              <a:rPr lang="ru-RU" sz="2000" b="1" dirty="0" smtClean="0">
                <a:solidFill>
                  <a:schemeClr val="bg1"/>
                </a:solidFill>
                <a:latin typeface="Times New Roman" pitchFamily="18" charset="0"/>
                <a:cs typeface="Times New Roman" pitchFamily="18" charset="0"/>
              </a:rPr>
              <a:t> бачок. </a:t>
            </a:r>
            <a:r>
              <a:rPr lang="ru-RU" sz="2000" b="1" dirty="0" err="1" smtClean="0">
                <a:solidFill>
                  <a:schemeClr val="bg1"/>
                </a:solidFill>
                <a:latin typeface="Times New Roman" pitchFamily="18" charset="0"/>
                <a:cs typeface="Times New Roman" pitchFamily="18" charset="0"/>
              </a:rPr>
              <a:t>Дійте</a:t>
            </a:r>
            <a:r>
              <a:rPr lang="ru-RU" sz="2000" b="1" dirty="0" smtClean="0">
                <a:solidFill>
                  <a:schemeClr val="bg1"/>
                </a:solidFill>
                <a:latin typeface="Times New Roman" pitchFamily="18" charset="0"/>
                <a:cs typeface="Times New Roman" pitchFamily="18" charset="0"/>
              </a:rPr>
              <a:t> за принципом - я не хочу </a:t>
            </a:r>
            <a:r>
              <a:rPr lang="ru-RU" sz="2000" b="1" dirty="0" err="1" smtClean="0">
                <a:solidFill>
                  <a:schemeClr val="bg1"/>
                </a:solidFill>
                <a:latin typeface="Times New Roman" pitchFamily="18" charset="0"/>
                <a:cs typeface="Times New Roman" pitchFamily="18" charset="0"/>
              </a:rPr>
              <a:t>своїми</a:t>
            </a:r>
            <a:r>
              <a:rPr lang="ru-RU" sz="2000" b="1" dirty="0" smtClean="0">
                <a:solidFill>
                  <a:schemeClr val="bg1"/>
                </a:solidFill>
                <a:latin typeface="Times New Roman" pitchFamily="18" charset="0"/>
                <a:cs typeface="Times New Roman" pitchFamily="18" charset="0"/>
              </a:rPr>
              <a:t> покупками </a:t>
            </a:r>
            <a:r>
              <a:rPr lang="ru-RU" sz="2000" b="1" dirty="0" err="1" smtClean="0">
                <a:solidFill>
                  <a:schemeClr val="bg1"/>
                </a:solidFill>
                <a:latin typeface="Times New Roman" pitchFamily="18" charset="0"/>
                <a:cs typeface="Times New Roman" pitchFamily="18" charset="0"/>
              </a:rPr>
              <a:t>стимулювати</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грабування</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природи</a:t>
            </a:r>
            <a:r>
              <a:rPr lang="ru-RU" sz="2000" b="1" dirty="0" smtClean="0">
                <a:solidFill>
                  <a:schemeClr val="bg1"/>
                </a:solidFill>
                <a:latin typeface="Times New Roman" pitchFamily="18" charset="0"/>
                <a:cs typeface="Times New Roman" pitchFamily="18" charset="0"/>
              </a:rPr>
              <a:t>. Я </a:t>
            </a:r>
            <a:r>
              <a:rPr lang="ru-RU" sz="2000" b="1" dirty="0" err="1" smtClean="0">
                <a:solidFill>
                  <a:schemeClr val="bg1"/>
                </a:solidFill>
                <a:latin typeface="Times New Roman" pitchFamily="18" charset="0"/>
                <a:cs typeface="Times New Roman" pitchFamily="18" charset="0"/>
              </a:rPr>
              <a:t>наводжу</a:t>
            </a:r>
            <a:r>
              <a:rPr lang="ru-RU" sz="2000" b="1" dirty="0" smtClean="0">
                <a:solidFill>
                  <a:schemeClr val="bg1"/>
                </a:solidFill>
                <a:latin typeface="Times New Roman" pitchFamily="18" charset="0"/>
                <a:cs typeface="Times New Roman" pitchFamily="18" charset="0"/>
              </a:rPr>
              <a:t> тут </a:t>
            </a:r>
            <a:r>
              <a:rPr lang="ru-RU" sz="2000" b="1" dirty="0" err="1" smtClean="0">
                <a:solidFill>
                  <a:schemeClr val="bg1"/>
                </a:solidFill>
                <a:latin typeface="Times New Roman" pitchFamily="18" charset="0"/>
                <a:cs typeface="Times New Roman" pitchFamily="18" charset="0"/>
              </a:rPr>
              <a:t>фотографії</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рослин</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які</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є</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популярними</a:t>
            </a:r>
            <a:r>
              <a:rPr lang="ru-RU" sz="2000" b="1" dirty="0" smtClean="0">
                <a:solidFill>
                  <a:schemeClr val="bg1"/>
                </a:solidFill>
                <a:latin typeface="Times New Roman" pitchFamily="18" charset="0"/>
                <a:cs typeface="Times New Roman" pitchFamily="18" charset="0"/>
              </a:rPr>
              <a:t> для </a:t>
            </a:r>
            <a:r>
              <a:rPr lang="ru-RU" sz="2000" b="1" dirty="0" err="1" smtClean="0">
                <a:solidFill>
                  <a:schemeClr val="bg1"/>
                </a:solidFill>
                <a:latin typeface="Times New Roman" pitchFamily="18" charset="0"/>
                <a:cs typeface="Times New Roman" pitchFamily="18" charset="0"/>
              </a:rPr>
              <a:t>подібних</a:t>
            </a:r>
            <a:r>
              <a:rPr lang="ru-RU" sz="2000" b="1" dirty="0" smtClean="0">
                <a:solidFill>
                  <a:schemeClr val="bg1"/>
                </a:solidFill>
                <a:latin typeface="Times New Roman" pitchFamily="18" charset="0"/>
                <a:cs typeface="Times New Roman" pitchFamily="18" charset="0"/>
              </a:rPr>
              <a:t> продаж, </a:t>
            </a:r>
            <a:r>
              <a:rPr lang="ru-RU" sz="2000" b="1" dirty="0" err="1" smtClean="0">
                <a:solidFill>
                  <a:schemeClr val="bg1"/>
                </a:solidFill>
                <a:latin typeface="Times New Roman" pitchFamily="18" charset="0"/>
                <a:cs typeface="Times New Roman" pitchFamily="18" charset="0"/>
              </a:rPr>
              <a:t>і</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які</a:t>
            </a:r>
            <a:r>
              <a:rPr lang="ru-RU" sz="2000" b="1" dirty="0" smtClean="0">
                <a:solidFill>
                  <a:schemeClr val="bg1"/>
                </a:solidFill>
                <a:latin typeface="Times New Roman" pitchFamily="18" charset="0"/>
                <a:cs typeface="Times New Roman" pitchFamily="18" charset="0"/>
              </a:rPr>
              <a:t> не </a:t>
            </a:r>
            <a:r>
              <a:rPr lang="ru-RU" sz="2000" b="1" dirty="0" err="1" smtClean="0">
                <a:solidFill>
                  <a:schemeClr val="bg1"/>
                </a:solidFill>
                <a:latin typeface="Times New Roman" pitchFamily="18" charset="0"/>
                <a:cs typeface="Times New Roman" pitchFamily="18" charset="0"/>
              </a:rPr>
              <a:t>варто</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купувати</a:t>
            </a:r>
            <a:r>
              <a:rPr lang="ru-RU" sz="2000" b="1" dirty="0" smtClean="0">
                <a:solidFill>
                  <a:schemeClr val="bg1"/>
                </a:solidFill>
                <a:latin typeface="Times New Roman" pitchFamily="18" charset="0"/>
                <a:cs typeface="Times New Roman" pitchFamily="18" charset="0"/>
              </a:rPr>
              <a:t>.</a:t>
            </a:r>
            <a:endParaRPr lang="ru-RU" sz="2000" b="1"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6050" y="4143380"/>
            <a:ext cx="3357586"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t>Я </a:t>
            </a:r>
            <a:r>
              <a:rPr lang="ru-RU" dirty="0" err="1" smtClean="0"/>
              <a:t>зірвав</a:t>
            </a:r>
            <a:r>
              <a:rPr lang="ru-RU" dirty="0" smtClean="0"/>
              <a:t> </a:t>
            </a:r>
            <a:r>
              <a:rPr lang="ru-RU" dirty="0" err="1" smtClean="0"/>
              <a:t>квітку</a:t>
            </a:r>
            <a:r>
              <a:rPr lang="ru-RU" dirty="0" smtClean="0"/>
              <a:t> – </a:t>
            </a:r>
            <a:r>
              <a:rPr lang="ru-RU" dirty="0" err="1" smtClean="0"/>
              <a:t>і</a:t>
            </a:r>
            <a:r>
              <a:rPr lang="ru-RU" dirty="0" smtClean="0"/>
              <a:t> вона </a:t>
            </a:r>
            <a:r>
              <a:rPr lang="ru-RU" dirty="0" err="1" smtClean="0"/>
              <a:t>зів'яла</a:t>
            </a:r>
            <a:r>
              <a:rPr lang="ru-RU" dirty="0" smtClean="0"/>
              <a:t>.</a:t>
            </a:r>
          </a:p>
          <a:p>
            <a:r>
              <a:rPr lang="ru-RU" dirty="0" smtClean="0"/>
              <a:t>Я </a:t>
            </a:r>
            <a:r>
              <a:rPr lang="ru-RU" dirty="0" err="1" smtClean="0"/>
              <a:t>зловив</a:t>
            </a:r>
            <a:r>
              <a:rPr lang="ru-RU" dirty="0" smtClean="0"/>
              <a:t> жука – </a:t>
            </a:r>
            <a:r>
              <a:rPr lang="ru-RU" dirty="0" err="1" smtClean="0"/>
              <a:t>і</a:t>
            </a:r>
            <a:r>
              <a:rPr lang="ru-RU" dirty="0" smtClean="0"/>
              <a:t> </a:t>
            </a:r>
            <a:r>
              <a:rPr lang="ru-RU" dirty="0" err="1" smtClean="0"/>
              <a:t>він</a:t>
            </a:r>
            <a:r>
              <a:rPr lang="ru-RU" dirty="0" smtClean="0"/>
              <a:t> помер</a:t>
            </a:r>
          </a:p>
          <a:p>
            <a:r>
              <a:rPr lang="ru-RU" dirty="0" smtClean="0"/>
              <a:t>У мене в </a:t>
            </a:r>
            <a:r>
              <a:rPr lang="ru-RU" dirty="0" err="1" smtClean="0"/>
              <a:t>долоні</a:t>
            </a:r>
            <a:r>
              <a:rPr lang="ru-RU" dirty="0" smtClean="0"/>
              <a:t>.</a:t>
            </a:r>
          </a:p>
          <a:p>
            <a:r>
              <a:rPr lang="ru-RU" dirty="0" smtClean="0"/>
              <a:t>І </a:t>
            </a:r>
            <a:r>
              <a:rPr lang="ru-RU" dirty="0" err="1" smtClean="0"/>
              <a:t>тоді</a:t>
            </a:r>
            <a:r>
              <a:rPr lang="ru-RU" dirty="0" smtClean="0"/>
              <a:t> я </a:t>
            </a:r>
            <a:r>
              <a:rPr lang="ru-RU" dirty="0" err="1" smtClean="0"/>
              <a:t>зрозумів</a:t>
            </a:r>
            <a:r>
              <a:rPr lang="ru-RU" dirty="0" smtClean="0"/>
              <a:t>,</a:t>
            </a:r>
          </a:p>
          <a:p>
            <a:r>
              <a:rPr lang="ru-RU" dirty="0" err="1" smtClean="0"/>
              <a:t>Що</a:t>
            </a:r>
            <a:r>
              <a:rPr lang="ru-RU" dirty="0" smtClean="0"/>
              <a:t> </a:t>
            </a:r>
            <a:r>
              <a:rPr lang="ru-RU" dirty="0" err="1" smtClean="0"/>
              <a:t>доторкнутися</a:t>
            </a:r>
            <a:r>
              <a:rPr lang="ru-RU" dirty="0" smtClean="0"/>
              <a:t> до </a:t>
            </a:r>
            <a:r>
              <a:rPr lang="ru-RU" dirty="0" err="1" smtClean="0"/>
              <a:t>Краси</a:t>
            </a:r>
            <a:endParaRPr lang="ru-RU" dirty="0" smtClean="0"/>
          </a:p>
          <a:p>
            <a:r>
              <a:rPr lang="ru-RU" dirty="0" err="1" smtClean="0"/>
              <a:t>Можна</a:t>
            </a:r>
            <a:r>
              <a:rPr lang="ru-RU" dirty="0" smtClean="0"/>
              <a:t> </a:t>
            </a:r>
            <a:r>
              <a:rPr lang="ru-RU" dirty="0" err="1" smtClean="0"/>
              <a:t>тільки</a:t>
            </a:r>
            <a:r>
              <a:rPr lang="ru-RU" dirty="0" smtClean="0"/>
              <a:t> </a:t>
            </a:r>
            <a:r>
              <a:rPr lang="ru-RU" dirty="0" err="1" smtClean="0"/>
              <a:t>серцем</a:t>
            </a:r>
            <a:r>
              <a:rPr lang="ru-RU" dirty="0" smtClean="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5286380" y="1785926"/>
            <a:ext cx="3571875" cy="4762500"/>
          </a:xfrm>
          <a:prstGeom prst="ellipse">
            <a:avLst/>
          </a:prstGeom>
          <a:noFill/>
          <a:ln w="9525">
            <a:noFill/>
            <a:miter lim="800000"/>
            <a:headEnd/>
            <a:tailEnd/>
          </a:ln>
          <a:effectLst/>
        </p:spPr>
      </p:pic>
      <p:sp>
        <p:nvSpPr>
          <p:cNvPr id="2" name="TextBox 1"/>
          <p:cNvSpPr txBox="1"/>
          <p:nvPr/>
        </p:nvSpPr>
        <p:spPr>
          <a:xfrm>
            <a:off x="357158" y="1357298"/>
            <a:ext cx="8429684" cy="3416320"/>
          </a:xfrm>
          <a:prstGeom prst="rect">
            <a:avLst/>
          </a:prstGeom>
          <a:noFill/>
        </p:spPr>
        <p:txBody>
          <a:bodyPr wrap="square" rtlCol="0">
            <a:spAutoFit/>
          </a:bodyPr>
          <a:lstStyle/>
          <a:p>
            <a:r>
              <a:rPr lang="uk-UA" sz="2800" b="1" dirty="0" smtClean="0">
                <a:solidFill>
                  <a:srgbClr val="FFFF00"/>
                </a:solidFill>
                <a:latin typeface="Times New Roman" pitchFamily="18" charset="0"/>
                <a:cs typeface="Times New Roman" pitchFamily="18" charset="0"/>
              </a:rPr>
              <a:t>Об’єкт дослідження:</a:t>
            </a:r>
            <a:r>
              <a:rPr lang="uk-UA" sz="2800" dirty="0" smtClean="0">
                <a:solidFill>
                  <a:srgbClr val="FFFF00"/>
                </a:solidFill>
                <a:latin typeface="Times New Roman" pitchFamily="18" charset="0"/>
                <a:cs typeface="Times New Roman" pitchFamily="18" charset="0"/>
              </a:rPr>
              <a:t> </a:t>
            </a:r>
            <a:r>
              <a:rPr lang="uk-UA" sz="2800" dirty="0" smtClean="0">
                <a:solidFill>
                  <a:schemeClr val="tx2">
                    <a:lumMod val="10000"/>
                  </a:schemeClr>
                </a:solidFill>
                <a:latin typeface="Times New Roman" pitchFamily="18" charset="0"/>
                <a:cs typeface="Times New Roman" pitchFamily="18" charset="0"/>
              </a:rPr>
              <a:t>сон-трава</a:t>
            </a:r>
          </a:p>
          <a:p>
            <a:r>
              <a:rPr lang="uk-UA" sz="2800" b="1" dirty="0" smtClean="0">
                <a:solidFill>
                  <a:srgbClr val="FFFF00"/>
                </a:solidFill>
                <a:latin typeface="Times New Roman" pitchFamily="18" charset="0"/>
                <a:cs typeface="Times New Roman" pitchFamily="18" charset="0"/>
              </a:rPr>
              <a:t>Мета дослідження:</a:t>
            </a:r>
            <a:r>
              <a:rPr lang="uk-UA" sz="2800" dirty="0" smtClean="0">
                <a:solidFill>
                  <a:srgbClr val="FFFF00"/>
                </a:solidFill>
                <a:latin typeface="Times New Roman" pitchFamily="18" charset="0"/>
                <a:cs typeface="Times New Roman" pitchFamily="18" charset="0"/>
              </a:rPr>
              <a:t> </a:t>
            </a:r>
            <a:r>
              <a:rPr lang="uk-UA" sz="2800" dirty="0" smtClean="0">
                <a:solidFill>
                  <a:schemeClr val="tx2">
                    <a:lumMod val="10000"/>
                  </a:schemeClr>
                </a:solidFill>
                <a:latin typeface="Times New Roman" pitchFamily="18" charset="0"/>
                <a:cs typeface="Times New Roman" pitchFamily="18" charset="0"/>
              </a:rPr>
              <a:t>вивчити та дослідити поширення та чисельність сон-трави в Смотрицькому каньйоні, опрацювати літературні джерела.</a:t>
            </a:r>
          </a:p>
          <a:p>
            <a:r>
              <a:rPr lang="uk-UA" sz="2800" b="1" dirty="0" smtClean="0">
                <a:solidFill>
                  <a:srgbClr val="FFFF00"/>
                </a:solidFill>
                <a:latin typeface="Times New Roman" pitchFamily="18" charset="0"/>
                <a:cs typeface="Times New Roman" pitchFamily="18" charset="0"/>
              </a:rPr>
              <a:t>Місце дослідження:</a:t>
            </a:r>
            <a:r>
              <a:rPr lang="uk-UA" sz="2800" dirty="0" smtClean="0">
                <a:solidFill>
                  <a:srgbClr val="FFFF00"/>
                </a:solidFill>
                <a:latin typeface="Times New Roman" pitchFamily="18" charset="0"/>
                <a:cs typeface="Times New Roman" pitchFamily="18" charset="0"/>
              </a:rPr>
              <a:t> </a:t>
            </a:r>
            <a:r>
              <a:rPr lang="uk-UA" sz="2800" dirty="0" smtClean="0">
                <a:solidFill>
                  <a:schemeClr val="tx2">
                    <a:lumMod val="10000"/>
                  </a:schemeClr>
                </a:solidFill>
                <a:latin typeface="Times New Roman" pitchFamily="18" charset="0"/>
                <a:cs typeface="Times New Roman" pitchFamily="18" charset="0"/>
              </a:rPr>
              <a:t>Смотрицький каньйон</a:t>
            </a:r>
          </a:p>
          <a:p>
            <a:r>
              <a:rPr lang="uk-UA" sz="2800" b="1" dirty="0" smtClean="0">
                <a:solidFill>
                  <a:srgbClr val="FFFF00"/>
                </a:solidFill>
                <a:latin typeface="Times New Roman" pitchFamily="18" charset="0"/>
                <a:cs typeface="Times New Roman" pitchFamily="18" charset="0"/>
              </a:rPr>
              <a:t>Час дослідження:</a:t>
            </a:r>
            <a:r>
              <a:rPr lang="uk-UA" sz="2800" dirty="0" smtClean="0">
                <a:solidFill>
                  <a:srgbClr val="FFFF00"/>
                </a:solidFill>
                <a:latin typeface="Times New Roman" pitchFamily="18" charset="0"/>
                <a:cs typeface="Times New Roman" pitchFamily="18" charset="0"/>
              </a:rPr>
              <a:t> </a:t>
            </a:r>
            <a:r>
              <a:rPr lang="uk-UA" sz="2800" dirty="0" smtClean="0">
                <a:solidFill>
                  <a:schemeClr val="tx2">
                    <a:lumMod val="10000"/>
                  </a:schemeClr>
                </a:solidFill>
                <a:latin typeface="Times New Roman" pitchFamily="18" charset="0"/>
                <a:cs typeface="Times New Roman" pitchFamily="18" charset="0"/>
              </a:rPr>
              <a:t>період цвітіння сон-трави.</a:t>
            </a:r>
          </a:p>
          <a:p>
            <a:endParaRPr lang="uk-UA"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2050" name="Picture 2" descr="C:\Users\Вика\Desktop\серця\ant-middle.gif"/>
          <p:cNvPicPr>
            <a:picLocks noChangeAspect="1" noChangeArrowheads="1"/>
          </p:cNvPicPr>
          <p:nvPr/>
        </p:nvPicPr>
        <p:blipFill>
          <a:blip r:embed="rId3">
            <a:duotone>
              <a:prstClr val="black"/>
              <a:schemeClr val="accent5">
                <a:tint val="45000"/>
                <a:satMod val="400000"/>
              </a:schemeClr>
            </a:duotone>
            <a:lum bright="-43000" contrast="10000"/>
          </a:blip>
          <a:srcRect t="12062" b="39688"/>
          <a:stretch>
            <a:fillRect/>
          </a:stretch>
        </p:blipFill>
        <p:spPr bwMode="auto">
          <a:xfrm>
            <a:off x="1428728" y="0"/>
            <a:ext cx="6357982" cy="10001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142984"/>
            <a:ext cx="8072494" cy="3724096"/>
          </a:xfrm>
          <a:prstGeom prst="rect">
            <a:avLst/>
          </a:prstGeom>
          <a:noFill/>
        </p:spPr>
        <p:txBody>
          <a:bodyPr wrap="square" rtlCol="0">
            <a:spAutoFit/>
          </a:bodyPr>
          <a:lstStyle/>
          <a:p>
            <a:pPr algn="ctr"/>
            <a:r>
              <a:rPr lang="ru-RU" sz="3200" dirty="0" smtClean="0">
                <a:solidFill>
                  <a:srgbClr val="FF0000"/>
                </a:solidFill>
                <a:latin typeface="Times New Roman" pitchFamily="18" charset="0"/>
                <a:cs typeface="Times New Roman" pitchFamily="18" charset="0"/>
              </a:rPr>
              <a:t>ЗМІСТ</a:t>
            </a:r>
          </a:p>
          <a:p>
            <a:r>
              <a:rPr lang="ru-RU" sz="2800" dirty="0" smtClean="0">
                <a:solidFill>
                  <a:srgbClr val="FF0000"/>
                </a:solidFill>
                <a:latin typeface="Times New Roman" pitchFamily="18" charset="0"/>
                <a:cs typeface="Times New Roman" pitchFamily="18" charset="0"/>
              </a:rPr>
              <a:t>РОЗДІЛ І </a:t>
            </a:r>
            <a:r>
              <a:rPr lang="ru-RU" sz="2800" dirty="0" smtClean="0">
                <a:latin typeface="Times New Roman" pitchFamily="18" charset="0"/>
                <a:cs typeface="Times New Roman" pitchFamily="18" charset="0"/>
              </a:rPr>
              <a:t>ЗАГАЛЬНА ХАРАКТЕРИСТИКА СОН-ТРАВИ</a:t>
            </a:r>
          </a:p>
          <a:p>
            <a:r>
              <a:rPr lang="ru-RU" sz="2800" dirty="0" smtClean="0">
                <a:solidFill>
                  <a:srgbClr val="FF0000"/>
                </a:solidFill>
                <a:latin typeface="Times New Roman" pitchFamily="18" charset="0"/>
                <a:cs typeface="Times New Roman" pitchFamily="18" charset="0"/>
              </a:rPr>
              <a:t>РОЗДІЛ І </a:t>
            </a:r>
            <a:r>
              <a:rPr lang="ru-RU" sz="2800" dirty="0" smtClean="0">
                <a:latin typeface="Times New Roman" pitchFamily="18" charset="0"/>
                <a:cs typeface="Times New Roman" pitchFamily="18" charset="0"/>
              </a:rPr>
              <a:t>ЦІКАВІ ЛЕГЕНДИ</a:t>
            </a:r>
          </a:p>
          <a:p>
            <a:r>
              <a:rPr lang="ru-RU" sz="2800" dirty="0" smtClean="0">
                <a:solidFill>
                  <a:srgbClr val="FF0000"/>
                </a:solidFill>
                <a:latin typeface="Times New Roman" pitchFamily="18" charset="0"/>
                <a:cs typeface="Times New Roman" pitchFamily="18" charset="0"/>
              </a:rPr>
              <a:t>РОЗДІЛ І </a:t>
            </a:r>
            <a:r>
              <a:rPr lang="ru-RU" sz="2800" dirty="0" smtClean="0">
                <a:latin typeface="Times New Roman" pitchFamily="18" charset="0"/>
                <a:cs typeface="Times New Roman" pitchFamily="18" charset="0"/>
              </a:rPr>
              <a:t>РОБОТА З НАУКОВЦЯМИ</a:t>
            </a:r>
          </a:p>
          <a:p>
            <a:r>
              <a:rPr lang="ru-RU" sz="2800" dirty="0" smtClean="0">
                <a:solidFill>
                  <a:srgbClr val="FF0000"/>
                </a:solidFill>
                <a:latin typeface="Times New Roman" pitchFamily="18" charset="0"/>
                <a:cs typeface="Times New Roman" pitchFamily="18" charset="0"/>
              </a:rPr>
              <a:t>РОЗДІЛ І</a:t>
            </a:r>
            <a:r>
              <a:rPr lang="ru-RU" sz="2800" dirty="0" smtClean="0">
                <a:latin typeface="Times New Roman" pitchFamily="18" charset="0"/>
                <a:cs typeface="Times New Roman" pitchFamily="18" charset="0"/>
              </a:rPr>
              <a:t> ГАРЯЧА НЕБЕСПЕКА</a:t>
            </a:r>
          </a:p>
          <a:p>
            <a:r>
              <a:rPr lang="ru-RU" sz="2800" dirty="0" smtClean="0">
                <a:solidFill>
                  <a:srgbClr val="FF0000"/>
                </a:solidFill>
                <a:latin typeface="Times New Roman" pitchFamily="18" charset="0"/>
                <a:cs typeface="Times New Roman" pitchFamily="18" charset="0"/>
              </a:rPr>
              <a:t>РОЗДІЛ І</a:t>
            </a:r>
            <a:r>
              <a:rPr lang="ru-RU" sz="2800" dirty="0" smtClean="0">
                <a:latin typeface="Times New Roman" pitchFamily="18" charset="0"/>
                <a:cs typeface="Times New Roman" pitchFamily="18" charset="0"/>
              </a:rPr>
              <a:t> ОХОРОНА СОН - ТРАВИ</a:t>
            </a:r>
          </a:p>
          <a:p>
            <a:endParaRPr lang="ru-RU" dirty="0" smtClean="0"/>
          </a:p>
          <a:p>
            <a:endParaRPr lang="ru-RU" dirty="0"/>
          </a:p>
        </p:txBody>
      </p:sp>
      <p:pic>
        <p:nvPicPr>
          <p:cNvPr id="1027" name="Picture 3" descr="C:\Users\Вика\Desktop\рамочки\images.jpegдло.jpeg"/>
          <p:cNvPicPr>
            <a:picLocks noChangeAspect="1" noChangeArrowheads="1"/>
          </p:cNvPicPr>
          <p:nvPr/>
        </p:nvPicPr>
        <p:blipFill>
          <a:blip r:embed="rId2"/>
          <a:srcRect/>
          <a:stretch>
            <a:fillRect/>
          </a:stretch>
        </p:blipFill>
        <p:spPr bwMode="auto">
          <a:xfrm>
            <a:off x="3286116" y="4714884"/>
            <a:ext cx="2466975" cy="1847850"/>
          </a:xfrm>
          <a:prstGeom prst="ellipse">
            <a:avLst/>
          </a:prstGeom>
          <a:ln>
            <a:noFill/>
          </a:ln>
          <a:effectLst>
            <a:softEdge rad="112500"/>
          </a:effectLst>
        </p:spPr>
      </p:pic>
      <p:pic>
        <p:nvPicPr>
          <p:cNvPr id="1028" name="Picture 4" descr="C:\Users\Вика\Desktop\рамочки\b0562be6bea1.gif"/>
          <p:cNvPicPr>
            <a:picLocks noChangeAspect="1" noChangeArrowheads="1"/>
          </p:cNvPicPr>
          <p:nvPr/>
        </p:nvPicPr>
        <p:blipFill>
          <a:blip r:embed="rId3"/>
          <a:srcRect/>
          <a:stretch>
            <a:fillRect/>
          </a:stretch>
        </p:blipFill>
        <p:spPr bwMode="auto">
          <a:xfrm>
            <a:off x="2214546" y="285728"/>
            <a:ext cx="4572032" cy="6572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786059"/>
            <a:ext cx="8858280" cy="3139321"/>
          </a:xfrm>
          <a:prstGeom prst="rect">
            <a:avLst/>
          </a:prstGeom>
          <a:noFill/>
        </p:spPr>
        <p:txBody>
          <a:bodyPr wrap="square" rtlCol="0">
            <a:spAutoFit/>
          </a:bodyPr>
          <a:lstStyle/>
          <a:p>
            <a:pPr algn="ctr"/>
            <a:endParaRPr lang="ru-RU" dirty="0" smtClean="0">
              <a:solidFill>
                <a:schemeClr val="tx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uk-UA" dirty="0" smtClean="0">
                <a:solidFill>
                  <a:schemeClr val="tx2">
                    <a:lumMod val="10000"/>
                  </a:schemeClr>
                </a:solidFill>
                <a:latin typeface="Times New Roman" pitchFamily="18" charset="0"/>
                <a:cs typeface="Times New Roman" pitchFamily="18" charset="0"/>
              </a:rPr>
              <a:t>Простріл (сон-трава) - багаторічна трав'яниста рослина з прямим, волосистим, прямостоячим стеблом від 5 до 40 см заввишки. Прикореневе листя прострілу черешкове, </a:t>
            </a:r>
            <a:r>
              <a:rPr lang="uk-UA" dirty="0" err="1" smtClean="0">
                <a:solidFill>
                  <a:schemeClr val="tx2">
                    <a:lumMod val="10000"/>
                  </a:schemeClr>
                </a:solidFill>
                <a:latin typeface="Times New Roman" pitchFamily="18" charset="0"/>
                <a:cs typeface="Times New Roman" pitchFamily="18" charset="0"/>
              </a:rPr>
              <a:t>трійчасто</a:t>
            </a:r>
            <a:r>
              <a:rPr lang="uk-UA" dirty="0" smtClean="0">
                <a:solidFill>
                  <a:schemeClr val="tx2">
                    <a:lumMod val="10000"/>
                  </a:schemeClr>
                </a:solidFill>
                <a:latin typeface="Times New Roman" pitchFamily="18" charset="0"/>
                <a:cs typeface="Times New Roman" pitchFamily="18" charset="0"/>
              </a:rPr>
              <a:t> розсічене, з клиноподібними, </a:t>
            </a:r>
            <a:r>
              <a:rPr lang="uk-UA" dirty="0" err="1" smtClean="0">
                <a:solidFill>
                  <a:schemeClr val="tx2">
                    <a:lumMod val="10000"/>
                  </a:schemeClr>
                </a:solidFill>
                <a:latin typeface="Times New Roman" pitchFamily="18" charset="0"/>
                <a:cs typeface="Times New Roman" pitchFamily="18" charset="0"/>
              </a:rPr>
              <a:t>двох-</a:t>
            </a:r>
            <a:r>
              <a:rPr lang="uk-UA" dirty="0" smtClean="0">
                <a:solidFill>
                  <a:schemeClr val="tx2">
                    <a:lumMod val="10000"/>
                  </a:schemeClr>
                </a:solidFill>
                <a:latin typeface="Times New Roman" pitchFamily="18" charset="0"/>
                <a:cs typeface="Times New Roman" pitchFamily="18" charset="0"/>
              </a:rPr>
              <a:t> або </a:t>
            </a:r>
            <a:r>
              <a:rPr lang="uk-UA" dirty="0" err="1" smtClean="0">
                <a:solidFill>
                  <a:schemeClr val="tx2">
                    <a:lumMod val="10000"/>
                  </a:schemeClr>
                </a:solidFill>
                <a:latin typeface="Times New Roman" pitchFamily="18" charset="0"/>
                <a:cs typeface="Times New Roman" pitchFamily="18" charset="0"/>
              </a:rPr>
              <a:t>трьохнадрізними</a:t>
            </a:r>
            <a:r>
              <a:rPr lang="uk-UA" dirty="0" smtClean="0">
                <a:solidFill>
                  <a:schemeClr val="tx2">
                    <a:lumMod val="10000"/>
                  </a:schemeClr>
                </a:solidFill>
                <a:latin typeface="Times New Roman" pitchFamily="18" charset="0"/>
                <a:cs typeface="Times New Roman" pitchFamily="18" charset="0"/>
              </a:rPr>
              <a:t> листками, волосисте, філігранне, зібране в розетку. Квітки сон-трави дзвонові, поодинокі, дуже великі, широко розкриті або пониклі, з численними тичинками, ззовні густо опушені, лілові, світло-фіолетові, жовті, рідше білі або червоні, розпускаються до появи листя або одночасно з ними, ранньою весною, іноді на початку літа. Плоди прострілу - горішки, вкриті довгими волосками - також декоративні. Сон-трава - рослина, </a:t>
            </a:r>
            <a:r>
              <a:rPr lang="uk-UA"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занесена до Червоної Книги</a:t>
            </a:r>
            <a:r>
              <a:rPr lang="uk-UA" dirty="0" smtClean="0">
                <a:solidFill>
                  <a:schemeClr val="tx2">
                    <a:lumMod val="10000"/>
                  </a:schemeClr>
                </a:solidFill>
                <a:latin typeface="Times New Roman" pitchFamily="18" charset="0"/>
                <a:cs typeface="Times New Roman" pitchFamily="18" charset="0"/>
              </a:rPr>
              <a:t>.</a:t>
            </a:r>
          </a:p>
          <a:p>
            <a:endParaRPr lang="ru-RU" dirty="0" smtClean="0">
              <a:solidFill>
                <a:schemeClr val="tx2">
                  <a:lumMod val="10000"/>
                </a:schemeClr>
              </a:solidFill>
              <a:latin typeface="Times New Roman" pitchFamily="18" charset="0"/>
              <a:cs typeface="Times New Roman" pitchFamily="18" charset="0"/>
            </a:endParaRPr>
          </a:p>
        </p:txBody>
      </p:sp>
      <p:sp>
        <p:nvSpPr>
          <p:cNvPr id="3" name="TextBox 2"/>
          <p:cNvSpPr txBox="1"/>
          <p:nvPr/>
        </p:nvSpPr>
        <p:spPr>
          <a:xfrm>
            <a:off x="4643406" y="0"/>
            <a:ext cx="4500594" cy="31393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dirty="0" err="1" smtClean="0">
                <a:solidFill>
                  <a:schemeClr val="bg1">
                    <a:lumMod val="95000"/>
                    <a:lumOff val="5000"/>
                  </a:schemeClr>
                </a:solidFill>
                <a:latin typeface="Times New Roman" pitchFamily="18" charset="0"/>
                <a:cs typeface="Times New Roman" pitchFamily="18" charset="0"/>
              </a:rPr>
              <a:t>Судинні</a:t>
            </a:r>
            <a:r>
              <a:rPr lang="ru-RU" dirty="0" smtClean="0">
                <a:solidFill>
                  <a:schemeClr val="bg1">
                    <a:lumMod val="95000"/>
                    <a:lumOff val="5000"/>
                  </a:schemeClr>
                </a:solidFill>
                <a:latin typeface="Times New Roman" pitchFamily="18" charset="0"/>
                <a:cs typeface="Times New Roman" pitchFamily="18" charset="0"/>
              </a:rPr>
              <a:t> </a:t>
            </a:r>
            <a:r>
              <a:rPr lang="ru-RU" dirty="0" err="1" smtClean="0">
                <a:solidFill>
                  <a:schemeClr val="bg1">
                    <a:lumMod val="95000"/>
                    <a:lumOff val="5000"/>
                  </a:schemeClr>
                </a:solidFill>
                <a:latin typeface="Times New Roman" pitchFamily="18" charset="0"/>
                <a:cs typeface="Times New Roman" pitchFamily="18" charset="0"/>
              </a:rPr>
              <a:t>рослини</a:t>
            </a:r>
            <a:endParaRPr lang="ru-RU" dirty="0" smtClean="0">
              <a:solidFill>
                <a:schemeClr val="bg1">
                  <a:lumMod val="95000"/>
                  <a:lumOff val="5000"/>
                </a:schemeClr>
              </a:solidFill>
              <a:latin typeface="Times New Roman" pitchFamily="18" charset="0"/>
              <a:cs typeface="Times New Roman" pitchFamily="18" charset="0"/>
            </a:endParaRPr>
          </a:p>
          <a:p>
            <a:pPr algn="ctr"/>
            <a:r>
              <a:rPr lang="ru-RU" dirty="0" smtClean="0">
                <a:solidFill>
                  <a:schemeClr val="bg1">
                    <a:lumMod val="95000"/>
                    <a:lumOff val="5000"/>
                  </a:schemeClr>
                </a:solidFill>
                <a:latin typeface="Times New Roman" pitchFamily="18" charset="0"/>
                <a:cs typeface="Times New Roman" pitchFamily="18" charset="0"/>
              </a:rPr>
              <a:t>Ряд </a:t>
            </a:r>
            <a:r>
              <a:rPr lang="ru-RU" dirty="0" err="1" smtClean="0">
                <a:solidFill>
                  <a:schemeClr val="bg1">
                    <a:lumMod val="95000"/>
                    <a:lumOff val="5000"/>
                  </a:schemeClr>
                </a:solidFill>
                <a:latin typeface="Times New Roman" pitchFamily="18" charset="0"/>
                <a:cs typeface="Times New Roman" pitchFamily="18" charset="0"/>
              </a:rPr>
              <a:t>Покритонасінні</a:t>
            </a:r>
            <a:r>
              <a:rPr lang="ru-RU" dirty="0" smtClean="0">
                <a:solidFill>
                  <a:schemeClr val="bg1">
                    <a:lumMod val="95000"/>
                    <a:lumOff val="5000"/>
                  </a:schemeClr>
                </a:solidFill>
                <a:latin typeface="Times New Roman" pitchFamily="18" charset="0"/>
                <a:cs typeface="Times New Roman" pitchFamily="18" charset="0"/>
              </a:rPr>
              <a:t> - </a:t>
            </a:r>
            <a:r>
              <a:rPr lang="en-US" dirty="0" err="1" smtClean="0">
                <a:solidFill>
                  <a:schemeClr val="bg1">
                    <a:lumMod val="95000"/>
                    <a:lumOff val="5000"/>
                  </a:schemeClr>
                </a:solidFill>
                <a:latin typeface="Times New Roman" pitchFamily="18" charset="0"/>
                <a:cs typeface="Times New Roman" pitchFamily="18" charset="0"/>
              </a:rPr>
              <a:t>Magnoliophyta</a:t>
            </a:r>
            <a:r>
              <a:rPr lang="en-US" dirty="0" smtClean="0">
                <a:solidFill>
                  <a:schemeClr val="bg1">
                    <a:lumMod val="95000"/>
                    <a:lumOff val="5000"/>
                  </a:schemeClr>
                </a:solidFill>
                <a:latin typeface="Times New Roman" pitchFamily="18" charset="0"/>
                <a:cs typeface="Times New Roman" pitchFamily="18" charset="0"/>
              </a:rPr>
              <a:t> (</a:t>
            </a:r>
            <a:r>
              <a:rPr lang="en-US" dirty="0" err="1" smtClean="0">
                <a:solidFill>
                  <a:schemeClr val="bg1">
                    <a:lumMod val="95000"/>
                    <a:lumOff val="5000"/>
                  </a:schemeClr>
                </a:solidFill>
                <a:latin typeface="Times New Roman" pitchFamily="18" charset="0"/>
                <a:cs typeface="Times New Roman" pitchFamily="18" charset="0"/>
              </a:rPr>
              <a:t>angiosperma</a:t>
            </a:r>
            <a:r>
              <a:rPr lang="en-US" dirty="0" smtClean="0">
                <a:solidFill>
                  <a:schemeClr val="bg1">
                    <a:lumMod val="95000"/>
                    <a:lumOff val="5000"/>
                  </a:schemeClr>
                </a:solidFill>
                <a:latin typeface="Times New Roman" pitchFamily="18" charset="0"/>
                <a:cs typeface="Times New Roman" pitchFamily="18" charset="0"/>
              </a:rPr>
              <a:t>)</a:t>
            </a:r>
          </a:p>
          <a:p>
            <a:pPr algn="ctr"/>
            <a:r>
              <a:rPr lang="ru-RU" dirty="0" smtClean="0">
                <a:solidFill>
                  <a:schemeClr val="bg1">
                    <a:lumMod val="95000"/>
                    <a:lumOff val="5000"/>
                  </a:schemeClr>
                </a:solidFill>
                <a:latin typeface="Times New Roman" pitchFamily="18" charset="0"/>
                <a:cs typeface="Times New Roman" pitchFamily="18" charset="0"/>
              </a:rPr>
              <a:t>Родина </a:t>
            </a:r>
            <a:r>
              <a:rPr lang="ru-RU" dirty="0" err="1" smtClean="0">
                <a:solidFill>
                  <a:schemeClr val="bg1">
                    <a:lumMod val="95000"/>
                    <a:lumOff val="5000"/>
                  </a:schemeClr>
                </a:solidFill>
                <a:latin typeface="Times New Roman" pitchFamily="18" charset="0"/>
                <a:cs typeface="Times New Roman" pitchFamily="18" charset="0"/>
              </a:rPr>
              <a:t>Жовтецеві</a:t>
            </a:r>
            <a:r>
              <a:rPr lang="ru-RU" dirty="0" smtClean="0">
                <a:solidFill>
                  <a:schemeClr val="bg1">
                    <a:lumMod val="95000"/>
                    <a:lumOff val="5000"/>
                  </a:schemeClr>
                </a:solidFill>
                <a:latin typeface="Times New Roman" pitchFamily="18" charset="0"/>
                <a:cs typeface="Times New Roman" pitchFamily="18" charset="0"/>
              </a:rPr>
              <a:t> </a:t>
            </a:r>
          </a:p>
          <a:p>
            <a:pPr algn="ctr"/>
            <a:r>
              <a:rPr lang="uk-UA" dirty="0" smtClean="0">
                <a:solidFill>
                  <a:schemeClr val="bg1">
                    <a:lumMod val="95000"/>
                    <a:lumOff val="5000"/>
                  </a:schemeClr>
                </a:solidFill>
                <a:latin typeface="Times New Roman" pitchFamily="18" charset="0"/>
                <a:cs typeface="Times New Roman" pitchFamily="18" charset="0"/>
              </a:rPr>
              <a:t>Батьківщина</a:t>
            </a:r>
          </a:p>
          <a:p>
            <a:pPr algn="ctr"/>
            <a:r>
              <a:rPr lang="ru-RU" dirty="0" smtClean="0">
                <a:solidFill>
                  <a:schemeClr val="bg1">
                    <a:lumMod val="95000"/>
                    <a:lumOff val="5000"/>
                  </a:schemeClr>
                </a:solidFill>
                <a:latin typeface="Times New Roman" pitchFamily="18" charset="0"/>
                <a:cs typeface="Times New Roman" pitchFamily="18" charset="0"/>
              </a:rPr>
              <a:t>У </a:t>
            </a:r>
            <a:r>
              <a:rPr lang="uk-UA" dirty="0" smtClean="0">
                <a:solidFill>
                  <a:schemeClr val="bg1">
                    <a:lumMod val="95000"/>
                    <a:lumOff val="5000"/>
                  </a:schemeClr>
                </a:solidFill>
                <a:latin typeface="Times New Roman" pitchFamily="18" charset="0"/>
                <a:cs typeface="Times New Roman" pitchFamily="18" charset="0"/>
              </a:rPr>
              <a:t>природі простріл (сон-трава) поширений </a:t>
            </a:r>
            <a:r>
              <a:rPr lang="ru-RU" dirty="0" smtClean="0">
                <a:solidFill>
                  <a:schemeClr val="bg1">
                    <a:lumMod val="95000"/>
                    <a:lumOff val="5000"/>
                  </a:schemeClr>
                </a:solidFill>
                <a:latin typeface="Times New Roman" pitchFamily="18" charset="0"/>
                <a:cs typeface="Times New Roman" pitchFamily="18" charset="0"/>
              </a:rPr>
              <a:t>в районах </a:t>
            </a:r>
            <a:r>
              <a:rPr lang="ru-RU" dirty="0" err="1" smtClean="0">
                <a:solidFill>
                  <a:schemeClr val="bg1">
                    <a:lumMod val="95000"/>
                    <a:lumOff val="5000"/>
                  </a:schemeClr>
                </a:solidFill>
                <a:latin typeface="Times New Roman" pitchFamily="18" charset="0"/>
                <a:cs typeface="Times New Roman" pitchFamily="18" charset="0"/>
              </a:rPr>
              <a:t>з</a:t>
            </a:r>
            <a:r>
              <a:rPr lang="ru-RU" dirty="0" smtClean="0">
                <a:solidFill>
                  <a:schemeClr val="bg1">
                    <a:lumMod val="95000"/>
                    <a:lumOff val="5000"/>
                  </a:schemeClr>
                </a:solidFill>
                <a:latin typeface="Times New Roman" pitchFamily="18" charset="0"/>
                <a:cs typeface="Times New Roman" pitchFamily="18" charset="0"/>
              </a:rPr>
              <a:t> </a:t>
            </a:r>
            <a:r>
              <a:rPr lang="uk-UA" dirty="0" smtClean="0">
                <a:solidFill>
                  <a:schemeClr val="bg1">
                    <a:lumMod val="95000"/>
                    <a:lumOff val="5000"/>
                  </a:schemeClr>
                </a:solidFill>
                <a:latin typeface="Times New Roman" pitchFamily="18" charset="0"/>
                <a:cs typeface="Times New Roman" pitchFamily="18" charset="0"/>
              </a:rPr>
              <a:t>помірним</a:t>
            </a:r>
            <a:r>
              <a:rPr lang="ru-RU" dirty="0" smtClean="0">
                <a:solidFill>
                  <a:schemeClr val="bg1">
                    <a:lumMod val="95000"/>
                    <a:lumOff val="5000"/>
                  </a:schemeClr>
                </a:solidFill>
                <a:latin typeface="Times New Roman" pitchFamily="18" charset="0"/>
                <a:cs typeface="Times New Roman" pitchFamily="18" charset="0"/>
              </a:rPr>
              <a:t>, </a:t>
            </a:r>
            <a:r>
              <a:rPr lang="uk-UA" dirty="0" smtClean="0">
                <a:solidFill>
                  <a:schemeClr val="bg1">
                    <a:lumMod val="95000"/>
                    <a:lumOff val="5000"/>
                  </a:schemeClr>
                </a:solidFill>
                <a:latin typeface="Times New Roman" pitchFamily="18" charset="0"/>
                <a:cs typeface="Times New Roman" pitchFamily="18" charset="0"/>
              </a:rPr>
              <a:t>холодним, частково субтропічним кліматом у всій Північній півкулі. Рід налічує близько 40 видів</a:t>
            </a:r>
            <a:r>
              <a:rPr lang="ru-RU" dirty="0" smtClean="0">
                <a:solidFill>
                  <a:schemeClr val="bg1">
                    <a:lumMod val="95000"/>
                    <a:lumOff val="5000"/>
                  </a:schemeClr>
                </a:solidFill>
                <a:latin typeface="Times New Roman" pitchFamily="18" charset="0"/>
                <a:cs typeface="Times New Roman" pitchFamily="18" charset="0"/>
              </a:rPr>
              <a:t>.</a:t>
            </a:r>
          </a:p>
          <a:p>
            <a:pPr algn="ctr"/>
            <a:r>
              <a:rPr lang="ru-RU" dirty="0" smtClean="0">
                <a:solidFill>
                  <a:schemeClr val="bg1">
                    <a:lumMod val="95000"/>
                    <a:lumOff val="5000"/>
                  </a:schemeClr>
                </a:solidFill>
                <a:latin typeface="Times New Roman" pitchFamily="18" charset="0"/>
                <a:cs typeface="Times New Roman" pitchFamily="18" charset="0"/>
              </a:rPr>
              <a:t>Форма: </a:t>
            </a:r>
            <a:r>
              <a:rPr lang="uk-UA" dirty="0" smtClean="0">
                <a:solidFill>
                  <a:schemeClr val="bg1">
                    <a:lumMod val="95000"/>
                    <a:lumOff val="5000"/>
                  </a:schemeClr>
                </a:solidFill>
                <a:latin typeface="Times New Roman" pitchFamily="18" charset="0"/>
                <a:cs typeface="Times New Roman" pitchFamily="18" charset="0"/>
              </a:rPr>
              <a:t>багаторічна трав'яниста рослина</a:t>
            </a:r>
            <a:r>
              <a:rPr lang="ru-RU" dirty="0" smtClean="0">
                <a:solidFill>
                  <a:schemeClr val="bg1">
                    <a:lumMod val="95000"/>
                    <a:lumOff val="5000"/>
                  </a:schemeClr>
                </a:solidFill>
                <a:latin typeface="Times New Roman" pitchFamily="18" charset="0"/>
                <a:cs typeface="Times New Roman" pitchFamily="18" charset="0"/>
              </a:rPr>
              <a:t>.</a:t>
            </a:r>
          </a:p>
          <a:p>
            <a:endParaRPr lang="ru-RU" dirty="0">
              <a:solidFill>
                <a:schemeClr val="bg1">
                  <a:lumMod val="95000"/>
                  <a:lumOff val="5000"/>
                </a:schemeClr>
              </a:solidFill>
            </a:endParaRPr>
          </a:p>
        </p:txBody>
      </p:sp>
      <p:sp>
        <p:nvSpPr>
          <p:cNvPr id="6" name="TextBox 5"/>
          <p:cNvSpPr txBox="1"/>
          <p:nvPr/>
        </p:nvSpPr>
        <p:spPr>
          <a:xfrm rot="20657329">
            <a:off x="571472" y="438487"/>
            <a:ext cx="4071966"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Опрацьовуємо літературні джерела</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785786" y="5643578"/>
            <a:ext cx="71438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dirty="0" smtClean="0">
                <a:solidFill>
                  <a:srgbClr val="FFFF00"/>
                </a:solidFill>
                <a:latin typeface="Times New Roman" pitchFamily="18" charset="0"/>
                <a:cs typeface="Times New Roman" pitchFamily="18" charset="0"/>
              </a:rPr>
              <a:t>В давнину вважали, що сон-трава - квітка чарівна, магічна. Також рослини мають лікарські властивості.</a:t>
            </a:r>
          </a:p>
          <a:p>
            <a:endParaRPr lang="ru-RU" dirty="0"/>
          </a:p>
        </p:txBody>
      </p:sp>
      <p:pic>
        <p:nvPicPr>
          <p:cNvPr id="4099" name="Picture 3" descr="C:\Users\Вика\Desktop\Робочий стол\1270492519_52514881_1260984014_edfb75e7c3e8t.jpg"/>
          <p:cNvPicPr>
            <a:picLocks noChangeAspect="1" noChangeArrowheads="1"/>
          </p:cNvPicPr>
          <p:nvPr/>
        </p:nvPicPr>
        <p:blipFill>
          <a:blip r:embed="rId2"/>
          <a:srcRect/>
          <a:stretch>
            <a:fillRect/>
          </a:stretch>
        </p:blipFill>
        <p:spPr bwMode="auto">
          <a:xfrm rot="20904387">
            <a:off x="0" y="214290"/>
            <a:ext cx="4967188" cy="3071810"/>
          </a:xfrm>
          <a:prstGeom prst="ellipse">
            <a:avLst/>
          </a:prstGeom>
          <a:ln>
            <a:noFill/>
          </a:ln>
          <a:effectLst>
            <a:softEdge rad="112500"/>
          </a:effectLst>
        </p:spPr>
      </p:pic>
      <p:pic>
        <p:nvPicPr>
          <p:cNvPr id="2052" name="Picture 4" descr="C:\Users\Вика\Desktop\серця\78829664_db8201e986d3.gif"/>
          <p:cNvPicPr>
            <a:picLocks noChangeAspect="1" noChangeArrowheads="1" noCrop="1"/>
          </p:cNvPicPr>
          <p:nvPr/>
        </p:nvPicPr>
        <p:blipFill>
          <a:blip r:embed="rId3"/>
          <a:srcRect/>
          <a:stretch>
            <a:fillRect/>
          </a:stretch>
        </p:blipFill>
        <p:spPr bwMode="auto">
          <a:xfrm>
            <a:off x="785786" y="6215082"/>
            <a:ext cx="7110920" cy="3602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71480"/>
            <a:ext cx="8929718" cy="6186309"/>
          </a:xfrm>
          <a:prstGeom prst="rect">
            <a:avLst/>
          </a:prstGeom>
          <a:noFill/>
        </p:spPr>
        <p:txBody>
          <a:bodyPr wrap="square" rtlCol="0">
            <a:spAutoFit/>
          </a:bodyPr>
          <a:lstStyle/>
          <a:p>
            <a:r>
              <a:rPr lang="uk-UA" sz="2000" dirty="0" smtClean="0">
                <a:solidFill>
                  <a:schemeClr val="bg1">
                    <a:lumMod val="95000"/>
                    <a:lumOff val="5000"/>
                  </a:schemeClr>
                </a:solidFill>
                <a:latin typeface="Times New Roman" pitchFamily="18" charset="0"/>
                <a:cs typeface="Times New Roman" pitchFamily="18" charset="0"/>
              </a:rPr>
              <a:t>Поява перших квіток у сону збігається з настанням сокоруху в берези - якраз припадає на початок весни. Після цвітіння з'являються листочки. Доживає рослина до глибокої осені, запасаючи поживу в кореневищі.</a:t>
            </a:r>
          </a:p>
          <a:p>
            <a:r>
              <a:rPr lang="uk-UA" sz="2000" dirty="0" smtClean="0">
                <a:solidFill>
                  <a:schemeClr val="bg1">
                    <a:lumMod val="95000"/>
                    <a:lumOff val="5000"/>
                  </a:schemeClr>
                </a:solidFill>
                <a:latin typeface="Times New Roman" pitchFamily="18" charset="0"/>
                <a:cs typeface="Times New Roman" pitchFamily="18" charset="0"/>
              </a:rPr>
              <a:t>Рослина дуже декоративна, і шкода, що її бездумно нищать, зриваючи оберемками, тому все рідше трапляється ця весняна красуня у наших лісах.</a:t>
            </a:r>
          </a:p>
          <a:p>
            <a:endParaRPr lang="uk-UA" sz="1600" dirty="0" smtClean="0">
              <a:solidFill>
                <a:schemeClr val="bg1">
                  <a:lumMod val="95000"/>
                  <a:lumOff val="5000"/>
                </a:schemeClr>
              </a:solidFill>
              <a:latin typeface="Times New Roman" pitchFamily="18" charset="0"/>
              <a:cs typeface="Times New Roman" pitchFamily="18" charset="0"/>
            </a:endParaRPr>
          </a:p>
          <a:p>
            <a:pPr algn="ctr"/>
            <a:r>
              <a:rPr lang="uk-UA" sz="24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Сон-траву можна розмножувати:</a:t>
            </a:r>
            <a:endParaRPr lang="uk-UA" sz="16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endParaRPr lang="uk-UA" sz="1600" dirty="0" smtClean="0">
              <a:solidFill>
                <a:schemeClr val="bg1">
                  <a:lumMod val="95000"/>
                  <a:lumOff val="5000"/>
                </a:schemeClr>
              </a:solidFill>
              <a:latin typeface="Times New Roman" pitchFamily="18" charset="0"/>
              <a:cs typeface="Times New Roman" pitchFamily="18" charset="0"/>
            </a:endParaRPr>
          </a:p>
          <a:p>
            <a:r>
              <a:rPr lang="uk-UA" sz="2000" dirty="0" smtClean="0">
                <a:solidFill>
                  <a:schemeClr val="bg1">
                    <a:lumMod val="95000"/>
                    <a:lumOff val="5000"/>
                  </a:schemeClr>
                </a:solidFill>
                <a:latin typeface="Times New Roman" pitchFamily="18" charset="0"/>
                <a:cs typeface="Times New Roman" pitchFamily="18" charset="0"/>
              </a:rPr>
              <a:t>Вирощені на грядках сіянці укривають на зиму листям, щоб не вимерзли. Надмірна волога шкідливо впливає на рослину, тому розводити її треба на підвищених ділянках. На одному місці вона може рости понад десять років. Сіянці починають цвісти на другому-третьому році життя.</a:t>
            </a:r>
            <a:endParaRPr lang="uk-UA" sz="2000" dirty="0">
              <a:solidFill>
                <a:schemeClr val="bg1">
                  <a:lumMod val="95000"/>
                  <a:lumOff val="5000"/>
                </a:schemeClr>
              </a:solidFill>
              <a:latin typeface="Times New Roman" pitchFamily="18" charset="0"/>
              <a:cs typeface="Times New Roman" pitchFamily="18" charset="0"/>
            </a:endParaRPr>
          </a:p>
        </p:txBody>
      </p:sp>
      <p:sp>
        <p:nvSpPr>
          <p:cNvPr id="3" name="Прямоугольник 2"/>
          <p:cNvSpPr/>
          <p:nvPr/>
        </p:nvSpPr>
        <p:spPr>
          <a:xfrm>
            <a:off x="1785918" y="2857496"/>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lumMod val="95000"/>
                    <a:lumOff val="5000"/>
                  </a:schemeClr>
                </a:solidFill>
                <a:latin typeface="Times New Roman" pitchFamily="18" charset="0"/>
                <a:cs typeface="Times New Roman" pitchFamily="18" charset="0"/>
              </a:rPr>
              <a:t>насінням </a:t>
            </a:r>
          </a:p>
          <a:p>
            <a:pPr algn="ctr"/>
            <a:endParaRPr lang="ru-RU" dirty="0"/>
          </a:p>
        </p:txBody>
      </p:sp>
      <p:sp>
        <p:nvSpPr>
          <p:cNvPr id="4" name="Прямоугольник 3"/>
          <p:cNvSpPr/>
          <p:nvPr/>
        </p:nvSpPr>
        <p:spPr>
          <a:xfrm>
            <a:off x="4429124" y="2857496"/>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solidFill>
                <a:schemeClr val="bg1">
                  <a:lumMod val="95000"/>
                  <a:lumOff val="5000"/>
                </a:schemeClr>
              </a:solidFill>
              <a:latin typeface="Times New Roman" pitchFamily="18" charset="0"/>
              <a:cs typeface="Times New Roman" pitchFamily="18" charset="0"/>
            </a:endParaRPr>
          </a:p>
          <a:p>
            <a:pPr algn="ctr"/>
            <a:r>
              <a:rPr lang="uk-UA" dirty="0" smtClean="0">
                <a:solidFill>
                  <a:schemeClr val="bg1">
                    <a:lumMod val="95000"/>
                    <a:lumOff val="5000"/>
                  </a:schemeClr>
                </a:solidFill>
                <a:latin typeface="Times New Roman" pitchFamily="18" charset="0"/>
                <a:cs typeface="Times New Roman" pitchFamily="18" charset="0"/>
              </a:rPr>
              <a:t>частинами кореневища</a:t>
            </a:r>
          </a:p>
          <a:p>
            <a:pPr algn="ctr"/>
            <a:endParaRPr lang="ru-RU" dirty="0"/>
          </a:p>
        </p:txBody>
      </p:sp>
      <p:pic>
        <p:nvPicPr>
          <p:cNvPr id="5122" name="Picture 2"/>
          <p:cNvPicPr>
            <a:picLocks noChangeAspect="1" noChangeArrowheads="1"/>
          </p:cNvPicPr>
          <p:nvPr/>
        </p:nvPicPr>
        <p:blipFill>
          <a:blip r:embed="rId2"/>
          <a:srcRect/>
          <a:stretch>
            <a:fillRect/>
          </a:stretch>
        </p:blipFill>
        <p:spPr bwMode="auto">
          <a:xfrm>
            <a:off x="1714480" y="3429000"/>
            <a:ext cx="2571750" cy="192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57256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ru-RU" dirty="0" smtClean="0">
              <a:solidFill>
                <a:schemeClr val="bg1">
                  <a:lumMod val="95000"/>
                  <a:lumOff val="5000"/>
                </a:schemeClr>
              </a:solidFill>
              <a:latin typeface="Times New Roman" pitchFamily="18" charset="0"/>
              <a:cs typeface="Times New Roman" pitchFamily="18" charset="0"/>
            </a:endParaRPr>
          </a:p>
          <a:p>
            <a:r>
              <a:rPr lang="ru-RU" dirty="0" smtClean="0">
                <a:solidFill>
                  <a:schemeClr val="bg1">
                    <a:lumMod val="95000"/>
                    <a:lumOff val="5000"/>
                  </a:schemeClr>
                </a:solidFill>
                <a:latin typeface="Times New Roman" pitchFamily="18" charset="0"/>
                <a:cs typeface="Times New Roman" pitchFamily="18" charset="0"/>
              </a:rPr>
              <a:t>        </a:t>
            </a:r>
            <a:r>
              <a:rPr lang="ru-RU" dirty="0" err="1" smtClean="0">
                <a:solidFill>
                  <a:schemeClr val="bg1">
                    <a:lumMod val="95000"/>
                    <a:lumOff val="5000"/>
                  </a:schemeClr>
                </a:solidFill>
                <a:latin typeface="Times New Roman" pitchFamily="18" charset="0"/>
                <a:cs typeface="Times New Roman" pitchFamily="18" charset="0"/>
              </a:rPr>
              <a:t>Ще</a:t>
            </a:r>
            <a:r>
              <a:rPr lang="ru-RU" dirty="0" smtClean="0">
                <a:solidFill>
                  <a:schemeClr val="bg1">
                    <a:lumMod val="95000"/>
                    <a:lumOff val="5000"/>
                  </a:schemeClr>
                </a:solidFill>
                <a:latin typeface="Times New Roman" pitchFamily="18" charset="0"/>
                <a:cs typeface="Times New Roman" pitchFamily="18" charset="0"/>
              </a:rPr>
              <a:t> на </a:t>
            </a:r>
            <a:r>
              <a:rPr lang="ru-RU" dirty="0" err="1" smtClean="0">
                <a:solidFill>
                  <a:schemeClr val="bg1">
                    <a:lumMod val="95000"/>
                    <a:lumOff val="5000"/>
                  </a:schemeClr>
                </a:solidFill>
                <a:latin typeface="Times New Roman" pitchFamily="18" charset="0"/>
                <a:cs typeface="Times New Roman" pitchFamily="18" charset="0"/>
              </a:rPr>
              <a:t>дворі</a:t>
            </a:r>
            <a:r>
              <a:rPr lang="uk-UA" dirty="0" smtClean="0">
                <a:solidFill>
                  <a:schemeClr val="bg1">
                    <a:lumMod val="95000"/>
                    <a:lumOff val="5000"/>
                  </a:schemeClr>
                </a:solidFill>
                <a:latin typeface="Times New Roman" pitchFamily="18" charset="0"/>
                <a:cs typeface="Times New Roman" pitchFamily="18" charset="0"/>
              </a:rPr>
              <a:t> зима злиться кругом ще метуть хуртовини вночі заморозки, але вже відчуваємо прихід весни, бо десь на галявині біля скали є вона! Квітка чарівна яка не боїться морозу і холоду, вона заздалегідь одягнула чарівну шубку з сріблястих волосочків, хто побачить її вмить не зможе просто розлюбить.</a:t>
            </a:r>
          </a:p>
          <a:p>
            <a:pPr algn="ctr"/>
            <a:r>
              <a:rPr lang="uk-UA" b="1" i="1" dirty="0" smtClean="0">
                <a:solidFill>
                  <a:schemeClr val="bg1">
                    <a:lumMod val="95000"/>
                    <a:lumOff val="5000"/>
                  </a:schemeClr>
                </a:solidFill>
                <a:latin typeface="Times New Roman" pitchFamily="18" charset="0"/>
                <a:cs typeface="Times New Roman" pitchFamily="18" charset="0"/>
              </a:rPr>
              <a:t>Чому ж її назвали</a:t>
            </a:r>
            <a:r>
              <a:rPr lang="uk-UA" dirty="0" smtClean="0">
                <a:solidFill>
                  <a:schemeClr val="bg1">
                    <a:lumMod val="95000"/>
                    <a:lumOff val="5000"/>
                  </a:schemeClr>
                </a:solidFill>
                <a:latin typeface="Times New Roman" pitchFamily="18" charset="0"/>
                <a:cs typeface="Times New Roman" pitchFamily="18" charset="0"/>
              </a:rPr>
              <a:t> </a:t>
            </a:r>
            <a:r>
              <a:rPr lang="uk-UA" b="1" dirty="0" smtClean="0">
                <a:solidFill>
                  <a:srgbClr val="FFFF00"/>
                </a:solidFill>
                <a:latin typeface="Times New Roman" pitchFamily="18" charset="0"/>
                <a:cs typeface="Times New Roman" pitchFamily="18" charset="0"/>
              </a:rPr>
              <a:t>СОН ТРАВОЮ?</a:t>
            </a:r>
          </a:p>
          <a:p>
            <a:r>
              <a:rPr lang="uk-UA" dirty="0" smtClean="0">
                <a:solidFill>
                  <a:schemeClr val="bg1">
                    <a:lumMod val="95000"/>
                    <a:lumOff val="5000"/>
                  </a:schemeClr>
                </a:solidFill>
                <a:latin typeface="Times New Roman" pitchFamily="18" charset="0"/>
                <a:cs typeface="Times New Roman" pitchFamily="18" charset="0"/>
              </a:rPr>
              <a:t>      Мабуть через те що коли на дворі ще лежить сніг і морозно квіти сон-трави закрити наче сплять, а що кажуть легенди?</a:t>
            </a:r>
          </a:p>
        </p:txBody>
      </p:sp>
      <p:sp>
        <p:nvSpPr>
          <p:cNvPr id="3" name="TextBox 2"/>
          <p:cNvSpPr txBox="1"/>
          <p:nvPr/>
        </p:nvSpPr>
        <p:spPr>
          <a:xfrm>
            <a:off x="1785918" y="2571744"/>
            <a:ext cx="5929354" cy="523220"/>
          </a:xfrm>
          <a:prstGeom prst="rect">
            <a:avLst/>
          </a:prstGeom>
          <a:noFill/>
        </p:spPr>
        <p:txBody>
          <a:bodyPr wrap="square" rtlCol="0">
            <a:spAutoFit/>
          </a:bodyPr>
          <a:lstStyle/>
          <a:p>
            <a:r>
              <a:rPr lang="uk-UA" sz="2800" b="1" dirty="0" smtClean="0">
                <a:solidFill>
                  <a:srgbClr val="C00000"/>
                </a:solidFill>
                <a:latin typeface="Monotype Corsiva" pitchFamily="66" charset="0"/>
                <a:cs typeface="Times New Roman" pitchFamily="18" charset="0"/>
              </a:rPr>
              <a:t>Ось одна легенда про цю чарівну квітку. </a:t>
            </a:r>
            <a:endParaRPr lang="ru-RU" sz="2800" b="1" dirty="0" smtClean="0">
              <a:solidFill>
                <a:srgbClr val="C00000"/>
              </a:solidFill>
              <a:latin typeface="Monotype Corsiva" pitchFamily="66" charset="0"/>
              <a:cs typeface="Times New Roman" pitchFamily="18" charset="0"/>
            </a:endParaRPr>
          </a:p>
        </p:txBody>
      </p:sp>
      <p:sp>
        <p:nvSpPr>
          <p:cNvPr id="5" name="TextBox 4"/>
          <p:cNvSpPr txBox="1"/>
          <p:nvPr/>
        </p:nvSpPr>
        <p:spPr>
          <a:xfrm>
            <a:off x="357158" y="3143248"/>
            <a:ext cx="8572560" cy="3416320"/>
          </a:xfrm>
          <a:prstGeom prst="rect">
            <a:avLst/>
          </a:prstGeom>
          <a:noFill/>
        </p:spPr>
        <p:txBody>
          <a:bodyPr wrap="square" rtlCol="0">
            <a:spAutoFit/>
          </a:bodyPr>
          <a:lstStyle/>
          <a:p>
            <a:r>
              <a:rPr lang="uk-UA" dirty="0" smtClean="0">
                <a:solidFill>
                  <a:schemeClr val="bg1"/>
                </a:solidFill>
                <a:latin typeface="Times New Roman" pitchFamily="18" charset="0"/>
                <a:cs typeface="Times New Roman" pitchFamily="18" charset="0"/>
              </a:rPr>
              <a:t>Молода дівчина пішла до весняного лісу збирати проліски. Все далі і далі йшла, найкращі квіти збирала в запашний букет. І все далі заглиблювалася, знаючи, що то лісовик сподобав її і заманює в лісові нетрі.</a:t>
            </a:r>
          </a:p>
          <a:p>
            <a:r>
              <a:rPr lang="uk-UA" dirty="0" smtClean="0">
                <a:solidFill>
                  <a:schemeClr val="bg1"/>
                </a:solidFill>
                <a:latin typeface="Times New Roman" pitchFamily="18" charset="0"/>
                <a:cs typeface="Times New Roman" pitchFamily="18" charset="0"/>
              </a:rPr>
              <a:t>Завів лісовий чарівник дівчину на глуху галявину, яка оточена велетенськими соснами, глибокими урвищами і височезною скелею, а з того боку, звідки прийшла дівчина, раптом виросли густі колючі терни, пройти через які годі було думати.</a:t>
            </a:r>
          </a:p>
          <a:p>
            <a:r>
              <a:rPr lang="uk-UA" dirty="0" smtClean="0">
                <a:solidFill>
                  <a:schemeClr val="bg1"/>
                </a:solidFill>
                <a:latin typeface="Times New Roman" pitchFamily="18" charset="0"/>
                <a:cs typeface="Times New Roman" pitchFamily="18" charset="0"/>
              </a:rPr>
              <a:t>Стала дівчина посеред галявини, оглянулася навкруги і дуже злякалася. А лісовик тим часом, перевтілившись у молодого красеня, вийшов з-за стовбура старої сосни і став перед дівчиною, посміхаючись, сказав:</a:t>
            </a:r>
          </a:p>
          <a:p>
            <a:r>
              <a:rPr lang="uk-UA" dirty="0" smtClean="0">
                <a:solidFill>
                  <a:schemeClr val="bg1"/>
                </a:solidFill>
                <a:latin typeface="Times New Roman" pitchFamily="18" charset="0"/>
                <a:cs typeface="Times New Roman" pitchFamily="18" charset="0"/>
              </a:rPr>
              <a:t>- Не бійся мене, дівчино красна. Я тобі зла не вчиню. Лише одне ти мусиш зробити: стати моєю, бо в цьому лісі я цар і повелитель, якому підвладне все.</a:t>
            </a:r>
          </a:p>
          <a:p>
            <a:endParaRPr lang="ru-RU" dirty="0">
              <a:solidFill>
                <a:schemeClr val="bg1"/>
              </a:solidFill>
            </a:endParaRPr>
          </a:p>
        </p:txBody>
      </p:sp>
      <p:pic>
        <p:nvPicPr>
          <p:cNvPr id="3074" name="Picture 2" descr="C:\Users\Вика\Desktop\серця\2448080_c88ef200.gif"/>
          <p:cNvPicPr>
            <a:picLocks noChangeAspect="1" noChangeArrowheads="1" noCrop="1"/>
          </p:cNvPicPr>
          <p:nvPr/>
        </p:nvPicPr>
        <p:blipFill>
          <a:blip r:embed="rId2"/>
          <a:srcRect/>
          <a:stretch>
            <a:fillRect/>
          </a:stretch>
        </p:blipFill>
        <p:spPr bwMode="auto">
          <a:xfrm rot="817967">
            <a:off x="5864155" y="1983407"/>
            <a:ext cx="3009900" cy="10191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8736"/>
            <a:ext cx="9001124" cy="534614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2800" b="1" dirty="0" smtClean="0">
                <a:solidFill>
                  <a:schemeClr val="bg1"/>
                </a:solidFill>
                <a:latin typeface="Times New Roman" pitchFamily="18" charset="0"/>
                <a:cs typeface="Times New Roman" pitchFamily="18" charset="0"/>
              </a:rPr>
              <a:t>Наукове значення</a:t>
            </a:r>
            <a:r>
              <a:rPr lang="ru-RU" sz="2400" b="1" dirty="0" smtClean="0">
                <a:solidFill>
                  <a:schemeClr val="bg1"/>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 Центральноєвропейський вид на схема межі ареалу. </a:t>
            </a:r>
          </a:p>
          <a:p>
            <a:r>
              <a:rPr lang="ru-RU" sz="2800" b="1" dirty="0" smtClean="0">
                <a:solidFill>
                  <a:schemeClr val="bg1"/>
                </a:solidFill>
                <a:latin typeface="Times New Roman" pitchFamily="18" charset="0"/>
                <a:cs typeface="Times New Roman" pitchFamily="18" charset="0"/>
              </a:rPr>
              <a:t>Статус.</a:t>
            </a:r>
            <a:r>
              <a:rPr lang="ru-RU" sz="28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II </a:t>
            </a:r>
            <a:r>
              <a:rPr lang="ru-RU" sz="2400" dirty="0" smtClean="0">
                <a:solidFill>
                  <a:srgbClr val="002060"/>
                </a:solidFill>
                <a:latin typeface="Times New Roman" pitchFamily="18" charset="0"/>
                <a:cs typeface="Times New Roman" pitchFamily="18" charset="0"/>
              </a:rPr>
              <a:t>категорія.</a:t>
            </a:r>
          </a:p>
          <a:p>
            <a:r>
              <a:rPr lang="ru-RU" sz="2800" b="1" dirty="0" smtClean="0">
                <a:solidFill>
                  <a:schemeClr val="bg1"/>
                </a:solidFill>
                <a:latin typeface="Times New Roman" pitchFamily="18" charset="0"/>
                <a:cs typeface="Times New Roman" pitchFamily="18" charset="0"/>
              </a:rPr>
              <a:t>Поширення.</a:t>
            </a:r>
            <a:r>
              <a:rPr lang="ru-RU" sz="2800" dirty="0" smtClean="0">
                <a:solidFill>
                  <a:schemeClr val="bg1"/>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Под</a:t>
            </a:r>
            <a:r>
              <a:rPr lang="en-US" sz="2400" dirty="0" err="1" smtClean="0">
                <a:solidFill>
                  <a:srgbClr val="002060"/>
                </a:solidFill>
                <a:latin typeface="Times New Roman" pitchFamily="18" charset="0"/>
                <a:cs typeface="Times New Roman" pitchFamily="18" charset="0"/>
              </a:rPr>
              <a:t>i</a:t>
            </a:r>
            <a:r>
              <a:rPr lang="ru-RU" sz="2400" dirty="0" smtClean="0">
                <a:solidFill>
                  <a:srgbClr val="002060"/>
                </a:solidFill>
                <a:latin typeface="Times New Roman" pitchFamily="18" charset="0"/>
                <a:cs typeface="Times New Roman" pitchFamily="18" charset="0"/>
              </a:rPr>
              <a:t>льська височина (Гологори, Вороняки, Оп</a:t>
            </a:r>
            <a:r>
              <a:rPr lang="en-US" sz="2400" dirty="0" smtClean="0">
                <a:solidFill>
                  <a:srgbClr val="002060"/>
                </a:solidFill>
                <a:latin typeface="Times New Roman" pitchFamily="18" charset="0"/>
                <a:cs typeface="Times New Roman" pitchFamily="18" charset="0"/>
              </a:rPr>
              <a:t>i</a:t>
            </a:r>
            <a:r>
              <a:rPr lang="ru-RU" sz="2400" dirty="0" smtClean="0">
                <a:solidFill>
                  <a:srgbClr val="002060"/>
                </a:solidFill>
                <a:latin typeface="Times New Roman" pitchFamily="18" charset="0"/>
                <a:cs typeface="Times New Roman" pitchFamily="18" charset="0"/>
              </a:rPr>
              <a:t>лля, </a:t>
            </a:r>
            <a:r>
              <a:rPr lang="ru-RU" sz="2400" dirty="0" err="1" smtClean="0">
                <a:solidFill>
                  <a:srgbClr val="002060"/>
                </a:solidFill>
                <a:latin typeface="Times New Roman" pitchFamily="18" charset="0"/>
                <a:cs typeface="Times New Roman" pitchFamily="18" charset="0"/>
              </a:rPr>
              <a:t>Придн</a:t>
            </a:r>
            <a:r>
              <a:rPr lang="en-US" sz="2400" dirty="0" smtClean="0">
                <a:solidFill>
                  <a:srgbClr val="002060"/>
                </a:solidFill>
                <a:latin typeface="Times New Roman" pitchFamily="18" charset="0"/>
                <a:cs typeface="Times New Roman" pitchFamily="18" charset="0"/>
              </a:rPr>
              <a:t>i</a:t>
            </a:r>
            <a:r>
              <a:rPr lang="ru-RU" sz="2400" dirty="0" smtClean="0">
                <a:solidFill>
                  <a:srgbClr val="002060"/>
                </a:solidFill>
                <a:latin typeface="Times New Roman" pitchFamily="18" charset="0"/>
                <a:cs typeface="Times New Roman" pitchFamily="18" charset="0"/>
              </a:rPr>
              <a:t>стровська височина </a:t>
            </a:r>
            <a:r>
              <a:rPr lang="uk-UA" sz="2400" dirty="0" smtClean="0">
                <a:solidFill>
                  <a:srgbClr val="002060"/>
                </a:solidFill>
                <a:latin typeface="Times New Roman" pitchFamily="18" charset="0"/>
                <a:cs typeface="Times New Roman" pitchFamily="18" charset="0"/>
              </a:rPr>
              <a:t>з</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Товтрами</a:t>
            </a:r>
            <a:r>
              <a:rPr lang="ru-RU"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i </a:t>
            </a:r>
            <a:r>
              <a:rPr lang="ru-RU" sz="2400" dirty="0" err="1" smtClean="0">
                <a:solidFill>
                  <a:srgbClr val="002060"/>
                </a:solidFill>
                <a:latin typeface="Times New Roman" pitchFamily="18" charset="0"/>
                <a:cs typeface="Times New Roman" pitchFamily="18" charset="0"/>
              </a:rPr>
              <a:t>Правобережний</a:t>
            </a:r>
            <a:r>
              <a:rPr lang="ru-RU" sz="2400" dirty="0" smtClean="0">
                <a:solidFill>
                  <a:srgbClr val="002060"/>
                </a:solidFill>
                <a:latin typeface="Times New Roman" pitchFamily="18" charset="0"/>
                <a:cs typeface="Times New Roman" pitchFamily="18" charset="0"/>
              </a:rPr>
              <a:t> Л</a:t>
            </a:r>
            <a:r>
              <a:rPr lang="en-US" sz="2400" dirty="0" err="1" smtClean="0">
                <a:solidFill>
                  <a:srgbClr val="002060"/>
                </a:solidFill>
                <a:latin typeface="Times New Roman" pitchFamily="18" charset="0"/>
                <a:cs typeface="Times New Roman" pitchFamily="18" charset="0"/>
              </a:rPr>
              <a:t>i</a:t>
            </a:r>
            <a:r>
              <a:rPr lang="ru-RU" sz="2400" dirty="0" err="1" smtClean="0">
                <a:solidFill>
                  <a:srgbClr val="002060"/>
                </a:solidFill>
                <a:latin typeface="Times New Roman" pitchFamily="18" charset="0"/>
                <a:cs typeface="Times New Roman" pitchFamily="18" charset="0"/>
              </a:rPr>
              <a:t>состеп</a:t>
            </a:r>
            <a:r>
              <a:rPr lang="ru-RU" sz="2400" dirty="0" smtClean="0">
                <a:solidFill>
                  <a:srgbClr val="002060"/>
                </a:solidFill>
                <a:latin typeface="Times New Roman" pitchFamily="18" charset="0"/>
                <a:cs typeface="Times New Roman" pitchFamily="18" charset="0"/>
              </a:rPr>
              <a:t>. Вид </a:t>
            </a:r>
            <a:r>
              <a:rPr lang="ru-RU" sz="2400" dirty="0" err="1" smtClean="0">
                <a:solidFill>
                  <a:srgbClr val="002060"/>
                </a:solidFill>
                <a:latin typeface="Times New Roman" pitchFamily="18" charset="0"/>
                <a:cs typeface="Times New Roman" pitchFamily="18" charset="0"/>
              </a:rPr>
              <a:t>поширений</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також</a:t>
            </a:r>
            <a:r>
              <a:rPr lang="ru-RU" sz="2400" dirty="0" smtClean="0">
                <a:solidFill>
                  <a:srgbClr val="002060"/>
                </a:solidFill>
                <a:latin typeface="Times New Roman" pitchFamily="18" charset="0"/>
                <a:cs typeface="Times New Roman" pitchFamily="18" charset="0"/>
              </a:rPr>
              <a:t> у </a:t>
            </a:r>
            <a:r>
              <a:rPr lang="ru-RU" sz="2400" dirty="0" err="1" smtClean="0">
                <a:solidFill>
                  <a:srgbClr val="002060"/>
                </a:solidFill>
                <a:latin typeface="Times New Roman" pitchFamily="18" charset="0"/>
                <a:cs typeface="Times New Roman" pitchFamily="18" charset="0"/>
              </a:rPr>
              <a:t>Центральній</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Європ</a:t>
            </a:r>
            <a:r>
              <a:rPr lang="en-US" sz="2400" dirty="0" smtClean="0">
                <a:solidFill>
                  <a:srgbClr val="002060"/>
                </a:solidFill>
                <a:latin typeface="Times New Roman" pitchFamily="18" charset="0"/>
                <a:cs typeface="Times New Roman" pitchFamily="18" charset="0"/>
              </a:rPr>
              <a:t>i.</a:t>
            </a:r>
          </a:p>
          <a:p>
            <a:r>
              <a:rPr lang="ru-RU" sz="2800" b="1" dirty="0" err="1" smtClean="0">
                <a:solidFill>
                  <a:schemeClr val="bg1"/>
                </a:solidFill>
                <a:latin typeface="Times New Roman" pitchFamily="18" charset="0"/>
                <a:cs typeface="Times New Roman" pitchFamily="18" charset="0"/>
              </a:rPr>
              <a:t>Місця</a:t>
            </a:r>
            <a:r>
              <a:rPr lang="ru-RU" sz="2800" b="1" dirty="0" smtClean="0">
                <a:solidFill>
                  <a:schemeClr val="bg1"/>
                </a:solidFill>
                <a:latin typeface="Times New Roman" pitchFamily="18" charset="0"/>
                <a:cs typeface="Times New Roman" pitchFamily="18" charset="0"/>
              </a:rPr>
              <a:t> </a:t>
            </a:r>
            <a:r>
              <a:rPr lang="ru-RU" sz="2800" b="1" dirty="0" err="1" smtClean="0">
                <a:solidFill>
                  <a:schemeClr val="bg1"/>
                </a:solidFill>
                <a:latin typeface="Times New Roman" pitchFamily="18" charset="0"/>
                <a:cs typeface="Times New Roman" pitchFamily="18" charset="0"/>
              </a:rPr>
              <a:t>зростання</a:t>
            </a:r>
            <a:r>
              <a:rPr lang="ru-RU" sz="2800" b="1" dirty="0" smtClean="0">
                <a:solidFill>
                  <a:schemeClr val="bg1"/>
                </a:solidFill>
                <a:latin typeface="Times New Roman" pitchFamily="18" charset="0"/>
                <a:cs typeface="Times New Roman" pitchFamily="18" charset="0"/>
              </a:rPr>
              <a:t>.</a:t>
            </a:r>
            <a:r>
              <a:rPr lang="ru-RU" sz="2800" dirty="0" smtClean="0">
                <a:solidFill>
                  <a:schemeClr val="bg1"/>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Галявини</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дубових</a:t>
            </a:r>
            <a:r>
              <a:rPr lang="ru-RU" sz="2400" dirty="0" smtClean="0">
                <a:solidFill>
                  <a:srgbClr val="002060"/>
                </a:solidFill>
                <a:latin typeface="Times New Roman" pitchFamily="18" charset="0"/>
                <a:cs typeface="Times New Roman" pitchFamily="18" charset="0"/>
              </a:rPr>
              <a:t> л</a:t>
            </a:r>
            <a:r>
              <a:rPr lang="en-US" sz="2400" dirty="0" err="1" smtClean="0">
                <a:solidFill>
                  <a:srgbClr val="002060"/>
                </a:solidFill>
                <a:latin typeface="Times New Roman" pitchFamily="18" charset="0"/>
                <a:cs typeface="Times New Roman" pitchFamily="18" charset="0"/>
              </a:rPr>
              <a:t>i</a:t>
            </a:r>
            <a:r>
              <a:rPr lang="ru-RU" sz="2400" dirty="0" smtClean="0">
                <a:solidFill>
                  <a:srgbClr val="002060"/>
                </a:solidFill>
                <a:latin typeface="Times New Roman" pitchFamily="18" charset="0"/>
                <a:cs typeface="Times New Roman" pitchFamily="18" charset="0"/>
              </a:rPr>
              <a:t>с</a:t>
            </a:r>
            <a:r>
              <a:rPr lang="en-US" sz="2400" dirty="0" err="1" smtClean="0">
                <a:solidFill>
                  <a:srgbClr val="002060"/>
                </a:solidFill>
                <a:latin typeface="Times New Roman" pitchFamily="18" charset="0"/>
                <a:cs typeface="Times New Roman" pitchFamily="18" charset="0"/>
              </a:rPr>
              <a:t>i</a:t>
            </a:r>
            <a:r>
              <a:rPr lang="ru-RU" sz="2400" dirty="0" smtClean="0">
                <a:solidFill>
                  <a:srgbClr val="002060"/>
                </a:solidFill>
                <a:latin typeface="Times New Roman" pitchFamily="18" charset="0"/>
                <a:cs typeface="Times New Roman" pitchFamily="18" charset="0"/>
              </a:rPr>
              <a:t>в, </a:t>
            </a:r>
            <a:r>
              <a:rPr lang="ru-RU" sz="2400" dirty="0" err="1" smtClean="0">
                <a:solidFill>
                  <a:srgbClr val="002060"/>
                </a:solidFill>
                <a:latin typeface="Times New Roman" pitchFamily="18" charset="0"/>
                <a:cs typeface="Times New Roman" pitchFamily="18" charset="0"/>
              </a:rPr>
              <a:t>трав`янист</a:t>
            </a:r>
            <a:r>
              <a:rPr lang="en-US" sz="2400" dirty="0" err="1" smtClean="0">
                <a:solidFill>
                  <a:srgbClr val="002060"/>
                </a:solidFill>
                <a:latin typeface="Times New Roman" pitchFamily="18" charset="0"/>
                <a:cs typeface="Times New Roman" pitchFamily="18" charset="0"/>
              </a:rPr>
              <a:t>i</a:t>
            </a:r>
            <a:r>
              <a:rPr lang="en-US" sz="2400" dirty="0" smtClean="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та </a:t>
            </a:r>
            <a:r>
              <a:rPr lang="ru-RU" sz="2400" dirty="0" err="1" smtClean="0">
                <a:solidFill>
                  <a:srgbClr val="002060"/>
                </a:solidFill>
                <a:latin typeface="Times New Roman" pitchFamily="18" charset="0"/>
                <a:cs typeface="Times New Roman" pitchFamily="18" charset="0"/>
              </a:rPr>
              <a:t>вкрит</a:t>
            </a:r>
            <a:r>
              <a:rPr lang="en-US" sz="2400" dirty="0" smtClean="0">
                <a:solidFill>
                  <a:srgbClr val="002060"/>
                </a:solidFill>
                <a:latin typeface="Times New Roman" pitchFamily="18" charset="0"/>
                <a:cs typeface="Times New Roman" pitchFamily="18" charset="0"/>
              </a:rPr>
              <a:t>i </a:t>
            </a:r>
            <a:r>
              <a:rPr lang="ru-RU" sz="2400" dirty="0" smtClean="0">
                <a:solidFill>
                  <a:srgbClr val="002060"/>
                </a:solidFill>
                <a:latin typeface="Times New Roman" pitchFamily="18" charset="0"/>
                <a:cs typeface="Times New Roman" pitchFamily="18" charset="0"/>
              </a:rPr>
              <a:t>роз</a:t>
            </a:r>
            <a:r>
              <a:rPr lang="en-US" sz="2400" dirty="0" smtClean="0">
                <a:solidFill>
                  <a:srgbClr val="002060"/>
                </a:solidFill>
                <a:latin typeface="Times New Roman" pitchFamily="18" charset="0"/>
                <a:cs typeface="Times New Roman" pitchFamily="18" charset="0"/>
              </a:rPr>
              <a:t>i</a:t>
            </a:r>
            <a:r>
              <a:rPr lang="ru-RU" sz="2400" dirty="0" err="1" smtClean="0">
                <a:solidFill>
                  <a:srgbClr val="002060"/>
                </a:solidFill>
                <a:latin typeface="Times New Roman" pitchFamily="18" charset="0"/>
                <a:cs typeface="Times New Roman" pitchFamily="18" charset="0"/>
              </a:rPr>
              <a:t>дженими</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чагарниками</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схили</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сонячн</a:t>
            </a:r>
            <a:r>
              <a:rPr lang="en-US" sz="2400" dirty="0" err="1" smtClean="0">
                <a:solidFill>
                  <a:srgbClr val="002060"/>
                </a:solidFill>
                <a:latin typeface="Times New Roman" pitchFamily="18" charset="0"/>
                <a:cs typeface="Times New Roman" pitchFamily="18" charset="0"/>
              </a:rPr>
              <a:t>i</a:t>
            </a:r>
            <a:r>
              <a:rPr lang="en-US"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узл</a:t>
            </a:r>
            <a:r>
              <a:rPr lang="en-US" sz="2400" dirty="0" err="1" smtClean="0">
                <a:solidFill>
                  <a:srgbClr val="002060"/>
                </a:solidFill>
                <a:latin typeface="Times New Roman" pitchFamily="18" charset="0"/>
                <a:cs typeface="Times New Roman" pitchFamily="18" charset="0"/>
              </a:rPr>
              <a:t>i</a:t>
            </a:r>
            <a:r>
              <a:rPr lang="ru-RU" sz="2400" dirty="0" err="1" smtClean="0">
                <a:solidFill>
                  <a:srgbClr val="002060"/>
                </a:solidFill>
                <a:latin typeface="Times New Roman" pitchFamily="18" charset="0"/>
                <a:cs typeface="Times New Roman" pitchFamily="18" charset="0"/>
              </a:rPr>
              <a:t>сся</a:t>
            </a:r>
            <a:r>
              <a:rPr lang="ru-RU" sz="2400" dirty="0" smtClean="0">
                <a:solidFill>
                  <a:srgbClr val="002060"/>
                </a:solidFill>
                <a:latin typeface="Times New Roman" pitchFamily="18" charset="0"/>
                <a:cs typeface="Times New Roman" pitchFamily="18" charset="0"/>
              </a:rPr>
              <a:t>.</a:t>
            </a:r>
          </a:p>
          <a:p>
            <a:r>
              <a:rPr lang="ru-RU" sz="2800" b="1" dirty="0" err="1" smtClean="0">
                <a:solidFill>
                  <a:schemeClr val="bg1"/>
                </a:solidFill>
                <a:latin typeface="Times New Roman" pitchFamily="18" charset="0"/>
                <a:cs typeface="Times New Roman" pitchFamily="18" charset="0"/>
              </a:rPr>
              <a:t>Чисельність</a:t>
            </a:r>
            <a:r>
              <a:rPr lang="ru-RU" sz="2800" b="1" dirty="0" smtClean="0">
                <a:solidFill>
                  <a:schemeClr val="bg1"/>
                </a:solidFill>
                <a:latin typeface="Times New Roman" pitchFamily="18" charset="0"/>
                <a:cs typeface="Times New Roman" pitchFamily="18" charset="0"/>
              </a:rPr>
              <a:t>. </a:t>
            </a:r>
            <a:r>
              <a:rPr lang="uk-UA" sz="2400" dirty="0" smtClean="0">
                <a:solidFill>
                  <a:srgbClr val="002060"/>
                </a:solidFill>
                <a:latin typeface="Times New Roman" pitchFamily="18" charset="0"/>
                <a:cs typeface="Times New Roman" pitchFamily="18" charset="0"/>
              </a:rPr>
              <a:t>Локальні популяції нечисленні. Трапляється поодинці або невеликими групами. Частина місцезростань зникла </a:t>
            </a:r>
            <a:r>
              <a:rPr lang="ru-RU" sz="2400" dirty="0" smtClean="0">
                <a:solidFill>
                  <a:srgbClr val="002060"/>
                </a:solidFill>
                <a:latin typeface="Times New Roman" pitchFamily="18" charset="0"/>
                <a:cs typeface="Times New Roman" pitchFamily="18" charset="0"/>
              </a:rPr>
              <a:t>(</a:t>
            </a:r>
            <a:r>
              <a:rPr lang="uk-UA" sz="2400" dirty="0" smtClean="0">
                <a:solidFill>
                  <a:srgbClr val="002060"/>
                </a:solidFill>
                <a:latin typeface="Times New Roman" pitchFamily="18" charset="0"/>
                <a:cs typeface="Times New Roman" pitchFamily="18" charset="0"/>
              </a:rPr>
              <a:t>зокрема, поблизу Києва</a:t>
            </a:r>
            <a:r>
              <a:rPr lang="ru-RU" sz="2400" dirty="0" smtClean="0">
                <a:solidFill>
                  <a:srgbClr val="002060"/>
                </a:solidFill>
                <a:latin typeface="Times New Roman" pitchFamily="18" charset="0"/>
                <a:cs typeface="Times New Roman" pitchFamily="18" charset="0"/>
              </a:rPr>
              <a:t>).</a:t>
            </a:r>
          </a:p>
        </p:txBody>
      </p:sp>
      <p:sp>
        <p:nvSpPr>
          <p:cNvPr id="4" name="Горизонтальный свиток 3"/>
          <p:cNvSpPr/>
          <p:nvPr/>
        </p:nvSpPr>
        <p:spPr>
          <a:xfrm>
            <a:off x="714348" y="0"/>
            <a:ext cx="7215238" cy="1571612"/>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800" b="1" dirty="0" smtClean="0">
                <a:solidFill>
                  <a:schemeClr val="tx2">
                    <a:lumMod val="25000"/>
                  </a:schemeClr>
                </a:solidFill>
                <a:latin typeface="Times New Roman" pitchFamily="18" charset="0"/>
                <a:cs typeface="Times New Roman" pitchFamily="18" charset="0"/>
              </a:rPr>
              <a:t>Опрацьовували</a:t>
            </a:r>
            <a:r>
              <a:rPr lang="ru-RU" sz="2800" b="1" dirty="0" smtClean="0">
                <a:solidFill>
                  <a:schemeClr val="tx2">
                    <a:lumMod val="25000"/>
                  </a:schemeClr>
                </a:solidFill>
                <a:latin typeface="Times New Roman" pitchFamily="18" charset="0"/>
                <a:cs typeface="Times New Roman" pitchFamily="18" charset="0"/>
              </a:rPr>
              <a:t> </a:t>
            </a:r>
            <a:r>
              <a:rPr lang="uk-UA" sz="2800" b="1" dirty="0" smtClean="0">
                <a:solidFill>
                  <a:schemeClr val="tx2">
                    <a:lumMod val="25000"/>
                  </a:schemeClr>
                </a:solidFill>
                <a:latin typeface="Times New Roman" pitchFamily="18" charset="0"/>
                <a:cs typeface="Times New Roman" pitchFamily="18" charset="0"/>
              </a:rPr>
              <a:t>літературні</a:t>
            </a:r>
            <a:r>
              <a:rPr lang="ru-RU" sz="2800" b="1" dirty="0" smtClean="0">
                <a:solidFill>
                  <a:schemeClr val="tx2">
                    <a:lumMod val="25000"/>
                  </a:schemeClr>
                </a:solidFill>
                <a:latin typeface="Times New Roman" pitchFamily="18" charset="0"/>
                <a:cs typeface="Times New Roman" pitchFamily="18" charset="0"/>
              </a:rPr>
              <a:t> джерела </a:t>
            </a:r>
            <a:r>
              <a:rPr lang="ru-RU" sz="2800" b="1" dirty="0" err="1" smtClean="0">
                <a:solidFill>
                  <a:schemeClr val="tx2">
                    <a:lumMod val="25000"/>
                  </a:schemeClr>
                </a:solidFill>
                <a:latin typeface="Times New Roman" pitchFamily="18" charset="0"/>
                <a:cs typeface="Times New Roman" pitchFamily="18" charset="0"/>
              </a:rPr>
              <a:t>з</a:t>
            </a:r>
            <a:r>
              <a:rPr lang="ru-RU" sz="2800" b="1" dirty="0" smtClean="0">
                <a:solidFill>
                  <a:schemeClr val="tx2">
                    <a:lumMod val="25000"/>
                  </a:schemeClr>
                </a:solidFill>
                <a:latin typeface="Times New Roman" pitchFamily="18" charset="0"/>
                <a:cs typeface="Times New Roman" pitchFamily="18" charset="0"/>
              </a:rPr>
              <a:t> кандидатом </a:t>
            </a:r>
            <a:r>
              <a:rPr lang="uk-UA" sz="2800" b="1" dirty="0" smtClean="0">
                <a:solidFill>
                  <a:schemeClr val="tx2">
                    <a:lumMod val="25000"/>
                  </a:schemeClr>
                </a:solidFill>
                <a:latin typeface="Times New Roman" pitchFamily="18" charset="0"/>
                <a:cs typeface="Times New Roman" pitchFamily="18" charset="0"/>
              </a:rPr>
              <a:t>біологічних</a:t>
            </a:r>
            <a:r>
              <a:rPr lang="ru-RU" sz="2800" b="1" dirty="0" smtClean="0">
                <a:solidFill>
                  <a:schemeClr val="tx2">
                    <a:lumMod val="25000"/>
                  </a:schemeClr>
                </a:solidFill>
                <a:latin typeface="Times New Roman" pitchFamily="18" charset="0"/>
                <a:cs typeface="Times New Roman" pitchFamily="18" charset="0"/>
              </a:rPr>
              <a:t> наук </a:t>
            </a:r>
            <a:r>
              <a:rPr lang="ru-RU" sz="2800" b="1" dirty="0" err="1" smtClean="0">
                <a:solidFill>
                  <a:schemeClr val="tx2">
                    <a:lumMod val="25000"/>
                  </a:schemeClr>
                </a:solidFill>
                <a:latin typeface="Times New Roman" pitchFamily="18" charset="0"/>
                <a:cs typeface="Times New Roman" pitchFamily="18" charset="0"/>
              </a:rPr>
              <a:t>Любінською</a:t>
            </a:r>
            <a:r>
              <a:rPr lang="ru-RU" sz="2800" b="1" dirty="0" smtClean="0">
                <a:solidFill>
                  <a:schemeClr val="tx2">
                    <a:lumMod val="25000"/>
                  </a:schemeClr>
                </a:solidFill>
                <a:latin typeface="Times New Roman" pitchFamily="18" charset="0"/>
                <a:cs typeface="Times New Roman" pitchFamily="18" charset="0"/>
              </a:rPr>
              <a:t> Людмилою </a:t>
            </a:r>
            <a:r>
              <a:rPr lang="ru-RU" sz="2800" b="1" dirty="0" err="1" smtClean="0">
                <a:solidFill>
                  <a:schemeClr val="tx2">
                    <a:lumMod val="25000"/>
                  </a:schemeClr>
                </a:solidFill>
                <a:latin typeface="Times New Roman" pitchFamily="18" charset="0"/>
                <a:cs typeface="Times New Roman" pitchFamily="18" charset="0"/>
              </a:rPr>
              <a:t>Григорівною</a:t>
            </a:r>
            <a:r>
              <a:rPr lang="ru-RU" sz="2800" b="1" dirty="0" smtClean="0">
                <a:solidFill>
                  <a:schemeClr val="tx2">
                    <a:lumMod val="25000"/>
                  </a:schemeClr>
                </a:solidFill>
                <a:latin typeface="Times New Roman" pitchFamily="18" charset="0"/>
                <a:cs typeface="Times New Roman" pitchFamily="18" charset="0"/>
              </a:rPr>
              <a:t>.</a:t>
            </a:r>
          </a:p>
        </p:txBody>
      </p:sp>
      <p:pic>
        <p:nvPicPr>
          <p:cNvPr id="2050" name="Picture 2" descr="C:\Users\Вика\Desktop\рамочки\bcc1479dced2.gif"/>
          <p:cNvPicPr>
            <a:picLocks noChangeAspect="1" noChangeArrowheads="1" noCrop="1"/>
          </p:cNvPicPr>
          <p:nvPr/>
        </p:nvPicPr>
        <p:blipFill>
          <a:blip r:embed="rId3"/>
          <a:srcRect/>
          <a:stretch>
            <a:fillRect/>
          </a:stretch>
        </p:blipFill>
        <p:spPr bwMode="auto">
          <a:xfrm>
            <a:off x="8286776" y="714356"/>
            <a:ext cx="542925" cy="514350"/>
          </a:xfrm>
          <a:prstGeom prst="rect">
            <a:avLst/>
          </a:prstGeom>
          <a:noFill/>
        </p:spPr>
      </p:pic>
      <p:pic>
        <p:nvPicPr>
          <p:cNvPr id="2051" name="Picture 3" descr="C:\Users\Вика\Desktop\рамочки\bcc1479dced2.gif"/>
          <p:cNvPicPr>
            <a:picLocks noChangeAspect="1" noChangeArrowheads="1" noCrop="1"/>
          </p:cNvPicPr>
          <p:nvPr/>
        </p:nvPicPr>
        <p:blipFill>
          <a:blip r:embed="rId3"/>
          <a:srcRect/>
          <a:stretch>
            <a:fillRect/>
          </a:stretch>
        </p:blipFill>
        <p:spPr bwMode="auto">
          <a:xfrm rot="5761720">
            <a:off x="8601075" y="6343650"/>
            <a:ext cx="542925" cy="514350"/>
          </a:xfrm>
          <a:prstGeom prst="rect">
            <a:avLst/>
          </a:prstGeom>
          <a:noFill/>
        </p:spPr>
      </p:pic>
      <p:pic>
        <p:nvPicPr>
          <p:cNvPr id="2052" name="Picture 4" descr="C:\Users\Вика\Desktop\рамочки\bcc1479dced2.gif"/>
          <p:cNvPicPr>
            <a:picLocks noChangeAspect="1" noChangeArrowheads="1" noCrop="1"/>
          </p:cNvPicPr>
          <p:nvPr/>
        </p:nvPicPr>
        <p:blipFill>
          <a:blip r:embed="rId3"/>
          <a:srcRect/>
          <a:stretch>
            <a:fillRect/>
          </a:stretch>
        </p:blipFill>
        <p:spPr bwMode="auto">
          <a:xfrm rot="2375101">
            <a:off x="7643834" y="3571876"/>
            <a:ext cx="542925" cy="514350"/>
          </a:xfrm>
          <a:prstGeom prst="rect">
            <a:avLst/>
          </a:prstGeom>
          <a:noFill/>
        </p:spPr>
      </p:pic>
      <p:pic>
        <p:nvPicPr>
          <p:cNvPr id="2053" name="Picture 5" descr="C:\Users\Вика\Desktop\рамочки\bcc1479dced2.gif"/>
          <p:cNvPicPr>
            <a:picLocks noChangeAspect="1" noChangeArrowheads="1" noCrop="1"/>
          </p:cNvPicPr>
          <p:nvPr/>
        </p:nvPicPr>
        <p:blipFill>
          <a:blip r:embed="rId3"/>
          <a:srcRect/>
          <a:stretch>
            <a:fillRect/>
          </a:stretch>
        </p:blipFill>
        <p:spPr bwMode="auto">
          <a:xfrm rot="3059146">
            <a:off x="714348" y="6343650"/>
            <a:ext cx="542925" cy="514350"/>
          </a:xfrm>
          <a:prstGeom prst="rect">
            <a:avLst/>
          </a:prstGeom>
          <a:noFill/>
        </p:spPr>
      </p:pic>
      <p:pic>
        <p:nvPicPr>
          <p:cNvPr id="2054" name="Picture 6" descr="C:\Users\Вика\Desktop\рамочки\bcc1479dced2.gif"/>
          <p:cNvPicPr>
            <a:picLocks noChangeAspect="1" noChangeArrowheads="1" noCrop="1"/>
          </p:cNvPicPr>
          <p:nvPr/>
        </p:nvPicPr>
        <p:blipFill>
          <a:blip r:embed="rId3"/>
          <a:srcRect/>
          <a:stretch>
            <a:fillRect/>
          </a:stretch>
        </p:blipFill>
        <p:spPr bwMode="auto">
          <a:xfrm rot="2559974">
            <a:off x="5929322" y="6143644"/>
            <a:ext cx="542925" cy="514350"/>
          </a:xfrm>
          <a:prstGeom prst="rect">
            <a:avLst/>
          </a:prstGeom>
          <a:noFill/>
        </p:spPr>
      </p:pic>
      <p:pic>
        <p:nvPicPr>
          <p:cNvPr id="2055" name="Picture 7" descr="C:\Users\Вика\Desktop\рамочки\bcc1479dced2.gif"/>
          <p:cNvPicPr>
            <a:picLocks noChangeAspect="1" noChangeArrowheads="1" noCrop="1"/>
          </p:cNvPicPr>
          <p:nvPr/>
        </p:nvPicPr>
        <p:blipFill>
          <a:blip r:embed="rId3"/>
          <a:srcRect/>
          <a:stretch>
            <a:fillRect/>
          </a:stretch>
        </p:blipFill>
        <p:spPr bwMode="auto">
          <a:xfrm rot="1737701">
            <a:off x="4379537" y="2540361"/>
            <a:ext cx="542925" cy="514350"/>
          </a:xfrm>
          <a:prstGeom prst="rect">
            <a:avLst/>
          </a:prstGeom>
          <a:noFill/>
        </p:spPr>
      </p:pic>
      <p:pic>
        <p:nvPicPr>
          <p:cNvPr id="2056" name="Picture 8" descr="C:\Users\Вика\Desktop\рамочки\bcc1479dced2.gif"/>
          <p:cNvPicPr>
            <a:picLocks noChangeAspect="1" noChangeArrowheads="1" noCrop="1"/>
          </p:cNvPicPr>
          <p:nvPr/>
        </p:nvPicPr>
        <p:blipFill>
          <a:blip r:embed="rId3"/>
          <a:srcRect/>
          <a:stretch>
            <a:fillRect/>
          </a:stretch>
        </p:blipFill>
        <p:spPr bwMode="auto">
          <a:xfrm>
            <a:off x="214282" y="714356"/>
            <a:ext cx="542925" cy="5143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28802"/>
            <a:ext cx="9144000" cy="20005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uk-UA" sz="2400" b="1" dirty="0" smtClean="0">
                <a:solidFill>
                  <a:schemeClr val="tx2">
                    <a:lumMod val="10000"/>
                  </a:schemeClr>
                </a:solidFill>
                <a:latin typeface="Times New Roman" pitchFamily="18" charset="0"/>
                <a:cs typeface="Times New Roman" pitchFamily="18" charset="0"/>
              </a:rPr>
              <a:t>Заходи охорони</a:t>
            </a:r>
            <a:r>
              <a:rPr lang="uk-UA" b="1" dirty="0" smtClean="0">
                <a:solidFill>
                  <a:schemeClr val="tx2">
                    <a:lumMod val="10000"/>
                  </a:schemeClr>
                </a:solidFill>
                <a:latin typeface="Times New Roman" pitchFamily="18" charset="0"/>
                <a:cs typeface="Times New Roman" pitchFamily="18" charset="0"/>
              </a:rPr>
              <a:t>. </a:t>
            </a:r>
            <a:r>
              <a:rPr lang="uk-UA" sz="2000" dirty="0" err="1" smtClean="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Занесено</a:t>
            </a:r>
            <a:r>
              <a:rPr lang="uk-UA" sz="2000" dirty="0" smtClean="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 до Червоної книги Української </a:t>
            </a:r>
            <a:r>
              <a:rPr lang="uk-UA" sz="2000" dirty="0" smtClean="0">
                <a:solidFill>
                  <a:schemeClr val="tx2">
                    <a:lumMod val="10000"/>
                  </a:schemeClr>
                </a:solidFill>
                <a:latin typeface="Times New Roman" pitchFamily="18" charset="0"/>
                <a:cs typeface="Times New Roman" pitchFamily="18" charset="0"/>
              </a:rPr>
              <a:t>РСР (1980). Охороняється у заказниках загальнодержавного значення (зокрема, </a:t>
            </a:r>
            <a:r>
              <a:rPr lang="uk-UA" sz="2000" dirty="0" err="1" smtClean="0">
                <a:solidFill>
                  <a:schemeClr val="tx2">
                    <a:lumMod val="10000"/>
                  </a:schemeClr>
                </a:solidFill>
                <a:latin typeface="Times New Roman" pitchFamily="18" charset="0"/>
                <a:cs typeface="Times New Roman" pitchFamily="18" charset="0"/>
              </a:rPr>
              <a:t>Жижавський</a:t>
            </a:r>
            <a:r>
              <a:rPr lang="uk-UA" sz="2000" dirty="0" smtClean="0">
                <a:solidFill>
                  <a:schemeClr val="tx2">
                    <a:lumMod val="10000"/>
                  </a:schemeClr>
                </a:solidFill>
                <a:latin typeface="Times New Roman" pitchFamily="18" charset="0"/>
                <a:cs typeface="Times New Roman" pitchFamily="18" charset="0"/>
              </a:rPr>
              <a:t> й </a:t>
            </a:r>
            <a:r>
              <a:rPr lang="uk-UA" sz="2000" dirty="0" err="1" smtClean="0">
                <a:solidFill>
                  <a:schemeClr val="tx2">
                    <a:lumMod val="10000"/>
                  </a:schemeClr>
                </a:solidFill>
                <a:latin typeface="Times New Roman" pitchFamily="18" charset="0"/>
                <a:cs typeface="Times New Roman" pitchFamily="18" charset="0"/>
              </a:rPr>
              <a:t>Обіжівський</a:t>
            </a:r>
            <a:r>
              <a:rPr lang="uk-UA" sz="2000" dirty="0" smtClean="0">
                <a:solidFill>
                  <a:schemeClr val="tx2">
                    <a:lumMod val="10000"/>
                  </a:schemeClr>
                </a:solidFill>
                <a:latin typeface="Times New Roman" pitchFamily="18" charset="0"/>
                <a:cs typeface="Times New Roman" pitchFamily="18" charset="0"/>
              </a:rPr>
              <a:t> у </a:t>
            </a:r>
            <a:r>
              <a:rPr lang="uk-UA" sz="2000" dirty="0" err="1" smtClean="0">
                <a:solidFill>
                  <a:schemeClr val="tx2">
                    <a:lumMod val="10000"/>
                  </a:schemeClr>
                </a:solidFill>
                <a:latin typeface="Times New Roman" pitchFamily="18" charset="0"/>
                <a:cs typeface="Times New Roman" pitchFamily="18" charset="0"/>
              </a:rPr>
              <a:t>Залішицькому</a:t>
            </a:r>
            <a:r>
              <a:rPr lang="uk-UA" sz="2000" dirty="0" smtClean="0">
                <a:solidFill>
                  <a:schemeClr val="tx2">
                    <a:lumMod val="10000"/>
                  </a:schemeClr>
                </a:solidFill>
                <a:latin typeface="Times New Roman" pitchFamily="18" charset="0"/>
                <a:cs typeface="Times New Roman" pitchFamily="18" charset="0"/>
              </a:rPr>
              <a:t> </a:t>
            </a:r>
            <a:r>
              <a:rPr lang="uk-UA" sz="2000" dirty="0" err="1" smtClean="0">
                <a:solidFill>
                  <a:schemeClr val="tx2">
                    <a:lumMod val="10000"/>
                  </a:schemeClr>
                </a:solidFill>
                <a:latin typeface="Times New Roman" pitchFamily="18" charset="0"/>
                <a:cs typeface="Times New Roman" pitchFamily="18" charset="0"/>
              </a:rPr>
              <a:t>р-ні</a:t>
            </a:r>
            <a:r>
              <a:rPr lang="uk-UA" sz="2000" dirty="0" smtClean="0">
                <a:solidFill>
                  <a:schemeClr val="tx2">
                    <a:lumMod val="10000"/>
                  </a:schemeClr>
                </a:solidFill>
                <a:latin typeface="Times New Roman" pitchFamily="18" charset="0"/>
                <a:cs typeface="Times New Roman" pitchFamily="18" charset="0"/>
              </a:rPr>
              <a:t> Тернопільської обл.; </a:t>
            </a:r>
            <a:r>
              <a:rPr lang="uk-UA" sz="2000" dirty="0" err="1" smtClean="0">
                <a:solidFill>
                  <a:schemeClr val="tx2">
                    <a:lumMod val="10000"/>
                  </a:schemeClr>
                </a:solidFill>
                <a:latin typeface="Times New Roman" pitchFamily="18" charset="0"/>
                <a:cs typeface="Times New Roman" pitchFamily="18" charset="0"/>
              </a:rPr>
              <a:t>Циківський</a:t>
            </a:r>
            <a:r>
              <a:rPr lang="uk-UA" sz="2000" dirty="0" smtClean="0">
                <a:solidFill>
                  <a:schemeClr val="tx2">
                    <a:lumMod val="10000"/>
                  </a:schemeClr>
                </a:solidFill>
                <a:latin typeface="Times New Roman" pitchFamily="18" charset="0"/>
                <a:cs typeface="Times New Roman" pitchFamily="18" charset="0"/>
              </a:rPr>
              <a:t>, Чапля </a:t>
            </a:r>
            <a:r>
              <a:rPr lang="ru-RU" sz="2000" dirty="0" smtClean="0">
                <a:solidFill>
                  <a:schemeClr val="tx2">
                    <a:lumMod val="10000"/>
                  </a:schemeClr>
                </a:solidFill>
                <a:latin typeface="Times New Roman" pitchFamily="18" charset="0"/>
                <a:cs typeface="Times New Roman" pitchFamily="18" charset="0"/>
              </a:rPr>
              <a:t>та </a:t>
            </a:r>
            <a:r>
              <a:rPr lang="ru-RU" sz="2000" dirty="0" err="1" smtClean="0">
                <a:solidFill>
                  <a:schemeClr val="tx2">
                    <a:lumMod val="10000"/>
                  </a:schemeClr>
                </a:solidFill>
                <a:latin typeface="Times New Roman" pitchFamily="18" charset="0"/>
                <a:cs typeface="Times New Roman" pitchFamily="18" charset="0"/>
              </a:rPr>
              <a:t>Панівецька</a:t>
            </a:r>
            <a:r>
              <a:rPr lang="ru-RU" sz="2000" dirty="0" smtClean="0">
                <a:solidFill>
                  <a:schemeClr val="tx2">
                    <a:lumMod val="10000"/>
                  </a:schemeClr>
                </a:solidFill>
                <a:latin typeface="Times New Roman" pitchFamily="18" charset="0"/>
                <a:cs typeface="Times New Roman" pitchFamily="18" charset="0"/>
              </a:rPr>
              <a:t> Дача у </a:t>
            </a:r>
            <a:r>
              <a:rPr lang="ru-RU" sz="2000" dirty="0" err="1" smtClean="0">
                <a:solidFill>
                  <a:schemeClr val="tx2">
                    <a:lumMod val="10000"/>
                  </a:schemeClr>
                </a:solidFill>
                <a:latin typeface="Times New Roman" pitchFamily="18" charset="0"/>
                <a:cs typeface="Times New Roman" pitchFamily="18" charset="0"/>
              </a:rPr>
              <a:t>Кам`янець-Подільському</a:t>
            </a:r>
            <a:r>
              <a:rPr lang="ru-RU" sz="2000" dirty="0" smtClean="0">
                <a:solidFill>
                  <a:schemeClr val="tx2">
                    <a:lumMod val="10000"/>
                  </a:schemeClr>
                </a:solidFill>
                <a:latin typeface="Times New Roman" pitchFamily="18" charset="0"/>
                <a:cs typeface="Times New Roman" pitchFamily="18" charset="0"/>
              </a:rPr>
              <a:t> </a:t>
            </a:r>
            <a:r>
              <a:rPr lang="ru-RU" sz="2000" dirty="0" err="1" smtClean="0">
                <a:solidFill>
                  <a:schemeClr val="tx2">
                    <a:lumMod val="10000"/>
                  </a:schemeClr>
                </a:solidFill>
                <a:latin typeface="Times New Roman" pitchFamily="18" charset="0"/>
                <a:cs typeface="Times New Roman" pitchFamily="18" charset="0"/>
              </a:rPr>
              <a:t>р-ні</a:t>
            </a:r>
            <a:r>
              <a:rPr lang="ru-RU" sz="2000" dirty="0" smtClean="0">
                <a:solidFill>
                  <a:schemeClr val="tx2">
                    <a:lumMod val="10000"/>
                  </a:schemeClr>
                </a:solidFill>
                <a:latin typeface="Times New Roman" pitchFamily="18" charset="0"/>
                <a:cs typeface="Times New Roman" pitchFamily="18" charset="0"/>
              </a:rPr>
              <a:t> </a:t>
            </a:r>
            <a:r>
              <a:rPr lang="ru-RU" sz="2000" dirty="0" err="1" smtClean="0">
                <a:solidFill>
                  <a:schemeClr val="tx2">
                    <a:lumMod val="10000"/>
                  </a:schemeClr>
                </a:solidFill>
                <a:latin typeface="Times New Roman" pitchFamily="18" charset="0"/>
                <a:cs typeface="Times New Roman" pitchFamily="18" charset="0"/>
              </a:rPr>
              <a:t>Хмельницької</a:t>
            </a:r>
            <a:r>
              <a:rPr lang="ru-RU" sz="2000" dirty="0" smtClean="0">
                <a:solidFill>
                  <a:schemeClr val="tx2">
                    <a:lumMod val="10000"/>
                  </a:schemeClr>
                </a:solidFill>
                <a:latin typeface="Times New Roman" pitchFamily="18" charset="0"/>
                <a:cs typeface="Times New Roman" pitchFamily="18" charset="0"/>
              </a:rPr>
              <a:t> </a:t>
            </a:r>
            <a:r>
              <a:rPr lang="ru-RU" sz="2000" dirty="0" err="1" smtClean="0">
                <a:solidFill>
                  <a:schemeClr val="tx2">
                    <a:lumMod val="10000"/>
                  </a:schemeClr>
                </a:solidFill>
                <a:latin typeface="Times New Roman" pitchFamily="18" charset="0"/>
                <a:cs typeface="Times New Roman" pitchFamily="18" charset="0"/>
              </a:rPr>
              <a:t>обл</a:t>
            </a:r>
            <a:r>
              <a:rPr lang="uk-UA" sz="2000" dirty="0" smtClean="0">
                <a:solidFill>
                  <a:schemeClr val="tx2">
                    <a:lumMod val="10000"/>
                  </a:schemeClr>
                </a:solidFill>
                <a:latin typeface="Times New Roman" pitchFamily="18" charset="0"/>
                <a:cs typeface="Times New Roman" pitchFamily="18" charset="0"/>
              </a:rPr>
              <a:t>.). Вирощують у ботанічних садах: </a:t>
            </a:r>
          </a:p>
          <a:p>
            <a:endParaRPr lang="uk-UA" sz="2000" dirty="0" smtClean="0">
              <a:solidFill>
                <a:schemeClr val="tx2">
                  <a:lumMod val="10000"/>
                </a:schemeClr>
              </a:solidFill>
              <a:latin typeface="Times New Roman" pitchFamily="18" charset="0"/>
              <a:cs typeface="Times New Roman" pitchFamily="18" charset="0"/>
            </a:endParaRPr>
          </a:p>
        </p:txBody>
      </p:sp>
      <p:sp>
        <p:nvSpPr>
          <p:cNvPr id="4" name="TextBox 3"/>
          <p:cNvSpPr txBox="1"/>
          <p:nvPr/>
        </p:nvSpPr>
        <p:spPr>
          <a:xfrm>
            <a:off x="0" y="0"/>
            <a:ext cx="9144000" cy="1969770"/>
          </a:xfrm>
          <a:prstGeom prst="rect">
            <a:avLst/>
          </a:prstGeom>
          <a:effectLst>
            <a:softEdge rad="12700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sz="2400" b="1" dirty="0" smtClean="0">
                <a:solidFill>
                  <a:schemeClr val="bg1"/>
                </a:solidFill>
                <a:latin typeface="Times New Roman" pitchFamily="18" charset="0"/>
                <a:cs typeface="Times New Roman" pitchFamily="18" charset="0"/>
              </a:rPr>
              <a:t>Причини </a:t>
            </a:r>
            <a:r>
              <a:rPr lang="ru-RU" sz="2400" b="1" dirty="0" err="1" smtClean="0">
                <a:solidFill>
                  <a:schemeClr val="bg1"/>
                </a:solidFill>
                <a:latin typeface="Times New Roman" pitchFamily="18" charset="0"/>
                <a:cs typeface="Times New Roman" pitchFamily="18" charset="0"/>
              </a:rPr>
              <a:t>зміни</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чисельності</a:t>
            </a:r>
            <a:r>
              <a:rPr lang="ru-RU" sz="2400" b="1"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Зривання</a:t>
            </a:r>
            <a:r>
              <a:rPr lang="ru-RU" sz="2000" dirty="0" smtClean="0">
                <a:solidFill>
                  <a:schemeClr val="bg1"/>
                </a:solidFill>
                <a:latin typeface="Times New Roman" pitchFamily="18" charset="0"/>
                <a:cs typeface="Times New Roman" pitchFamily="18" charset="0"/>
              </a:rPr>
              <a:t> на </a:t>
            </a:r>
            <a:r>
              <a:rPr lang="ru-RU" sz="2000" dirty="0" err="1" smtClean="0">
                <a:solidFill>
                  <a:schemeClr val="bg1"/>
                </a:solidFill>
                <a:latin typeface="Times New Roman" pitchFamily="18" charset="0"/>
                <a:cs typeface="Times New Roman" pitchFamily="18" charset="0"/>
              </a:rPr>
              <a:t>букети</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випасання</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худоби</a:t>
            </a:r>
            <a:r>
              <a:rPr lang="ru-RU" sz="2000" dirty="0" smtClean="0">
                <a:solidFill>
                  <a:schemeClr val="bg1"/>
                </a:solidFill>
                <a:latin typeface="Times New Roman" pitchFamily="18" charset="0"/>
                <a:cs typeface="Times New Roman" pitchFamily="18" charset="0"/>
              </a:rPr>
              <a:t>.</a:t>
            </a:r>
          </a:p>
          <a:p>
            <a:r>
              <a:rPr lang="ru-RU" sz="2000" dirty="0" err="1" smtClean="0">
                <a:solidFill>
                  <a:schemeClr val="bg1"/>
                </a:solidFill>
                <a:latin typeface="Times New Roman" pitchFamily="18" charset="0"/>
                <a:cs typeface="Times New Roman" pitchFamily="18" charset="0"/>
              </a:rPr>
              <a:t>Загальна</a:t>
            </a:r>
            <a:r>
              <a:rPr lang="ru-RU" sz="2000" dirty="0" smtClean="0">
                <a:solidFill>
                  <a:schemeClr val="bg1"/>
                </a:solidFill>
                <a:latin typeface="Times New Roman" pitchFamily="18" charset="0"/>
                <a:cs typeface="Times New Roman" pitchFamily="18" charset="0"/>
              </a:rPr>
              <a:t> </a:t>
            </a:r>
            <a:r>
              <a:rPr lang="uk-UA" sz="2000" dirty="0" smtClean="0">
                <a:solidFill>
                  <a:schemeClr val="bg1"/>
                </a:solidFill>
                <a:latin typeface="Times New Roman" pitchFamily="18" charset="0"/>
                <a:cs typeface="Times New Roman" pitchFamily="18" charset="0"/>
              </a:rPr>
              <a:t>характеристика. Багаторічна трав`яниста рослина заввишки 10-40 см, з густим жовтуватим опушенням, з коротким кореневищем. Листки </a:t>
            </a:r>
            <a:r>
              <a:rPr lang="uk-UA" sz="2000" dirty="0" err="1" smtClean="0">
                <a:solidFill>
                  <a:schemeClr val="bg1"/>
                </a:solidFill>
                <a:latin typeface="Times New Roman" pitchFamily="18" charset="0"/>
                <a:cs typeface="Times New Roman" pitchFamily="18" charset="0"/>
              </a:rPr>
              <a:t>тричіпери-сторозсічені</a:t>
            </a:r>
            <a:r>
              <a:rPr lang="uk-UA" sz="2000" dirty="0" smtClean="0">
                <a:solidFill>
                  <a:schemeClr val="bg1"/>
                </a:solidFill>
                <a:latin typeface="Times New Roman" pitchFamily="18" charset="0"/>
                <a:cs typeface="Times New Roman" pitchFamily="18" charset="0"/>
              </a:rPr>
              <a:t>. Квітки (діаметр 3,5-6 см) одиничні, келиховидні, світло-фіолетові. Цвіте у </a:t>
            </a:r>
            <a:r>
              <a:rPr lang="uk-UA" sz="2000" dirty="0" err="1" smtClean="0">
                <a:solidFill>
                  <a:schemeClr val="bg1"/>
                </a:solidFill>
                <a:latin typeface="Times New Roman" pitchFamily="18" charset="0"/>
                <a:cs typeface="Times New Roman" pitchFamily="18" charset="0"/>
              </a:rPr>
              <a:t>квітні-</a:t>
            </a:r>
            <a:r>
              <a:rPr lang="uk-UA" sz="2000" dirty="0" smtClean="0">
                <a:solidFill>
                  <a:schemeClr val="bg1"/>
                </a:solidFill>
                <a:latin typeface="Times New Roman" pitchFamily="18" charset="0"/>
                <a:cs typeface="Times New Roman" pitchFamily="18" charset="0"/>
              </a:rPr>
              <a:t> травні. Плодоносить у червні - липні. Розмножується насінням.</a:t>
            </a:r>
          </a:p>
          <a:p>
            <a:endParaRPr lang="ru-RU" dirty="0"/>
          </a:p>
        </p:txBody>
      </p:sp>
      <p:sp>
        <p:nvSpPr>
          <p:cNvPr id="5" name="TextBox 4"/>
          <p:cNvSpPr txBox="1"/>
          <p:nvPr/>
        </p:nvSpPr>
        <p:spPr>
          <a:xfrm>
            <a:off x="0" y="3857628"/>
            <a:ext cx="4714876" cy="28315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uk-UA" sz="2000" dirty="0" smtClean="0">
                <a:solidFill>
                  <a:schemeClr val="tx2">
                    <a:lumMod val="10000"/>
                  </a:schemeClr>
                </a:solidFill>
                <a:latin typeface="Times New Roman" pitchFamily="18" charset="0"/>
                <a:cs typeface="Times New Roman" pitchFamily="18" charset="0"/>
              </a:rPr>
              <a:t>Центральному НАН України (Київ), імені академіка О. В. Фоміна Київського університету</a:t>
            </a:r>
            <a:r>
              <a:rPr lang="ru-RU" sz="2000" dirty="0" smtClean="0">
                <a:solidFill>
                  <a:schemeClr val="tx2">
                    <a:lumMod val="10000"/>
                  </a:schemeClr>
                </a:solidFill>
                <a:latin typeface="Times New Roman" pitchFamily="18" charset="0"/>
                <a:cs typeface="Times New Roman" pitchFamily="18" charset="0"/>
              </a:rPr>
              <a:t>, </a:t>
            </a:r>
            <a:r>
              <a:rPr lang="uk-UA" sz="2000" dirty="0" smtClean="0">
                <a:solidFill>
                  <a:schemeClr val="tx2">
                    <a:lumMod val="10000"/>
                  </a:schemeClr>
                </a:solidFill>
                <a:latin typeface="Times New Roman" pitchFamily="18" charset="0"/>
                <a:cs typeface="Times New Roman" pitchFamily="18" charset="0"/>
              </a:rPr>
              <a:t>Кам`янець-Подільському. Слід вивчити стан популяцій, створити заказники в місцях зростання та збільшити площі насаджень виду у ботанічних садах.</a:t>
            </a:r>
          </a:p>
          <a:p>
            <a:endParaRPr lang="ru-RU" sz="2000" dirty="0" smtClean="0"/>
          </a:p>
          <a:p>
            <a:endParaRPr lang="ru-RU" dirty="0"/>
          </a:p>
        </p:txBody>
      </p:sp>
      <p:pic>
        <p:nvPicPr>
          <p:cNvPr id="9218" name="Picture 2"/>
          <p:cNvPicPr>
            <a:picLocks noChangeAspect="1" noChangeArrowheads="1"/>
          </p:cNvPicPr>
          <p:nvPr/>
        </p:nvPicPr>
        <p:blipFill>
          <a:blip r:embed="rId2"/>
          <a:srcRect/>
          <a:stretch>
            <a:fillRect/>
          </a:stretch>
        </p:blipFill>
        <p:spPr bwMode="auto">
          <a:xfrm>
            <a:off x="4643438" y="3924187"/>
            <a:ext cx="4500562" cy="29338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918</TotalTime>
  <Words>1809</Words>
  <Application>Microsoft Office PowerPoint</Application>
  <PresentationFormat>Экран (4:3)</PresentationFormat>
  <Paragraphs>94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Изящная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Вика</dc:creator>
  <cp:lastModifiedBy>admin</cp:lastModifiedBy>
  <cp:revision>183</cp:revision>
  <dcterms:created xsi:type="dcterms:W3CDTF">2012-01-31T09:04:53Z</dcterms:created>
  <dcterms:modified xsi:type="dcterms:W3CDTF">2020-04-26T11:04:26Z</dcterms:modified>
</cp:coreProperties>
</file>