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71" r:id="rId5"/>
    <p:sldId id="258" r:id="rId6"/>
    <p:sldId id="259" r:id="rId7"/>
    <p:sldId id="261" r:id="rId8"/>
    <p:sldId id="262" r:id="rId9"/>
    <p:sldId id="265" r:id="rId10"/>
    <p:sldId id="260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9AED46-8222-4841-83B3-DF679F6AED9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8D566-A163-4D3E-BD41-93EC9F56353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пвд\рюкзак\dsc_003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955815" cy="5272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Індивідуальне спорядження для походу.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Укладка рюкзака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79690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Посуд у поході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643602" cy="2143140"/>
          </a:xfrm>
        </p:spPr>
        <p:txBody>
          <a:bodyPr>
            <a:normAutofit fontScale="92500" lnSpcReduction="20000"/>
          </a:bodyPr>
          <a:lstStyle/>
          <a:p>
            <a:r>
              <a:rPr lang="uk-UA" sz="1600" dirty="0" smtClean="0"/>
              <a:t>Посуд має бути легким і практичним. З пластику, алюмінію, </a:t>
            </a:r>
            <a:r>
              <a:rPr lang="uk-UA" sz="1600" dirty="0" err="1" smtClean="0"/>
              <a:t>нержавійки</a:t>
            </a:r>
            <a:r>
              <a:rPr lang="uk-UA" sz="1600" dirty="0" smtClean="0"/>
              <a:t> чи титану.</a:t>
            </a:r>
          </a:p>
          <a:p>
            <a:r>
              <a:rPr lang="uk-UA" sz="1600" dirty="0" smtClean="0"/>
              <a:t>Потрібно мати кружку миску і ложку Досвідчені туристи користуються лише </a:t>
            </a:r>
            <a:r>
              <a:rPr lang="uk-UA" sz="1600" dirty="0" err="1" smtClean="0"/>
              <a:t>кружкою</a:t>
            </a:r>
            <a:r>
              <a:rPr lang="uk-UA" sz="1600" dirty="0" smtClean="0"/>
              <a:t>, </a:t>
            </a:r>
            <a:r>
              <a:rPr lang="uk-UA" sz="1600" dirty="0" err="1" smtClean="0"/>
              <a:t>використовуюючи</a:t>
            </a:r>
            <a:r>
              <a:rPr lang="uk-UA" sz="1600" dirty="0" smtClean="0"/>
              <a:t> її і як миску і як казанок.</a:t>
            </a:r>
          </a:p>
          <a:p>
            <a:r>
              <a:rPr lang="uk-UA" sz="1600" dirty="0" smtClean="0"/>
              <a:t>Для тих хто вперше вирушає у похід  </a:t>
            </a:r>
            <a:r>
              <a:rPr lang="uk-UA" sz="1600" dirty="0" err="1" smtClean="0"/>
              <a:t>кружкою</a:t>
            </a:r>
            <a:r>
              <a:rPr lang="uk-UA" sz="1600" dirty="0" smtClean="0"/>
              <a:t> може слугувати ковпачок від термоса , а мискою  пластиковий </a:t>
            </a:r>
            <a:r>
              <a:rPr lang="uk-UA" sz="1600" dirty="0" err="1" smtClean="0"/>
              <a:t>судочок</a:t>
            </a:r>
            <a:r>
              <a:rPr lang="uk-UA" sz="1600" dirty="0" smtClean="0"/>
              <a:t> з кришкою.</a:t>
            </a:r>
          </a:p>
          <a:p>
            <a:r>
              <a:rPr lang="uk-UA" sz="1600" dirty="0" smtClean="0"/>
              <a:t>Найстійкіший до ударів, подряпин та вогню є посуд з титану. Він дуже легкий і міцний., але і найдорожчий. </a:t>
            </a:r>
            <a:endParaRPr lang="ru-RU" sz="1600" dirty="0"/>
          </a:p>
        </p:txBody>
      </p:sp>
      <p:pic>
        <p:nvPicPr>
          <p:cNvPr id="16386" name="Picture 2" descr="Титановый набор посуды 3в1 LIXADA Туристическая посуда из титан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1785918" cy="1785918"/>
          </a:xfrm>
          <a:prstGeom prst="rect">
            <a:avLst/>
          </a:prstGeom>
          <a:noFill/>
        </p:spPr>
      </p:pic>
      <p:pic>
        <p:nvPicPr>
          <p:cNvPr id="16387" name="Picture 3" descr="C:\Users\User\Desktop\пвд\рюкзак\c23b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357430"/>
            <a:ext cx="2095498" cy="2095498"/>
          </a:xfrm>
          <a:prstGeom prst="rect">
            <a:avLst/>
          </a:prstGeom>
          <a:noFill/>
        </p:spPr>
      </p:pic>
      <p:pic>
        <p:nvPicPr>
          <p:cNvPr id="16388" name="Picture 4" descr="C:\Users\User\Desktop\пвд\рюкзак\fold_a_cup_big_olivelime123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857760"/>
            <a:ext cx="2000240" cy="2000240"/>
          </a:xfrm>
          <a:prstGeom prst="rect">
            <a:avLst/>
          </a:prstGeom>
          <a:noFill/>
        </p:spPr>
      </p:pic>
      <p:pic>
        <p:nvPicPr>
          <p:cNvPr id="16389" name="Picture 5" descr="C:\Users\User\Desktop\пвд\рюкзак\gorgany-cookware-280x1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290"/>
            <a:ext cx="3123868" cy="2008201"/>
          </a:xfrm>
          <a:prstGeom prst="rect">
            <a:avLst/>
          </a:prstGeom>
          <a:noFill/>
        </p:spPr>
      </p:pic>
      <p:pic>
        <p:nvPicPr>
          <p:cNvPr id="16390" name="Picture 6" descr="C:\Users\User\Desktop\пвд\рюкзак\1506681546.jpg"/>
          <p:cNvPicPr>
            <a:picLocks noChangeAspect="1" noChangeArrowheads="1"/>
          </p:cNvPicPr>
          <p:nvPr/>
        </p:nvPicPr>
        <p:blipFill>
          <a:blip r:embed="rId6" cstate="print"/>
          <a:srcRect l="4832" t="6585" r="10611" b="9663"/>
          <a:stretch>
            <a:fillRect/>
          </a:stretch>
        </p:blipFill>
        <p:spPr bwMode="auto">
          <a:xfrm>
            <a:off x="6858016" y="4500570"/>
            <a:ext cx="2071702" cy="1538979"/>
          </a:xfrm>
          <a:prstGeom prst="rect">
            <a:avLst/>
          </a:prstGeom>
          <a:noFill/>
        </p:spPr>
      </p:pic>
      <p:pic>
        <p:nvPicPr>
          <p:cNvPr id="16391" name="Picture 7" descr="C:\Users\User\Desktop\пвд\рюкзак\1506681604.jpg"/>
          <p:cNvPicPr>
            <a:picLocks noChangeAspect="1" noChangeArrowheads="1"/>
          </p:cNvPicPr>
          <p:nvPr/>
        </p:nvPicPr>
        <p:blipFill>
          <a:blip r:embed="rId7" cstate="print"/>
          <a:srcRect l="19193" t="5555" r="12838" b="11632"/>
          <a:stretch>
            <a:fillRect/>
          </a:stretch>
        </p:blipFill>
        <p:spPr bwMode="auto">
          <a:xfrm>
            <a:off x="5286380" y="3357562"/>
            <a:ext cx="1617464" cy="1478028"/>
          </a:xfrm>
          <a:prstGeom prst="rect">
            <a:avLst/>
          </a:prstGeom>
          <a:noFill/>
        </p:spPr>
      </p:pic>
      <p:pic>
        <p:nvPicPr>
          <p:cNvPr id="16392" name="Picture 8" descr="C:\Users\User\Desktop\пвд\рюкзак\unnamed (1).jpg"/>
          <p:cNvPicPr>
            <a:picLocks noChangeAspect="1" noChangeArrowheads="1"/>
          </p:cNvPicPr>
          <p:nvPr/>
        </p:nvPicPr>
        <p:blipFill>
          <a:blip r:embed="rId8"/>
          <a:srcRect l="1250" t="11725" r="2605" b="13235"/>
          <a:stretch>
            <a:fillRect/>
          </a:stretch>
        </p:blipFill>
        <p:spPr bwMode="auto">
          <a:xfrm>
            <a:off x="1214414" y="4572008"/>
            <a:ext cx="2714644" cy="2118747"/>
          </a:xfrm>
          <a:prstGeom prst="rect">
            <a:avLst/>
          </a:prstGeom>
          <a:noFill/>
        </p:spPr>
      </p:pic>
      <p:pic>
        <p:nvPicPr>
          <p:cNvPr id="16393" name="Picture 9" descr="C:\Users\User\Desktop\пвд\рюкзак\Wildo.Camp-A-Box.Light_.opened-750x7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3571876"/>
            <a:ext cx="1611296" cy="1611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471990" cy="7755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Укладка рюкзака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3429024" cy="128588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Усі речі спаковуємо з наступною схемою</a:t>
            </a:r>
            <a:endParaRPr lang="ru-RU" sz="1600" dirty="0"/>
          </a:p>
        </p:txBody>
      </p:sp>
      <p:pic>
        <p:nvPicPr>
          <p:cNvPr id="19458" name="Picture 2" descr="C:\Users\User\Desktop\пвд\рюкзак\ukladk2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6"/>
            <a:ext cx="4710172" cy="3819522"/>
          </a:xfrm>
          <a:prstGeom prst="rect">
            <a:avLst/>
          </a:prstGeom>
          <a:noFill/>
        </p:spPr>
      </p:pic>
      <p:pic>
        <p:nvPicPr>
          <p:cNvPr id="19459" name="Picture 3" descr="C:\Users\User\Desktop\пвд\рюкзак\8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3643306" cy="364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пвд\рюкзак\130904609_3720816_Rukza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93493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471858" cy="7858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Рюкзак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5857916" cy="3429024"/>
          </a:xfrm>
        </p:spPr>
        <p:txBody>
          <a:bodyPr>
            <a:normAutofit fontScale="47500" lnSpcReduction="20000"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Щоб похід приніс задоволення у Вас мають бути комфортними рюкзак, спальний мішок та взуття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Рюкзак має бути зручним, відповідати вашій комплекції та зросту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виду туризму,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туриста,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фізичноїпідготовки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10-13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об’ємом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40-50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юнаків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до 17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65-80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вихідного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поїздок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40-65 литров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пішохідний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туризм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80-130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60-80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туризм: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100-110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65-80 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туризм: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130 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80-100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Деякі виробники пропонують чоловічі та жіночі моделі  рюкзаків,, що відрізняються  анатомічною будовою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Моделі рюкзаків бувають  станкові, каркасні та з м’якою  спинкою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7409" name="Picture 1" descr="C:\Users\User\Desktop\пвд\рюкзак\karkas.jpg"/>
          <p:cNvPicPr>
            <a:picLocks noChangeAspect="1" noChangeArrowheads="1"/>
          </p:cNvPicPr>
          <p:nvPr/>
        </p:nvPicPr>
        <p:blipFill>
          <a:blip r:embed="rId2"/>
          <a:srcRect l="12208" r="12099" b="4339"/>
          <a:stretch>
            <a:fillRect/>
          </a:stretch>
        </p:blipFill>
        <p:spPr bwMode="auto">
          <a:xfrm>
            <a:off x="571472" y="3848410"/>
            <a:ext cx="3616517" cy="2799885"/>
          </a:xfrm>
          <a:prstGeom prst="rect">
            <a:avLst/>
          </a:prstGeom>
          <a:noFill/>
        </p:spPr>
      </p:pic>
      <p:pic>
        <p:nvPicPr>
          <p:cNvPr id="17410" name="Picture 2" descr="C:\Users\User\Desktop\пвд\рюкзак\sta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143140" cy="3810026"/>
          </a:xfrm>
          <a:prstGeom prst="rect">
            <a:avLst/>
          </a:prstGeom>
          <a:noFill/>
        </p:spPr>
      </p:pic>
      <p:pic>
        <p:nvPicPr>
          <p:cNvPr id="17411" name="Picture 3" descr="C:\Users\User\Desktop\пвд\рюкзак\рюкзак-4-768x4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4030765" cy="2377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257676" cy="7041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5214974" cy="4572032"/>
          </a:xfrm>
        </p:spPr>
        <p:txBody>
          <a:bodyPr>
            <a:normAutofit/>
          </a:bodyPr>
          <a:lstStyle/>
          <a:p>
            <a:pPr algn="just"/>
            <a:r>
              <a:rPr lang="uk-UA" sz="1400" b="1" u="sng" dirty="0" err="1" smtClean="0"/>
              <a:t>Безкаркасні</a:t>
            </a:r>
            <a:r>
              <a:rPr lang="uk-UA" sz="1400" dirty="0" smtClean="0"/>
              <a:t> рюкзаки малого літражу використовуються як міські чи для походів вихідного дня. </a:t>
            </a:r>
          </a:p>
          <a:p>
            <a:pPr algn="just">
              <a:buNone/>
            </a:pPr>
            <a:r>
              <a:rPr lang="uk-UA" sz="1400" dirty="0" smtClean="0"/>
              <a:t>       </a:t>
            </a:r>
            <a:r>
              <a:rPr lang="uk-UA" sz="1400" dirty="0" smtClean="0"/>
              <a:t>У великих рюкзаках форма створюється за допомогою </a:t>
            </a:r>
            <a:r>
              <a:rPr lang="uk-UA" sz="1400" dirty="0" err="1" smtClean="0"/>
              <a:t>карімату</a:t>
            </a:r>
            <a:r>
              <a:rPr lang="uk-UA" sz="1400" dirty="0" smtClean="0"/>
              <a:t> чи правильної укладки речей. </a:t>
            </a:r>
          </a:p>
          <a:p>
            <a:pPr algn="just">
              <a:buNone/>
            </a:pPr>
            <a:r>
              <a:rPr lang="uk-UA" sz="1400" dirty="0" smtClean="0"/>
              <a:t>   </a:t>
            </a:r>
            <a:r>
              <a:rPr lang="uk-UA" sz="1400" dirty="0" smtClean="0"/>
              <a:t>    Рюкзаки </a:t>
            </a:r>
            <a:r>
              <a:rPr lang="uk-UA" sz="1400" dirty="0" smtClean="0"/>
              <a:t>легші і часто використовуються у легкохідному туризмі.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b="1" u="sng" dirty="0" smtClean="0"/>
              <a:t>Каркасні</a:t>
            </a:r>
            <a:r>
              <a:rPr lang="uk-UA" sz="1400" dirty="0" smtClean="0"/>
              <a:t> рюкзаки містять у своїй будові  паралельні, </a:t>
            </a:r>
            <a:r>
              <a:rPr lang="uk-UA" sz="1400" dirty="0" err="1" smtClean="0"/>
              <a:t>П-</a:t>
            </a:r>
            <a:r>
              <a:rPr lang="uk-UA" sz="1400" dirty="0" smtClean="0"/>
              <a:t> чи  </a:t>
            </a:r>
            <a:r>
              <a:rPr lang="uk-UA" sz="1400" dirty="0" err="1" smtClean="0"/>
              <a:t>Х-подібні</a:t>
            </a:r>
            <a:r>
              <a:rPr lang="uk-UA" sz="1400" dirty="0" smtClean="0"/>
              <a:t>  опори з пластику чи металу. Або навіть суцільну  пластину. У деяких моделях каркас знімається.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 algn="just"/>
            <a:r>
              <a:rPr lang="uk-UA" sz="1400" b="1" u="sng" dirty="0" smtClean="0"/>
              <a:t>Станкові </a:t>
            </a:r>
            <a:r>
              <a:rPr lang="uk-UA" sz="1400" dirty="0" smtClean="0"/>
              <a:t>рюкзаки –   це конструкція  з металевої чи пластикової рами  до якої кріпляться </a:t>
            </a:r>
            <a:r>
              <a:rPr lang="uk-UA" sz="1400" dirty="0" err="1" smtClean="0"/>
              <a:t>мішрк</a:t>
            </a:r>
            <a:r>
              <a:rPr lang="uk-UA" sz="1400" dirty="0" smtClean="0"/>
              <a:t>, пояс та лямки.  Сьогодні використовується вкрай рідко, оскільки дуже важкий.</a:t>
            </a:r>
          </a:p>
          <a:p>
            <a:pPr algn="just"/>
            <a:endParaRPr lang="uk-UA" sz="1400" dirty="0" smtClean="0"/>
          </a:p>
          <a:p>
            <a:pPr algn="just"/>
            <a:endParaRPr lang="uk-UA" sz="14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7" name="Picture 3" descr="C:\Users\User\Desktop\пвд\рюкзак\ryukzak-turisticheskij-beskarkasnyj-so-semnymi-poyasnymi-sumkami-record-60-litrov-ty-7100-poliester-nejlon-razmer-53kh32kh16sm-c.jpg"/>
          <p:cNvPicPr>
            <a:picLocks noChangeAspect="1" noChangeArrowheads="1"/>
          </p:cNvPicPr>
          <p:nvPr/>
        </p:nvPicPr>
        <p:blipFill>
          <a:blip r:embed="rId2"/>
          <a:srcRect l="19464" t="20816" r="15655" b="20521"/>
          <a:stretch>
            <a:fillRect/>
          </a:stretch>
        </p:blipFill>
        <p:spPr bwMode="auto">
          <a:xfrm>
            <a:off x="6429388" y="428604"/>
            <a:ext cx="2004873" cy="2071702"/>
          </a:xfrm>
          <a:prstGeom prst="rect">
            <a:avLst/>
          </a:prstGeom>
          <a:noFill/>
        </p:spPr>
      </p:pic>
      <p:pic>
        <p:nvPicPr>
          <p:cNvPr id="21508" name="Picture 4" descr="C:\Users\User\Desktop\пвд\рюкзак\_titan_60_terra_incognita_1.jpg"/>
          <p:cNvPicPr>
            <a:picLocks noChangeAspect="1" noChangeArrowheads="1"/>
          </p:cNvPicPr>
          <p:nvPr/>
        </p:nvPicPr>
        <p:blipFill>
          <a:blip r:embed="rId3"/>
          <a:srcRect l="1086" t="8034" r="1194" b="8903"/>
          <a:stretch>
            <a:fillRect/>
          </a:stretch>
        </p:blipFill>
        <p:spPr bwMode="auto">
          <a:xfrm>
            <a:off x="6072198" y="2285992"/>
            <a:ext cx="2605386" cy="2214578"/>
          </a:xfrm>
          <a:prstGeom prst="rect">
            <a:avLst/>
          </a:prstGeom>
          <a:noFill/>
        </p:spPr>
      </p:pic>
      <p:pic>
        <p:nvPicPr>
          <p:cNvPr id="21509" name="Picture 5" descr="C:\Users\User\Desktop\пвд\рюкзак\Ryukzak-s-karkas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429132"/>
            <a:ext cx="2154214" cy="2154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257676" cy="6326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Будова рюкзака</a:t>
            </a:r>
            <a:endParaRPr lang="ru-RU" dirty="0"/>
          </a:p>
        </p:txBody>
      </p:sp>
      <p:pic>
        <p:nvPicPr>
          <p:cNvPr id="3" name="Picture 2" descr="C:\Users\User\Desktop\пвд\рюкзак\sobiraemruk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66741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65403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Спальний мішок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6429420" cy="2428892"/>
          </a:xfrm>
        </p:spPr>
        <p:txBody>
          <a:bodyPr>
            <a:normAutofit fontScale="85000" lnSpcReduction="10000"/>
          </a:bodyPr>
          <a:lstStyle/>
          <a:p>
            <a:r>
              <a:rPr lang="uk-UA" sz="1600" dirty="0" smtClean="0">
                <a:latin typeface="+mj-lt"/>
              </a:rPr>
              <a:t>Спальний мішок має зігріти вас у нічний час доби та дати змогу гарно відпочити. Тому до його вибору слід поставитись ретельно</a:t>
            </a:r>
          </a:p>
          <a:p>
            <a:r>
              <a:rPr lang="uk-UA" sz="1600" dirty="0" smtClean="0">
                <a:latin typeface="+mj-lt"/>
              </a:rPr>
              <a:t>Спальні мішки бувають різної форми – кокон та ковдра, з капюшоном та без. А також з лівим і правим замком, якщо передбачене з’єднання в один </a:t>
            </a:r>
          </a:p>
          <a:p>
            <a:r>
              <a:rPr lang="uk-UA" sz="1600" dirty="0" smtClean="0">
                <a:latin typeface="+mj-lt"/>
              </a:rPr>
              <a:t>З різним наповнювачем – синтетичним та пухом птиці. Розрахованим на різну температуру від +15 до -40.</a:t>
            </a:r>
          </a:p>
          <a:p>
            <a:r>
              <a:rPr lang="uk-UA" sz="1600" dirty="0" smtClean="0">
                <a:latin typeface="+mj-lt"/>
              </a:rPr>
              <a:t>Для комфорту спальний мішок має відповідати температурі повітря, а також росту та комплекції туриста. Для дітей та підлітків спальні мішки відповідного розміру.</a:t>
            </a:r>
          </a:p>
          <a:p>
            <a:r>
              <a:rPr lang="uk-UA" sz="1600" dirty="0" smtClean="0">
                <a:latin typeface="+mj-lt"/>
              </a:rPr>
              <a:t>Універсальними для походів з травня по жовтень вважаються спальні мішки з температурою комфорту для чоловіків +5, для жінок 0 градусів</a:t>
            </a:r>
            <a:endParaRPr lang="ru-RU" sz="1600" dirty="0">
              <a:latin typeface="+mj-lt"/>
            </a:endParaRPr>
          </a:p>
        </p:txBody>
      </p:sp>
      <p:pic>
        <p:nvPicPr>
          <p:cNvPr id="1028" name="Picture 4" descr="C:\Users\User\Desktop\пвд\рюкзак\mousson_tour_r_photo_17-1024x1024.jpg"/>
          <p:cNvPicPr>
            <a:picLocks noChangeAspect="1" noChangeArrowheads="1"/>
          </p:cNvPicPr>
          <p:nvPr/>
        </p:nvPicPr>
        <p:blipFill>
          <a:blip r:embed="rId2" cstate="print"/>
          <a:srcRect l="8889" r="11110"/>
          <a:stretch>
            <a:fillRect/>
          </a:stretch>
        </p:blipFill>
        <p:spPr bwMode="auto">
          <a:xfrm>
            <a:off x="6572232" y="571480"/>
            <a:ext cx="2571768" cy="3214686"/>
          </a:xfrm>
          <a:prstGeom prst="rect">
            <a:avLst/>
          </a:prstGeom>
          <a:noFill/>
        </p:spPr>
      </p:pic>
      <p:pic>
        <p:nvPicPr>
          <p:cNvPr id="1029" name="Picture 5" descr="C:\Users\User\Desktop\пвд\рюкзак\spalnij-mishok-trek500-15-dlya-trekingu-zelenij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2928958" cy="2928958"/>
          </a:xfrm>
          <a:prstGeom prst="rect">
            <a:avLst/>
          </a:prstGeom>
          <a:noFill/>
        </p:spPr>
      </p:pic>
      <p:pic>
        <p:nvPicPr>
          <p:cNvPr id="1032" name="Picture 8" descr="C:\Users\User\Desktop\пвд\рюкзак\1268658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000636"/>
            <a:ext cx="2948249" cy="1571612"/>
          </a:xfrm>
          <a:prstGeom prst="rect">
            <a:avLst/>
          </a:prstGeom>
          <a:noFill/>
        </p:spPr>
      </p:pic>
      <p:pic>
        <p:nvPicPr>
          <p:cNvPr id="1033" name="Picture 9" descr="C:\Users\User\Desktop\пвд\рюкзак\160886_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2349734" cy="1714512"/>
          </a:xfrm>
          <a:prstGeom prst="rect">
            <a:avLst/>
          </a:prstGeom>
          <a:noFill/>
        </p:spPr>
      </p:pic>
      <p:pic>
        <p:nvPicPr>
          <p:cNvPr id="1034" name="Picture 10" descr="C:\Users\User\Desktop\пвд\рюкзак\10645-spaln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43306" y="3357562"/>
            <a:ext cx="3071834" cy="1753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758006" cy="63266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Туристичний килимок чи </a:t>
            </a:r>
            <a:r>
              <a:rPr lang="uk-UA" sz="3600" dirty="0" err="1" smtClean="0"/>
              <a:t>карімат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015318" cy="1493520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Використовується для ізоляції тіла від холодного </a:t>
            </a:r>
            <a:r>
              <a:rPr lang="uk-UA" sz="1400" dirty="0" err="1" smtClean="0"/>
              <a:t>грунту</a:t>
            </a:r>
            <a:r>
              <a:rPr lang="uk-UA" sz="1400" dirty="0" smtClean="0"/>
              <a:t> чи снігу. </a:t>
            </a:r>
          </a:p>
          <a:p>
            <a:r>
              <a:rPr lang="uk-UA" sz="1400" dirty="0" smtClean="0"/>
              <a:t>Килимки відрізняються за товщиною </a:t>
            </a:r>
            <a:r>
              <a:rPr lang="uk-UA" sz="1400" dirty="0" smtClean="0"/>
              <a:t>та формою. </a:t>
            </a:r>
            <a:r>
              <a:rPr lang="uk-UA" sz="1400" dirty="0" err="1" smtClean="0"/>
              <a:t>Бувать</a:t>
            </a:r>
            <a:r>
              <a:rPr lang="uk-UA" sz="1400" dirty="0" smtClean="0"/>
              <a:t> </a:t>
            </a:r>
            <a:r>
              <a:rPr lang="uk-UA" sz="1400" dirty="0" err="1" smtClean="0"/>
              <a:t>фольговані</a:t>
            </a:r>
            <a:r>
              <a:rPr lang="uk-UA" sz="1400" dirty="0" smtClean="0"/>
              <a:t>, одношарові, багатошарові, рифлені та надувні.</a:t>
            </a:r>
          </a:p>
          <a:p>
            <a:r>
              <a:rPr lang="uk-UA" sz="1400" dirty="0" smtClean="0"/>
              <a:t>Надувні килимки значно менші за об’ємом та вагою., анатомічної чи прямокутної форми Є і </a:t>
            </a:r>
            <a:r>
              <a:rPr lang="uk-UA" sz="1400" dirty="0" err="1" smtClean="0"/>
              <a:t>самонадувні</a:t>
            </a:r>
            <a:r>
              <a:rPr lang="uk-UA" sz="1400" dirty="0" smtClean="0"/>
              <a:t>.  Вони вимагають делікатнішого та акуратнішого ставлення, щоб вберегти від проколу.</a:t>
            </a:r>
            <a:endParaRPr lang="ru-RU" sz="1400" dirty="0"/>
          </a:p>
        </p:txBody>
      </p:sp>
      <p:pic>
        <p:nvPicPr>
          <p:cNvPr id="2050" name="Picture 2" descr="C:\Users\User\Desktop\пвд\рюкзак\image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943225" cy="1552575"/>
          </a:xfrm>
          <a:prstGeom prst="rect">
            <a:avLst/>
          </a:prstGeom>
          <a:noFill/>
        </p:spPr>
      </p:pic>
      <p:pic>
        <p:nvPicPr>
          <p:cNvPr id="2052" name="Picture 4" descr="C:\Users\User\Desktop\пвд\рюкзак\naduvnoy_kovrik_nature_hike_sl5-54111232774125_small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18040"/>
            <a:ext cx="2467305" cy="2339960"/>
          </a:xfrm>
          <a:prstGeom prst="rect">
            <a:avLst/>
          </a:prstGeom>
          <a:noFill/>
        </p:spPr>
      </p:pic>
      <p:pic>
        <p:nvPicPr>
          <p:cNvPr id="2053" name="Picture 5" descr="C:\Users\User\Desktop\пвд\рюкзак\TAR_SoLite_whitebg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3113344" cy="2012938"/>
          </a:xfrm>
          <a:prstGeom prst="rect">
            <a:avLst/>
          </a:prstGeom>
          <a:noFill/>
        </p:spPr>
      </p:pic>
      <p:pic>
        <p:nvPicPr>
          <p:cNvPr id="2055" name="Picture 7" descr="C:\Users\User\Desktop\пвд\рюкзак\1812729_20190810080834_1260_250x250.jpg"/>
          <p:cNvPicPr>
            <a:picLocks noChangeAspect="1" noChangeArrowheads="1"/>
          </p:cNvPicPr>
          <p:nvPr/>
        </p:nvPicPr>
        <p:blipFill>
          <a:blip r:embed="rId5"/>
          <a:srcRect l="2067" t="15267" r="1933" b="21733"/>
          <a:stretch>
            <a:fillRect/>
          </a:stretch>
        </p:blipFill>
        <p:spPr bwMode="auto">
          <a:xfrm>
            <a:off x="5643570" y="2357430"/>
            <a:ext cx="3048021" cy="2000264"/>
          </a:xfrm>
          <a:prstGeom prst="rect">
            <a:avLst/>
          </a:prstGeom>
          <a:noFill/>
        </p:spPr>
      </p:pic>
      <p:pic>
        <p:nvPicPr>
          <p:cNvPr id="2056" name="Picture 8" descr="C:\Users\User\Desktop\пвд\рюкзак\5015242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115184"/>
            <a:ext cx="2643206" cy="1461565"/>
          </a:xfrm>
          <a:prstGeom prst="rect">
            <a:avLst/>
          </a:prstGeom>
          <a:noFill/>
        </p:spPr>
      </p:pic>
      <p:pic>
        <p:nvPicPr>
          <p:cNvPr id="2057" name="Picture 9" descr="C:\Users\User\Desktop\пвд\рюкзак\naturehike_6927595719374_images_83040019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542912"/>
            <a:ext cx="3000396" cy="202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900486" cy="4897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Особисті речі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6072230" cy="3000396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smtClean="0"/>
              <a:t>До особистих речей віднесемо </a:t>
            </a:r>
          </a:p>
          <a:p>
            <a:r>
              <a:rPr lang="uk-UA" sz="1600" dirty="0" smtClean="0"/>
              <a:t> </a:t>
            </a:r>
            <a:r>
              <a:rPr lang="uk-UA" sz="1600" dirty="0" smtClean="0"/>
              <a:t>     Засоби гігієни (зубна паста та щітка, мило, дезодорант, вологі серветки, туалетний папір, гігієнічна помада, захист від сонця, репелент, гребінець)</a:t>
            </a:r>
          </a:p>
          <a:p>
            <a:r>
              <a:rPr lang="uk-UA" sz="1600" dirty="0" smtClean="0"/>
              <a:t> </a:t>
            </a:r>
            <a:r>
              <a:rPr lang="uk-UA" sz="1600" dirty="0" smtClean="0"/>
              <a:t>     Індивідуальна аптечка </a:t>
            </a:r>
          </a:p>
          <a:p>
            <a:r>
              <a:rPr lang="uk-UA" sz="1600" dirty="0" smtClean="0"/>
              <a:t>      Рушник. Рекомендовано з </a:t>
            </a:r>
            <a:r>
              <a:rPr lang="uk-UA" sz="1600" dirty="0" err="1" smtClean="0"/>
              <a:t>мікрофібри</a:t>
            </a:r>
            <a:r>
              <a:rPr lang="uk-UA" sz="1600" dirty="0" smtClean="0"/>
              <a:t> – легкий, швидко поглинає вологу та сохне.</a:t>
            </a:r>
          </a:p>
          <a:p>
            <a:r>
              <a:rPr lang="uk-UA" sz="1600" dirty="0" smtClean="0"/>
              <a:t>      Ліхтарик</a:t>
            </a:r>
          </a:p>
          <a:p>
            <a:r>
              <a:rPr lang="uk-UA" sz="1600" dirty="0" smtClean="0"/>
              <a:t>     </a:t>
            </a:r>
            <a:r>
              <a:rPr lang="uk-UA" sz="1600" dirty="0" err="1" smtClean="0"/>
              <a:t>Ремнабір</a:t>
            </a:r>
            <a:r>
              <a:rPr lang="uk-UA" sz="1600" dirty="0" smtClean="0"/>
              <a:t> (нитка ,голка, запасний бігунок на блискавку, ґудзик, </a:t>
            </a:r>
            <a:r>
              <a:rPr lang="uk-UA" sz="1600" dirty="0" err="1" smtClean="0"/>
              <a:t>мультитул</a:t>
            </a:r>
            <a:r>
              <a:rPr lang="uk-UA" sz="1600" dirty="0" smtClean="0"/>
              <a:t>)</a:t>
            </a:r>
          </a:p>
          <a:p>
            <a:r>
              <a:rPr lang="uk-UA" sz="1600" dirty="0" smtClean="0"/>
              <a:t>    Сидушка, вона ж </a:t>
            </a:r>
            <a:r>
              <a:rPr lang="uk-UA" sz="1600" dirty="0" err="1" smtClean="0"/>
              <a:t>хопа</a:t>
            </a:r>
            <a:r>
              <a:rPr lang="uk-UA" sz="1600" dirty="0" smtClean="0"/>
              <a:t>  з пінки чи надувна.</a:t>
            </a:r>
          </a:p>
          <a:p>
            <a:r>
              <a:rPr lang="uk-UA" sz="1600" dirty="0" smtClean="0"/>
              <a:t>    </a:t>
            </a:r>
            <a:r>
              <a:rPr lang="uk-UA" sz="1600" dirty="0" err="1" smtClean="0"/>
              <a:t>Трекінгові</a:t>
            </a:r>
            <a:r>
              <a:rPr lang="uk-UA" sz="1600" dirty="0" smtClean="0"/>
              <a:t> палиці для складного рельєфу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ru-RU" dirty="0"/>
          </a:p>
        </p:txBody>
      </p:sp>
      <p:pic>
        <p:nvPicPr>
          <p:cNvPr id="15361" name="Picture 1" descr="C:\Users\User\Desktop\пвд\рюкзак\5-prodam-kovrik-turisticheskij-joga-mat-kari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3024190" cy="2217739"/>
          </a:xfrm>
          <a:prstGeom prst="rect">
            <a:avLst/>
          </a:prstGeom>
          <a:noFill/>
        </p:spPr>
      </p:pic>
      <p:pic>
        <p:nvPicPr>
          <p:cNvPr id="15362" name="Picture 2" descr="C:\Users\User\Desktop\пвд\рюкзак\34111.900x0.jpg"/>
          <p:cNvPicPr>
            <a:picLocks noChangeAspect="1" noChangeArrowheads="1"/>
          </p:cNvPicPr>
          <p:nvPr/>
        </p:nvPicPr>
        <p:blipFill>
          <a:blip r:embed="rId3" cstate="print"/>
          <a:srcRect l="6605" t="22974" r="4371" b="23898"/>
          <a:stretch>
            <a:fillRect/>
          </a:stretch>
        </p:blipFill>
        <p:spPr bwMode="auto">
          <a:xfrm>
            <a:off x="6143636" y="1142984"/>
            <a:ext cx="2753219" cy="1643050"/>
          </a:xfrm>
          <a:prstGeom prst="rect">
            <a:avLst/>
          </a:prstGeom>
          <a:noFill/>
        </p:spPr>
      </p:pic>
      <p:pic>
        <p:nvPicPr>
          <p:cNvPr id="15364" name="Picture 4" descr="C:\Users\User\Desktop\пвд\рюкзак\mcnett-outgo-microfiber-towel-extra-large-terra-cotta-79727120407753_small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4141" y="2857496"/>
            <a:ext cx="2639859" cy="2657458"/>
          </a:xfrm>
          <a:prstGeom prst="rect">
            <a:avLst/>
          </a:prstGeom>
          <a:noFill/>
        </p:spPr>
      </p:pic>
      <p:pic>
        <p:nvPicPr>
          <p:cNvPr id="15365" name="Picture 5" descr="C:\Users\User\Desktop\пвд\рюкзак\multitul_grand_way_59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572008"/>
            <a:ext cx="3338893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043362" cy="7755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Одяг та взуття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857784"/>
          </a:xfrm>
        </p:spPr>
        <p:txBody>
          <a:bodyPr>
            <a:normAutofit fontScale="92500" lnSpcReduction="20000"/>
          </a:bodyPr>
          <a:lstStyle/>
          <a:p>
            <a:r>
              <a:rPr lang="uk-UA" sz="1700" dirty="0" smtClean="0"/>
              <a:t>Одяг та взуття підбирається в залежності від району подорожі та сезону, а також тривалості.</a:t>
            </a:r>
          </a:p>
          <a:p>
            <a:r>
              <a:rPr lang="uk-UA" sz="1700" dirty="0" smtClean="0"/>
              <a:t>Взуття  має бути з товстою та гнучкою підошвою кросівки чи черевики. Але обов’язково  розношене. </a:t>
            </a:r>
          </a:p>
          <a:p>
            <a:r>
              <a:rPr lang="uk-UA" sz="1700" dirty="0" smtClean="0"/>
              <a:t>Влітку для зміни </a:t>
            </a:r>
            <a:r>
              <a:rPr lang="uk-UA" sz="1700" dirty="0" err="1" smtClean="0"/>
              <a:t>шльопки</a:t>
            </a:r>
            <a:r>
              <a:rPr lang="uk-UA" sz="1700" dirty="0" smtClean="0"/>
              <a:t> чи </a:t>
            </a:r>
            <a:r>
              <a:rPr lang="uk-UA" sz="1700" dirty="0" err="1" smtClean="0"/>
              <a:t>крокси</a:t>
            </a:r>
            <a:r>
              <a:rPr lang="uk-UA" sz="1700" dirty="0" smtClean="0"/>
              <a:t>. </a:t>
            </a:r>
          </a:p>
          <a:p>
            <a:r>
              <a:rPr lang="uk-UA" sz="1700" dirty="0" smtClean="0"/>
              <a:t>Шкарпетки синтетичні, тонкі шерстяні  чи спеціальні </a:t>
            </a:r>
            <a:r>
              <a:rPr lang="uk-UA" sz="1700" dirty="0" err="1" smtClean="0"/>
              <a:t>трекінгові</a:t>
            </a:r>
            <a:r>
              <a:rPr lang="uk-UA" sz="1700" dirty="0" smtClean="0"/>
              <a:t> з посиленими ділянками і навіть срібними волокнами. Взимку товсті шерстяні. </a:t>
            </a:r>
          </a:p>
          <a:p>
            <a:r>
              <a:rPr lang="uk-UA" sz="1700" dirty="0" smtClean="0"/>
              <a:t>Взимку, у міжсезоння чи для гір потрібна </a:t>
            </a:r>
            <a:r>
              <a:rPr lang="uk-UA" sz="1700" dirty="0" err="1" smtClean="0"/>
              <a:t>термобілизна</a:t>
            </a:r>
            <a:r>
              <a:rPr lang="uk-UA" sz="1700" dirty="0" smtClean="0"/>
              <a:t>. </a:t>
            </a:r>
          </a:p>
          <a:p>
            <a:r>
              <a:rPr lang="uk-UA" sz="1700" dirty="0" smtClean="0"/>
              <a:t>Для новачків для походу влітку  і не в горах достатнього зручного спортивного одягу. А на вечір </a:t>
            </a:r>
            <a:r>
              <a:rPr lang="uk-UA" sz="1700" dirty="0" err="1" smtClean="0"/>
              <a:t>флісову</a:t>
            </a:r>
            <a:r>
              <a:rPr lang="uk-UA" sz="1700" dirty="0" smtClean="0"/>
              <a:t>  чи шерстяну кофту. Шерсть гріє навіть вологою</a:t>
            </a:r>
          </a:p>
          <a:p>
            <a:r>
              <a:rPr lang="uk-UA" sz="1700" dirty="0" smtClean="0"/>
              <a:t>Головний убір обов’язковий – шапка, кепка, панама, </a:t>
            </a:r>
            <a:r>
              <a:rPr lang="uk-UA" sz="1700" dirty="0" err="1" smtClean="0"/>
              <a:t>бандана</a:t>
            </a:r>
            <a:r>
              <a:rPr lang="uk-UA" sz="1700" dirty="0" smtClean="0"/>
              <a:t>, </a:t>
            </a:r>
            <a:r>
              <a:rPr lang="uk-UA" sz="1700" dirty="0" err="1" smtClean="0"/>
              <a:t>баф</a:t>
            </a:r>
            <a:r>
              <a:rPr lang="uk-UA" sz="1700" dirty="0" smtClean="0"/>
              <a:t>, косинка на вибір і по сезону.</a:t>
            </a:r>
          </a:p>
          <a:p>
            <a:r>
              <a:rPr lang="uk-UA" sz="1700" dirty="0" err="1" smtClean="0"/>
              <a:t>Вітровка</a:t>
            </a:r>
            <a:r>
              <a:rPr lang="uk-UA" sz="1700" dirty="0" smtClean="0"/>
              <a:t> – сучасна мембранна куртка.</a:t>
            </a:r>
          </a:p>
          <a:p>
            <a:r>
              <a:rPr lang="uk-UA" sz="1700" dirty="0" smtClean="0"/>
              <a:t>Дощовик для одягу чи разом з рюкзаком.</a:t>
            </a:r>
          </a:p>
          <a:p>
            <a:r>
              <a:rPr lang="uk-UA" sz="1700" dirty="0" smtClean="0"/>
              <a:t>Шорти чи штормові штани по сезону.</a:t>
            </a:r>
          </a:p>
          <a:p>
            <a:r>
              <a:rPr lang="uk-UA" sz="1700" dirty="0" smtClean="0"/>
              <a:t>Для гір чи міжсезоння є рекомендована трійка шарів одягу: 1 базовий (</a:t>
            </a:r>
            <a:r>
              <a:rPr lang="uk-UA" sz="1700" dirty="0" err="1" smtClean="0"/>
              <a:t>термобілизна</a:t>
            </a:r>
            <a:r>
              <a:rPr lang="uk-UA" sz="1700" dirty="0" smtClean="0"/>
              <a:t>); 2 утеплення (</a:t>
            </a:r>
            <a:r>
              <a:rPr lang="uk-UA" sz="1700" dirty="0" err="1" smtClean="0"/>
              <a:t>флісовий</a:t>
            </a:r>
            <a:r>
              <a:rPr lang="uk-UA" sz="1700" dirty="0" smtClean="0"/>
              <a:t> </a:t>
            </a:r>
            <a:r>
              <a:rPr lang="uk-UA" sz="1700" dirty="0" smtClean="0"/>
              <a:t>чи шерстяний светр, сучасні пухові светри чи легкі куртки) 3 </a:t>
            </a:r>
            <a:r>
              <a:rPr lang="uk-UA" sz="1700" dirty="0" err="1" smtClean="0"/>
              <a:t>захтсний</a:t>
            </a:r>
            <a:r>
              <a:rPr lang="uk-UA" sz="1700" dirty="0" smtClean="0"/>
              <a:t> (мембранна куртка – водо та вітронепроникна.)</a:t>
            </a:r>
          </a:p>
          <a:p>
            <a:r>
              <a:rPr lang="uk-UA" sz="1700" dirty="0" smtClean="0"/>
              <a:t>Сучасний спеціальний туристичний одяг зручний, легкий і чудово захищає. І коштує відповідно.</a:t>
            </a:r>
          </a:p>
          <a:p>
            <a:r>
              <a:rPr lang="uk-UA" sz="1700" dirty="0" smtClean="0"/>
              <a:t>ВАЖЛИВО! Слід запакувати одяг у </a:t>
            </a:r>
            <a:r>
              <a:rPr lang="uk-UA" sz="1700" dirty="0" err="1" smtClean="0"/>
              <a:t>гермомішки</a:t>
            </a:r>
            <a:r>
              <a:rPr lang="uk-UA" sz="1700" dirty="0" smtClean="0"/>
              <a:t> чи пакети, щоб не промокли.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4000528" cy="7755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Зразки одягу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1900222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User\Desktop\пвд\рюкзак\149191236511888780.jpg"/>
          <p:cNvPicPr>
            <a:picLocks noChangeAspect="1" noChangeArrowheads="1"/>
          </p:cNvPicPr>
          <p:nvPr/>
        </p:nvPicPr>
        <p:blipFill>
          <a:blip r:embed="rId2"/>
          <a:srcRect l="11319" t="-2521" r="12" b="6722"/>
          <a:stretch>
            <a:fillRect/>
          </a:stretch>
        </p:blipFill>
        <p:spPr bwMode="auto">
          <a:xfrm>
            <a:off x="214282" y="1142984"/>
            <a:ext cx="3357586" cy="2714644"/>
          </a:xfrm>
          <a:prstGeom prst="rect">
            <a:avLst/>
          </a:prstGeom>
          <a:noFill/>
        </p:spPr>
      </p:pic>
      <p:pic>
        <p:nvPicPr>
          <p:cNvPr id="20483" name="Picture 3" descr="C:\Users\User\Desktop\пвд\рюкзак\unname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7236" y="214290"/>
            <a:ext cx="3826764" cy="3124194"/>
          </a:xfrm>
          <a:prstGeom prst="rect">
            <a:avLst/>
          </a:prstGeom>
          <a:noFill/>
        </p:spPr>
      </p:pic>
      <p:pic>
        <p:nvPicPr>
          <p:cNvPr id="20484" name="Picture 4" descr="C:\Users\User\Desktop\пвд\рюкзак\961c77ee53bd0052be22e0e690a04e2e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924" y="3690924"/>
            <a:ext cx="3167076" cy="3167076"/>
          </a:xfrm>
          <a:prstGeom prst="rect">
            <a:avLst/>
          </a:prstGeom>
          <a:noFill/>
        </p:spPr>
      </p:pic>
      <p:pic>
        <p:nvPicPr>
          <p:cNvPr id="20485" name="Picture 5" descr="C:\Users\User\Desktop\пвд\рюкзак\65efc173d3f6ce5eb0a81e768c56e2f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876"/>
            <a:ext cx="3103569" cy="3103569"/>
          </a:xfrm>
          <a:prstGeom prst="rect">
            <a:avLst/>
          </a:prstGeom>
          <a:noFill/>
        </p:spPr>
      </p:pic>
      <p:pic>
        <p:nvPicPr>
          <p:cNvPr id="8" name="Picture 3" descr="C:\Users\User\Desktop\пвд\рюкзак\Rainco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214686"/>
            <a:ext cx="2713032" cy="271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718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Індивідуальне спорядження для походу.</vt:lpstr>
      <vt:lpstr>Рюкзак</vt:lpstr>
      <vt:lpstr>Слайд 3</vt:lpstr>
      <vt:lpstr>Будова рюкзака</vt:lpstr>
      <vt:lpstr>Спальний мішок</vt:lpstr>
      <vt:lpstr>Туристичний килимок чи карімат</vt:lpstr>
      <vt:lpstr>Особисті речі</vt:lpstr>
      <vt:lpstr>Одяг та взуття</vt:lpstr>
      <vt:lpstr>Зразки одягу </vt:lpstr>
      <vt:lpstr>Посуд у поході</vt:lpstr>
      <vt:lpstr>Укладка рюкзака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спорядження для походу.</dc:title>
  <dc:creator>Пользователь</dc:creator>
  <cp:lastModifiedBy>Пользователь</cp:lastModifiedBy>
  <cp:revision>64</cp:revision>
  <dcterms:created xsi:type="dcterms:W3CDTF">2020-04-22T11:33:58Z</dcterms:created>
  <dcterms:modified xsi:type="dcterms:W3CDTF">2020-04-22T22:16:49Z</dcterms:modified>
</cp:coreProperties>
</file>