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96" r:id="rId4"/>
    <p:sldId id="291" r:id="rId5"/>
    <p:sldId id="292" r:id="rId6"/>
    <p:sldId id="293" r:id="rId7"/>
    <p:sldId id="294" r:id="rId8"/>
    <p:sldId id="295" r:id="rId9"/>
    <p:sldId id="257" r:id="rId10"/>
    <p:sldId id="258" r:id="rId11"/>
    <p:sldId id="261" r:id="rId12"/>
    <p:sldId id="280" r:id="rId13"/>
    <p:sldId id="275" r:id="rId14"/>
    <p:sldId id="279" r:id="rId15"/>
    <p:sldId id="259" r:id="rId16"/>
    <p:sldId id="263" r:id="rId17"/>
    <p:sldId id="284" r:id="rId18"/>
    <p:sldId id="289" r:id="rId19"/>
    <p:sldId id="282" r:id="rId20"/>
    <p:sldId id="287" r:id="rId21"/>
    <p:sldId id="290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F0557"/>
    <a:srgbClr val="FF3300"/>
    <a:srgbClr val="FF00FF"/>
    <a:srgbClr val="C24242"/>
    <a:srgbClr val="993366"/>
    <a:srgbClr val="E11D47"/>
    <a:srgbClr val="F1090F"/>
    <a:srgbClr val="0B4D2F"/>
    <a:srgbClr val="474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4660"/>
  </p:normalViewPr>
  <p:slideViewPr>
    <p:cSldViewPr>
      <p:cViewPr varScale="1">
        <p:scale>
          <a:sx n="102" d="100"/>
          <a:sy n="102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15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30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+mn-lt"/>
              </a:rPr>
              <a:t>Гурток “Моделювання </a:t>
            </a:r>
            <a:r>
              <a:rPr lang="uk-UA" sz="5400" dirty="0" smtClean="0">
                <a:solidFill>
                  <a:srgbClr val="FF0000"/>
                </a:solidFill>
                <a:latin typeface="+mn-lt"/>
              </a:rPr>
              <a:t>іграшок-сувенірів</a:t>
            </a:r>
            <a:r>
              <a:rPr lang="uk-UA" sz="5400" dirty="0" smtClean="0">
                <a:solidFill>
                  <a:srgbClr val="FF0000"/>
                </a:solidFill>
                <a:latin typeface="+mn-lt"/>
              </a:rPr>
              <a:t>”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2800" b="1" dirty="0" smtClean="0">
              <a:solidFill>
                <a:srgbClr val="993366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Лазаркевич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Л.Г.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презентує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UserXP\Рабочий стол\МАМА\Новая папка (3)\фото\val1111-06_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02592">
            <a:off x="4648200" y="2308320"/>
            <a:ext cx="4038600" cy="3109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Періоду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Київської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Русі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належать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згадки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щільноприлягаючі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покриття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голови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називалися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каптурі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  <a:b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Побутували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в’язані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пояси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плетені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вовняні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шкарпетки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мали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назву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«</a:t>
            </a:r>
            <a:r>
              <a:rPr lang="ru-RU" sz="2200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копитця</a:t>
            </a:r>
            <a:r>
              <a:rPr lang="ru-RU" sz="2200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  <a:endParaRPr lang="ru-RU" sz="2200" dirty="0">
              <a:solidFill>
                <a:srgbClr val="0F0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 smtClean="0"/>
          </a:p>
        </p:txBody>
      </p:sp>
      <p:pic>
        <p:nvPicPr>
          <p:cNvPr id="8194" name="Picture 2" descr="C:\Documents and Settings\UserXP\Рабочий стол\МАМА\Новая папка (3)\фото\big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785926"/>
            <a:ext cx="4038600" cy="269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Documents and Settings\UserXP\Рабочий стол\МАМА\Новая папка (3)\фото\ї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0962">
            <a:off x="450972" y="1976185"/>
            <a:ext cx="2928958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Documents and Settings\UserXP\Рабочий стол\МАМА\Новая папка (3)\фото\пп.jpeg"/>
          <p:cNvPicPr>
            <a:picLocks noChangeAspect="1" noChangeArrowheads="1"/>
          </p:cNvPicPr>
          <p:nvPr/>
        </p:nvPicPr>
        <p:blipFill>
          <a:blip r:embed="rId4" cstate="print"/>
          <a:srcRect b="11764"/>
          <a:stretch>
            <a:fillRect/>
          </a:stretch>
        </p:blipFill>
        <p:spPr bwMode="auto">
          <a:xfrm rot="305409">
            <a:off x="1750790" y="4148694"/>
            <a:ext cx="321471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Documents and Settings\UserXP\Рабочий стол\МАМА\Новая папка (3)\фото\ві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714884"/>
            <a:ext cx="2619375" cy="17430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500694" y="428604"/>
            <a:ext cx="364330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400" b="1" dirty="0" err="1" smtClean="0">
                <a:solidFill>
                  <a:srgbClr val="FF0000"/>
                </a:solidFill>
              </a:rPr>
              <a:t>Серед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жінок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суспільної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верхівки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були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поширені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очіпки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з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сітки</a:t>
            </a:r>
            <a:r>
              <a:rPr lang="ru-RU" sz="3400" b="1" dirty="0" smtClean="0">
                <a:solidFill>
                  <a:srgbClr val="FF0000"/>
                </a:solidFill>
              </a:rPr>
              <a:t> -„</a:t>
            </a:r>
            <a:r>
              <a:rPr lang="ru-RU" sz="3400" b="1" dirty="0" err="1" smtClean="0">
                <a:solidFill>
                  <a:srgbClr val="FF0000"/>
                </a:solidFill>
              </a:rPr>
              <a:t>волосники</a:t>
            </a:r>
            <a:r>
              <a:rPr lang="ru-RU" sz="3400" b="1" dirty="0" smtClean="0">
                <a:solidFill>
                  <a:srgbClr val="FF0000"/>
                </a:solidFill>
              </a:rPr>
              <a:t>”, </a:t>
            </a:r>
            <a:r>
              <a:rPr lang="ru-RU" sz="3400" b="1" dirty="0" err="1" smtClean="0">
                <a:solidFill>
                  <a:srgbClr val="FF0000"/>
                </a:solidFill>
              </a:rPr>
              <a:t>які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сплітали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з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золотих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або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срібних</a:t>
            </a:r>
            <a:r>
              <a:rPr lang="ru-RU" sz="3400" b="1" dirty="0" smtClean="0">
                <a:solidFill>
                  <a:srgbClr val="FF0000"/>
                </a:solidFill>
              </a:rPr>
              <a:t> ниток.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     </a:t>
            </a:r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Содержимое 5" descr="ав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r="2985" b="10488"/>
          <a:stretch>
            <a:fillRect/>
          </a:stretch>
        </p:blipFill>
        <p:spPr>
          <a:xfrm>
            <a:off x="0" y="357188"/>
            <a:ext cx="2786063" cy="235743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UserXP\Рабочий стол\МАМА\Новая папка (3)\фото\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40"/>
            <a:ext cx="2714644" cy="35004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XP\Рабочий стол\МАМА\Новая папка (3)\фото\пам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1885950" cy="24288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57720" y="357166"/>
            <a:ext cx="4286280" cy="6154758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FF00FF"/>
                </a:solidFill>
                <a:effectLst/>
              </a:rPr>
              <a:t> 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Для горожан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і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селян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в’язаним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доповненням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до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одягу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були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рукавиці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та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шкарпетки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. Для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вищих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верств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суспільства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використовували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як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сировину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шовкову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пряжу, а для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простішого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люду –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вовну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та </a:t>
            </a:r>
            <a:r>
              <a:rPr lang="ru-RU" sz="27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льон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.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Содержимое 8" descr="ить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214686"/>
            <a:ext cx="2143125" cy="2143125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Содержимое 12" descr="енг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2571768" cy="2571768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Documents and Settings\UserXP\Рабочий стол\МАМА\Новая папка (3)\фото\мпен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1933575" cy="2362200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072198" y="1571612"/>
            <a:ext cx="3071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71448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Наприкінці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ХІХ –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першій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третині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ХХ ст.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території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Західної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України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особливо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поширилося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в’язання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дротами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гачком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, 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також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за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допомогою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спеціальних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машин.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7" name="Содержимое 6" descr="им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3143272" cy="278608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зщш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0760" y="785794"/>
            <a:ext cx="2928958" cy="342902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Documents and Settings\UserXP\Рабочий стол\МАМА\Новая папка (3)\фото\йфі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00372"/>
            <a:ext cx="2619375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3" name="Picture 3" descr="C:\Documents and Settings\UserXP\Рабочий стол\МАМА\Новая папка (3)\фото\ьг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9046">
            <a:off x="214282" y="2214554"/>
            <a:ext cx="2500315" cy="26432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43914" cy="171448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Різноманітний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асортимент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в’язаних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виробів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підпорядковувався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стильовим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особливостям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європейської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моди.Пояси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берети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шапки,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очіпки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рукавиці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панчохи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шарфи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мереживо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стають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ознакою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соціального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стану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їх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власника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дорогим предметом </a:t>
            </a:r>
            <a:r>
              <a:rPr lang="ru-RU" sz="2000" dirty="0" err="1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одягу</a:t>
            </a:r>
            <a: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br>
              <a:rPr lang="ru-RU" sz="2000" dirty="0" smtClean="0">
                <a:solidFill>
                  <a:srgbClr val="F1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dirty="0">
              <a:solidFill>
                <a:srgbClr val="F10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Содержимое 5" descr="2_12725513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4038600" cy="290779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thumb_015~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357430"/>
            <a:ext cx="2309840" cy="1982001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Documents and Settings\UserXP\Рабочий стол\МАМА\Новая папка (3)\фото\711741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2428892" cy="17145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Documents and Settings\UserXP\Рабочий стол\МАМА\Новая папка (3)\фото\47941331_1251193372_20_257578_5c67bbf57319a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500570"/>
            <a:ext cx="3429006" cy="235743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42910" y="5786454"/>
            <a:ext cx="8215370" cy="762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785786" y="5072074"/>
            <a:ext cx="8072494" cy="97631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давнину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ловили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рибу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удицею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а 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плетеною 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гачком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сіткою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«мережею»,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пішла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різновиду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плетіння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</a:t>
            </a:r>
            <a:r>
              <a:rPr lang="ru-RU" b="1" dirty="0" err="1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мереживо</a:t>
            </a:r>
            <a:r>
              <a:rPr lang="ru-RU" b="1" dirty="0" smtClean="0">
                <a:solidFill>
                  <a:srgbClr val="0F0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cap="none" dirty="0">
              <a:solidFill>
                <a:srgbClr val="0F0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18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269570">
            <a:off x="5072066" y="785794"/>
            <a:ext cx="3500462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 descr="2_124965476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1167991">
            <a:off x="569951" y="547305"/>
            <a:ext cx="3443986" cy="3763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В’язання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стає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популярним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видом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рукоділля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, 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в’язані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вироби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модними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складовими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вбрання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та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частиною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українського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традиційного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одягу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інтер’єру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.</a:t>
            </a:r>
            <a:r>
              <a:rPr lang="ru-RU" sz="2400" dirty="0" smtClean="0">
                <a:solidFill>
                  <a:srgbClr val="FF00FF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FF00FF"/>
                </a:solidFill>
                <a:effectLst/>
                <a:latin typeface="+mn-lt"/>
              </a:rPr>
            </a:br>
            <a:endParaRPr lang="ru-RU" sz="2400" dirty="0">
              <a:solidFill>
                <a:srgbClr val="FF00FF"/>
              </a:solidFill>
              <a:effectLst/>
              <a:latin typeface="+mn-lt"/>
            </a:endParaRPr>
          </a:p>
        </p:txBody>
      </p:sp>
      <p:pic>
        <p:nvPicPr>
          <p:cNvPr id="8" name="Содержимое 7" descr="1_val2410-01-04_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786058"/>
            <a:ext cx="4059237" cy="3141849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_12725448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4038600" cy="319857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Західн</a:t>
            </a:r>
            <a:r>
              <a:rPr lang="uk-UA" b="1" dirty="0" smtClean="0">
                <a:solidFill>
                  <a:srgbClr val="FF0000"/>
                </a:solidFill>
              </a:rPr>
              <a:t>о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Українських</a:t>
            </a:r>
            <a:r>
              <a:rPr lang="ru-RU" b="1" dirty="0" smtClean="0">
                <a:solidFill>
                  <a:srgbClr val="FF0000"/>
                </a:solidFill>
              </a:rPr>
              <a:t> землях </a:t>
            </a:r>
            <a:r>
              <a:rPr lang="ru-RU" b="1" dirty="0" err="1" smtClean="0">
                <a:solidFill>
                  <a:srgbClr val="FF0000"/>
                </a:solidFill>
              </a:rPr>
              <a:t>розвивається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в’язальне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трикотажне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виробництво</a:t>
            </a:r>
            <a:r>
              <a:rPr lang="ru-RU" b="1" dirty="0" smtClean="0">
                <a:solidFill>
                  <a:srgbClr val="FF0000"/>
                </a:solidFill>
              </a:rPr>
              <a:t>, де </a:t>
            </a:r>
            <a:r>
              <a:rPr lang="ru-RU" b="1" dirty="0" err="1" smtClean="0">
                <a:solidFill>
                  <a:srgbClr val="FF0000"/>
                </a:solidFill>
              </a:rPr>
              <a:t>поєднували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машинну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ручну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працю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м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428868"/>
            <a:ext cx="2286000" cy="2071702"/>
          </a:xfrm>
        </p:spPr>
      </p:pic>
      <p:pic>
        <p:nvPicPr>
          <p:cNvPr id="3074" name="Picture 2" descr="C:\Documents and Settings\UserXP\Рабочий стол\МАМА\Новая папка (3)\фото\всч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4714884"/>
            <a:ext cx="2466975" cy="1857375"/>
          </a:xfrm>
          <a:prstGeom prst="rect">
            <a:avLst/>
          </a:prstGeom>
          <a:noFill/>
        </p:spPr>
      </p:pic>
      <p:pic>
        <p:nvPicPr>
          <p:cNvPr id="3076" name="Picture 4" descr="C:\Documents and Settings\UserXP\Рабочий стол\МАМА\Новая папка (3)\фото\юб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3209930" cy="2571768"/>
          </a:xfrm>
          <a:prstGeom prst="rect">
            <a:avLst/>
          </a:prstGeom>
          <a:noFill/>
        </p:spPr>
      </p:pic>
      <p:pic>
        <p:nvPicPr>
          <p:cNvPr id="3077" name="Picture 5" descr="C:\Documents and Settings\UserXP\Рабочий стол\МАМА\Новая папка (3)\фото\сми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14356"/>
            <a:ext cx="2466975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Мода на трикотаж - </a:t>
            </a:r>
            <a:r>
              <a:rPr lang="ru-RU" sz="3600" dirty="0" err="1" smtClean="0">
                <a:solidFill>
                  <a:srgbClr val="002060"/>
                </a:solidFill>
                <a:effectLst/>
                <a:latin typeface="+mn-lt"/>
              </a:rPr>
              <a:t>це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 прикраса </a:t>
            </a:r>
            <a:r>
              <a:rPr lang="ru-RU" sz="3600" dirty="0" err="1" smtClean="0">
                <a:solidFill>
                  <a:srgbClr val="002060"/>
                </a:solidFill>
                <a:effectLst/>
                <a:latin typeface="+mn-lt"/>
              </a:rPr>
              <a:t>нашого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effectLst/>
                <a:latin typeface="+mn-lt"/>
              </a:rPr>
              <a:t>інтер'єру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" name="Picture 5" descr="C:\Documents and Settings\UserXP\Рабочий стол\МАМА\Новая папка (3)\фото\s051242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214550" cy="284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1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868" y="1785926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UserXP\Рабочий стол\МАМА\Новая папка (3)\фото\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64305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UserXP\Рабочий стол\МАМА\Новая папка (3)\фото\Creative-knitting_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28611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UserXP\Рабочий стол\МАМА\Новая папка (3)\фото\Creative-knitting_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786190"/>
            <a:ext cx="307183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714908" cy="78581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CC0000"/>
                </a:solidFill>
                <a:effectLst/>
                <a:latin typeface="+mn-lt"/>
              </a:rPr>
              <a:t>Різноплановий</a:t>
            </a:r>
            <a:r>
              <a:rPr lang="ru-RU" sz="2400" dirty="0" smtClean="0">
                <a:solidFill>
                  <a:srgbClr val="CC0000"/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rgbClr val="CC0000"/>
                </a:solidFill>
                <a:effectLst/>
                <a:latin typeface="+mn-lt"/>
              </a:rPr>
              <a:t>асортимент</a:t>
            </a:r>
            <a:r>
              <a:rPr lang="ru-RU" sz="2400" dirty="0" smtClean="0">
                <a:solidFill>
                  <a:srgbClr val="CC0000"/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rgbClr val="CC0000"/>
                </a:solidFill>
                <a:effectLst/>
                <a:latin typeface="+mn-lt"/>
              </a:rPr>
              <a:t>виробів</a:t>
            </a:r>
            <a:r>
              <a:rPr lang="ru-RU" sz="2400" dirty="0" smtClean="0">
                <a:solidFill>
                  <a:srgbClr val="CC0000"/>
                </a:solidFill>
                <a:effectLst/>
                <a:latin typeface="+mn-lt"/>
              </a:rPr>
              <a:t>  </a:t>
            </a:r>
            <a:br>
              <a:rPr lang="ru-RU" sz="2400" dirty="0" smtClean="0">
                <a:solidFill>
                  <a:srgbClr val="CC0000"/>
                </a:solidFill>
                <a:effectLst/>
                <a:latin typeface="+mn-lt"/>
              </a:rPr>
            </a:br>
            <a:endParaRPr lang="ru-RU" sz="2400" dirty="0">
              <a:solidFill>
                <a:srgbClr val="CC0000"/>
              </a:solidFill>
              <a:effectLst/>
              <a:latin typeface="+mn-lt"/>
            </a:endParaRPr>
          </a:p>
        </p:txBody>
      </p:sp>
      <p:pic>
        <p:nvPicPr>
          <p:cNvPr id="6" name="Содержимое 5" descr="2_12548341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4143380"/>
            <a:ext cx="2071702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val1811-09a_5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2571768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UserXP\Мои документы\лр\Для Ларисы 015.jpg"/>
          <p:cNvPicPr>
            <a:picLocks noChangeAspect="1" noChangeArrowheads="1"/>
          </p:cNvPicPr>
          <p:nvPr/>
        </p:nvPicPr>
        <p:blipFill>
          <a:blip r:embed="rId4" cstate="print"/>
          <a:srcRect l="32822" t="13741"/>
          <a:stretch>
            <a:fillRect/>
          </a:stretch>
        </p:blipFill>
        <p:spPr bwMode="auto">
          <a:xfrm rot="5400000">
            <a:off x="2457778" y="1675511"/>
            <a:ext cx="3944230" cy="27131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UserXP\Мои документы\лр\Для Ларисы 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72546">
            <a:off x="5886014" y="472547"/>
            <a:ext cx="3377239" cy="2705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Содержимое 4" descr="val2410-02_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071942"/>
            <a:ext cx="2205022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B4D2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8286808" cy="1214453"/>
          </a:xfrm>
        </p:spPr>
        <p:txBody>
          <a:bodyPr>
            <a:normAutofit/>
          </a:bodyPr>
          <a:lstStyle/>
          <a:p>
            <a:r>
              <a:rPr lang="uk-UA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“Історія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виникнення та розвитку в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язання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UserXP\Рабочий стол\МАМА\Новая папка (3)\фото\1207235610_e0619f8459d12b7877394c7a471e97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786214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Documents and Settings\UserXP\Рабочий стол\МАМА\Новая папка (3)\фото\78948692_large_77593498_0_pic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3643338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Популярність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декоративно-ужиткового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мистецтва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сучасній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Україні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Содержимое 4" descr="1_val1811-03c_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2614602" cy="3013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F055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val0911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5074" y="1357298"/>
            <a:ext cx="2692076" cy="366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Documents and Settings\UserXP\Рабочий стол\МАМА\Новая папка (3)\фото\79186605_large_5555.jpg"/>
          <p:cNvPicPr>
            <a:picLocks noChangeAspect="1" noChangeArrowheads="1"/>
          </p:cNvPicPr>
          <p:nvPr/>
        </p:nvPicPr>
        <p:blipFill>
          <a:blip r:embed="rId4" cstate="print"/>
          <a:srcRect l="8621" t="7583" r="12069" b="7109"/>
          <a:stretch>
            <a:fillRect/>
          </a:stretch>
        </p:blipFill>
        <p:spPr bwMode="auto">
          <a:xfrm>
            <a:off x="4857752" y="4143380"/>
            <a:ext cx="2214578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Documents and Settings\UserXP\Рабочий стол\МАМА\Новая папка (3)\фото\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50057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Documents and Settings\UserXP\Рабочий стол\МАМА\Новая папка (3)\фото\1_1249979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428736"/>
            <a:ext cx="2905132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МАМА\Новая папка (3)\фото\s67304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57529"/>
            <a:ext cx="2619380" cy="3700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UserXP\Рабочий стол\МАМА\Новая папка (3)\фото\s28395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476504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UserXP\Рабочий стол\МАМА\Новая папка (3)\фото\val2310-15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2428892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UserXP\Рабочий стол\МАМА\Новая папка (3)\фото\thumb_015~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572008"/>
            <a:ext cx="2476514" cy="1833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UserXP\Рабочий стол\МАМА\Новая папка (3)\фото\6_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71480"/>
            <a:ext cx="3024192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242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UserXP\Рабочий стол\МАМА\Новая папка (3)\фото\тиьбб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286256"/>
            <a:ext cx="1905000" cy="141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XP\Рабочий стол\МАМА\Новая папка (3)\фото\н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180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C0000"/>
                </a:solidFill>
                <a:effectLst/>
                <a:latin typeface="+mn-lt"/>
              </a:rPr>
              <a:t>В’язання – ручне виготовлення виробів за допомогою гачка чи </a:t>
            </a:r>
            <a:r>
              <a:rPr lang="uk-UA" sz="3200" dirty="0" err="1" smtClean="0">
                <a:solidFill>
                  <a:srgbClr val="CC0000"/>
                </a:solidFill>
                <a:effectLst/>
                <a:latin typeface="+mn-lt"/>
              </a:rPr>
              <a:t>шпиців</a:t>
            </a:r>
            <a:endParaRPr lang="ru-RU" sz="3200" dirty="0">
              <a:solidFill>
                <a:srgbClr val="CC0000"/>
              </a:solidFill>
              <a:effectLst/>
              <a:latin typeface="+mn-lt"/>
            </a:endParaRPr>
          </a:p>
        </p:txBody>
      </p:sp>
      <p:pic>
        <p:nvPicPr>
          <p:cNvPr id="10" name="Содержимое 8" descr="vyaz_spic_o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214818"/>
            <a:ext cx="3048008" cy="2428892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Documents and Settings\UserXP\Мои документы\лр\Для Ларисы 019.jpg"/>
          <p:cNvPicPr>
            <a:picLocks noChangeAspect="1" noChangeArrowheads="1"/>
          </p:cNvPicPr>
          <p:nvPr/>
        </p:nvPicPr>
        <p:blipFill>
          <a:blip r:embed="rId3" cstate="print"/>
          <a:srcRect r="7547" b="13636"/>
          <a:stretch>
            <a:fillRect/>
          </a:stretch>
        </p:blipFill>
        <p:spPr bwMode="auto">
          <a:xfrm>
            <a:off x="428596" y="1714488"/>
            <a:ext cx="3500462" cy="2714644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" descr="C:\Documents and Settings\UserXP\Мои документы\лр\Для Ларисы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14488"/>
            <a:ext cx="3186108" cy="2711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Історія в'язання: Акуратно заштопана єгипетська шкарпетка для &#10;сандалій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4471990" cy="4502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15074" y="500042"/>
            <a:ext cx="27860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В’язані шкарпетки, що були знайдені в Єгипті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прикрашені різними візерунками – від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зігзагів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до інших простих геометричних фігур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Історія в'язання: Зображення Мадонни з круговим в'язанням (XV ст.)&#10; - одне з перших зображень в'язання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786345" cy="5054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714356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В’язання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було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відомо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деяким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живописцям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епохи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Раннього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Відродження</a:t>
            </a:r>
            <a:r>
              <a:rPr lang="ru-RU" b="1" dirty="0" smtClean="0">
                <a:solidFill>
                  <a:srgbClr val="FF0000"/>
                </a:solidFill>
              </a:rPr>
              <a:t>. На образах XIV </a:t>
            </a:r>
            <a:r>
              <a:rPr lang="ru-RU" b="1" dirty="0" err="1" smtClean="0">
                <a:solidFill>
                  <a:srgbClr val="FF0000"/>
                </a:solidFill>
              </a:rPr>
              <a:t>століття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зображена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Діва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Марія</a:t>
            </a:r>
            <a:r>
              <a:rPr lang="ru-RU" b="1" dirty="0" smtClean="0">
                <a:solidFill>
                  <a:srgbClr val="FF0000"/>
                </a:solidFill>
              </a:rPr>
              <a:t>, яка </a:t>
            </a:r>
            <a:r>
              <a:rPr lang="ru-RU" b="1" dirty="0" err="1" smtClean="0">
                <a:solidFill>
                  <a:srgbClr val="FF0000"/>
                </a:solidFill>
              </a:rPr>
              <a:t>в’яже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одяг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немовляти</a:t>
            </a:r>
            <a:r>
              <a:rPr lang="ru-RU" b="1" dirty="0" smtClean="0">
                <a:solidFill>
                  <a:srgbClr val="FF0000"/>
                </a:solidFill>
              </a:rPr>
              <a:t> Христа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0" y="1571612"/>
            <a:ext cx="4714908" cy="46259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XVIII ст. </a:t>
            </a:r>
            <a:r>
              <a:rPr lang="uk-UA" b="1" dirty="0" err="1" smtClean="0">
                <a:solidFill>
                  <a:srgbClr val="FF0000"/>
                </a:solidFill>
              </a:rPr>
              <a:t>з’</a:t>
            </a:r>
            <a:r>
              <a:rPr lang="ru-RU" b="1" dirty="0" smtClean="0">
                <a:solidFill>
                  <a:srgbClr val="FF0000"/>
                </a:solidFill>
              </a:rPr>
              <a:t>явились </a:t>
            </a:r>
            <a:r>
              <a:rPr lang="ru-RU" b="1" dirty="0" err="1" smtClean="0">
                <a:solidFill>
                  <a:srgbClr val="FF0000"/>
                </a:solidFill>
              </a:rPr>
              <a:t>гільдії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майстрів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в’язання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Членами </a:t>
            </a:r>
            <a:r>
              <a:rPr lang="ru-RU" b="1" dirty="0" err="1" smtClean="0">
                <a:solidFill>
                  <a:srgbClr val="FF0000"/>
                </a:solidFill>
              </a:rPr>
              <a:t>були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виключно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чоловіки</a:t>
            </a:r>
            <a:r>
              <a:rPr lang="ru-RU" b="1" dirty="0" smtClean="0">
                <a:solidFill>
                  <a:srgbClr val="FF0000"/>
                </a:solidFill>
              </a:rPr>
              <a:t>. У  </a:t>
            </a:r>
            <a:r>
              <a:rPr lang="ru-RU" b="1" dirty="0" err="1" smtClean="0">
                <a:solidFill>
                  <a:srgbClr val="FF0000"/>
                </a:solidFill>
              </a:rPr>
              <a:t>британські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в’язальні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гільдії</a:t>
            </a:r>
            <a:r>
              <a:rPr lang="ru-RU" b="1" dirty="0" smtClean="0">
                <a:solidFill>
                  <a:srgbClr val="FF0000"/>
                </a:solidFill>
              </a:rPr>
              <a:t>  входили </a:t>
            </a:r>
            <a:r>
              <a:rPr lang="ru-RU" b="1" dirty="0" err="1" smtClean="0">
                <a:solidFill>
                  <a:srgbClr val="FF0000"/>
                </a:solidFill>
              </a:rPr>
              <a:t>в’язальники</a:t>
            </a:r>
            <a:r>
              <a:rPr lang="ru-RU" b="1" dirty="0" smtClean="0">
                <a:solidFill>
                  <a:srgbClr val="FF0000"/>
                </a:solidFill>
              </a:rPr>
              <a:t>  шапок.</a:t>
            </a:r>
          </a:p>
        </p:txBody>
      </p:sp>
      <p:pic>
        <p:nvPicPr>
          <p:cNvPr id="12" name="Содержимое 6" descr="Історія в'язання: На цій шапці кашмірські в'язальники по-своєму &#10;зобразили традиційний мотив тканих шалей - візерунок «огірки»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928670"/>
            <a:ext cx="3479586" cy="4525963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Історія в'язання: Панчохи англійця середини XVII ст. з потертими &#10;розкльошеними манжетами-вилогами поверх чобота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960218" cy="452596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14810" y="571480"/>
            <a:ext cx="514353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Популярними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стали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в’язані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шовкові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панчохи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прикрашені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візерунками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Вони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стають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предметом туалету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аристократії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928670"/>
            <a:ext cx="50006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Неймовірна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кількість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в’язаних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виробів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до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нині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вражає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уяву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Ігольниці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сумочки для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рукоділля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майстерно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зв’язані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англійськими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леді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XVIII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XIX ст.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Історія в'язання: Ігольніци і сумочки для рукоділля, майстерно &#10;пов'язані англійськими леді в XVIII і XIX ст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5860"/>
            <a:ext cx="4038600" cy="3759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type="body" idx="4294967295"/>
          </p:nvPr>
        </p:nvSpPr>
        <p:spPr>
          <a:xfrm>
            <a:off x="0" y="1857375"/>
            <a:ext cx="8929688" cy="4286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орн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14876" y="4286256"/>
            <a:ext cx="2190750" cy="2085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Содержимое 4" descr="fbed4d6cb288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4038600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5286380" y="285729"/>
            <a:ext cx="3857620" cy="40005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В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археологічних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пам’ятках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палеоліту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було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знайдено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перші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знаряддя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плетіння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.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1704</TotalTime>
  <Words>346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Гурток “Моделювання іграшок-сувенірів”</vt:lpstr>
      <vt:lpstr>Презентація </vt:lpstr>
      <vt:lpstr>В’язання – ручне виготовлення виробів за допомогою гачка чи шпиців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археологічних пам’ятках палеоліту було знайдено перші знаряддя для плетіння.</vt:lpstr>
      <vt:lpstr> Періоду Київської Русі належать згадки про щільноприлягаючі покриття  голови, що називалися «каптурі».        Побутували в’язані пояси та  плетені вовняні шкарпетки, що мали  назву  «копитця».</vt:lpstr>
      <vt:lpstr>Презентация PowerPoint</vt:lpstr>
      <vt:lpstr> Для горожан і селян в’язаним доповненням до одягу були рукавиці та шкарпетки. Для вищих верств суспільства використовували як сировину шовкову пряжу, а для простішого люду – вовну та льон.  </vt:lpstr>
      <vt:lpstr>Наприкінці ХІХ – першій третині ХХ ст. на території Західної України особливо поширилося в’язання дротами та гачком, а також за допомогою спеціальних машин.</vt:lpstr>
      <vt:lpstr>Різноманітний асортимент в’язаних виробів підпорядковувався стильовим особливостям європейської моди.Пояси, берети, шапки, очіпки, рукавиці, панчохи, шарфи, мереживо стають ознакою соціального стану їх власника і дорогим предметом одягу.  </vt:lpstr>
      <vt:lpstr>Презентация PowerPoint</vt:lpstr>
      <vt:lpstr>В’язання стає популярним видом рукоділля, а в’язані вироби – модними складовими  вбрання та частиною українського традиційного одягу та інтер’єру. </vt:lpstr>
      <vt:lpstr>Презентация PowerPoint</vt:lpstr>
      <vt:lpstr>Мода на трикотаж - це прикраса нашого інтер'єру</vt:lpstr>
      <vt:lpstr>Різноплановий асортимент виробів   </vt:lpstr>
      <vt:lpstr>Популярність  декоративно-ужиткового мистецтва у сучасній Україні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Презентація </dc:title>
  <cp:lastModifiedBy>ВОВАН ПК</cp:lastModifiedBy>
  <cp:revision>159</cp:revision>
  <dcterms:modified xsi:type="dcterms:W3CDTF">2020-04-15T17:08:24Z</dcterms:modified>
</cp:coreProperties>
</file>