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86" r:id="rId15"/>
    <p:sldId id="287" r:id="rId16"/>
    <p:sldId id="288" r:id="rId17"/>
    <p:sldId id="289" r:id="rId18"/>
    <p:sldId id="291" r:id="rId19"/>
    <p:sldId id="290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925BF"/>
    <a:srgbClr val="FF3300"/>
    <a:srgbClr val="993366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8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4161-9228-40FB-98F3-5522E4A4E09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1FF-2A74-4A99-B9FD-3D2481978D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3695631"/>
      </p:ext>
    </p:extLst>
  </p:cSld>
  <p:clrMapOvr>
    <a:masterClrMapping/>
  </p:clrMapOvr>
  <p:transition spd="med" advClick="0" advTm="8000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4161-9228-40FB-98F3-5522E4A4E09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1FF-2A74-4A99-B9FD-3D2481978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7585204"/>
      </p:ext>
    </p:extLst>
  </p:cSld>
  <p:clrMapOvr>
    <a:masterClrMapping/>
  </p:clrMapOvr>
  <p:transition spd="med" advClick="0" advTm="8000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4161-9228-40FB-98F3-5522E4A4E09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1FF-2A74-4A99-B9FD-3D2481978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264827"/>
      </p:ext>
    </p:extLst>
  </p:cSld>
  <p:clrMapOvr>
    <a:masterClrMapping/>
  </p:clrMapOvr>
  <p:transition spd="med" advClick="0" advTm="8000"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4161-9228-40FB-98F3-5522E4A4E09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1FF-2A74-4A99-B9FD-3D2481978D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69986523"/>
      </p:ext>
    </p:extLst>
  </p:cSld>
  <p:clrMapOvr>
    <a:masterClrMapping/>
  </p:clrMapOvr>
  <p:transition spd="med" advClick="0" advTm="8000">
    <p:pull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4161-9228-40FB-98F3-5522E4A4E09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1FF-2A74-4A99-B9FD-3D2481978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156078"/>
      </p:ext>
    </p:extLst>
  </p:cSld>
  <p:clrMapOvr>
    <a:masterClrMapping/>
  </p:clrMapOvr>
  <p:transition spd="med" advClick="0" advTm="8000">
    <p:pull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4161-9228-40FB-98F3-5522E4A4E09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1FF-2A74-4A99-B9FD-3D2481978D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76846114"/>
      </p:ext>
    </p:extLst>
  </p:cSld>
  <p:clrMapOvr>
    <a:masterClrMapping/>
  </p:clrMapOvr>
  <p:transition spd="med" advClick="0" advTm="8000">
    <p:pull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4161-9228-40FB-98F3-5522E4A4E09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1FF-2A74-4A99-B9FD-3D2481978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867887"/>
      </p:ext>
    </p:extLst>
  </p:cSld>
  <p:clrMapOvr>
    <a:masterClrMapping/>
  </p:clrMapOvr>
  <p:transition spd="med" advClick="0" advTm="8000">
    <p:pull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4161-9228-40FB-98F3-5522E4A4E09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1FF-2A74-4A99-B9FD-3D2481978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3196390"/>
      </p:ext>
    </p:extLst>
  </p:cSld>
  <p:clrMapOvr>
    <a:masterClrMapping/>
  </p:clrMapOvr>
  <p:transition spd="med" advClick="0" advTm="8000">
    <p:pull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4161-9228-40FB-98F3-5522E4A4E09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1FF-2A74-4A99-B9FD-3D2481978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103889"/>
      </p:ext>
    </p:extLst>
  </p:cSld>
  <p:clrMapOvr>
    <a:masterClrMapping/>
  </p:clrMapOvr>
  <p:transition spd="med" advClick="0" advTm="8000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4161-9228-40FB-98F3-5522E4A4E09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1FF-2A74-4A99-B9FD-3D2481978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716444"/>
      </p:ext>
    </p:extLst>
  </p:cSld>
  <p:clrMapOvr>
    <a:masterClrMapping/>
  </p:clrMapOvr>
  <p:transition spd="med" advClick="0" advTm="8000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4161-9228-40FB-98F3-5522E4A4E09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1FF-2A74-4A99-B9FD-3D2481978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4386137"/>
      </p:ext>
    </p:extLst>
  </p:cSld>
  <p:clrMapOvr>
    <a:masterClrMapping/>
  </p:clrMapOvr>
  <p:transition spd="med" advClick="0" advTm="8000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4161-9228-40FB-98F3-5522E4A4E09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1FF-2A74-4A99-B9FD-3D2481978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602008"/>
      </p:ext>
    </p:extLst>
  </p:cSld>
  <p:clrMapOvr>
    <a:masterClrMapping/>
  </p:clrMapOvr>
  <p:transition spd="med" advClick="0" advTm="8000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4161-9228-40FB-98F3-5522E4A4E09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1FF-2A74-4A99-B9FD-3D2481978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0533383"/>
      </p:ext>
    </p:extLst>
  </p:cSld>
  <p:clrMapOvr>
    <a:masterClrMapping/>
  </p:clrMapOvr>
  <p:transition spd="med" advClick="0" advTm="8000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4161-9228-40FB-98F3-5522E4A4E09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1FF-2A74-4A99-B9FD-3D2481978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011792"/>
      </p:ext>
    </p:extLst>
  </p:cSld>
  <p:clrMapOvr>
    <a:masterClrMapping/>
  </p:clrMapOvr>
  <p:transition spd="med" advClick="0" advTm="8000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4161-9228-40FB-98F3-5522E4A4E09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1FF-2A74-4A99-B9FD-3D2481978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173810"/>
      </p:ext>
    </p:extLst>
  </p:cSld>
  <p:clrMapOvr>
    <a:masterClrMapping/>
  </p:clrMapOvr>
  <p:transition spd="med" advClick="0" advTm="8000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4161-9228-40FB-98F3-5522E4A4E09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1FF-2A74-4A99-B9FD-3D2481978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5269721"/>
      </p:ext>
    </p:extLst>
  </p:cSld>
  <p:clrMapOvr>
    <a:masterClrMapping/>
  </p:clrMapOvr>
  <p:transition spd="med" advClick="0" advTm="8000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4161-9228-40FB-98F3-5522E4A4E09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1FF-2A74-4A99-B9FD-3D2481978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4197664"/>
      </p:ext>
    </p:extLst>
  </p:cSld>
  <p:clrMapOvr>
    <a:masterClrMapping/>
  </p:clrMapOvr>
  <p:transition spd="med" advClick="0" advTm="8000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3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BA84161-9228-40FB-98F3-5522E4A4E094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3B11FF-2A74-4A99-B9FD-3D2481978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4766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ransition spd="med" advClick="0" advTm="8000">
    <p:pull dir="l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873" y="311910"/>
            <a:ext cx="11477969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Керівник  гуртка   </a:t>
            </a:r>
            <a:r>
              <a:rPr lang="uk-UA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“</a:t>
            </a:r>
            <a:r>
              <a:rPr lang="uk-UA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Вироби</a:t>
            </a:r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зі </a:t>
            </a:r>
            <a:r>
              <a:rPr lang="uk-UA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шкіри</a:t>
            </a:r>
            <a:r>
              <a:rPr lang="uk-UA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”</a:t>
            </a:r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        </a:t>
            </a:r>
            <a:r>
              <a:rPr lang="uk-UA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Бурлуцька</a:t>
            </a:r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uk-UA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о.і</a:t>
            </a:r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презентує </a:t>
            </a:r>
            <a:b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uk-UA" b="1" i="1" dirty="0" err="1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“модні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вироби зі шкіри.</a:t>
            </a:r>
            <a:br>
              <a:rPr lang="uk-UA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Минуле і </a:t>
            </a:r>
            <a:r>
              <a:rPr lang="uk-UA" b="1" i="1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майбутнє”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031" y="2604592"/>
            <a:ext cx="4814878" cy="3616325"/>
          </a:xfrm>
        </p:spPr>
      </p:pic>
      <p:pic>
        <p:nvPicPr>
          <p:cNvPr id="8" name="Содержимое 7" descr="87236613_large_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13642"/>
          <a:stretch>
            <a:fillRect/>
          </a:stretch>
        </p:blipFill>
        <p:spPr>
          <a:xfrm>
            <a:off x="6706437" y="2626588"/>
            <a:ext cx="4933950" cy="3019139"/>
          </a:xfrm>
        </p:spPr>
      </p:pic>
    </p:spTree>
    <p:extLst>
      <p:ext uri="{BB962C8B-B14F-4D97-AF65-F5344CB8AC3E}">
        <p14:creationId xmlns:p14="http://schemas.microsoft.com/office/powerpoint/2010/main" xmlns="" val="3721090025"/>
      </p:ext>
    </p:extLst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0"/>
            <a:ext cx="8534400" cy="1507067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Давні </a:t>
            </a:r>
            <a:r>
              <a:rPr lang="uk-UA" b="1" dirty="0" err="1" smtClean="0">
                <a:solidFill>
                  <a:srgbClr val="C00000"/>
                </a:solidFill>
                <a:latin typeface="Georgia" pitchFamily="18" charset="0"/>
              </a:rPr>
              <a:t>найпоширеніШІ</a:t>
            </a:r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 вироби зі шкіри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8" name="Содержимое 7" descr="DSC_06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77558" y="594265"/>
            <a:ext cx="2438400" cy="1633728"/>
          </a:xfrm>
        </p:spPr>
      </p:pic>
      <p:pic>
        <p:nvPicPr>
          <p:cNvPr id="7" name="Содержимое 6" descr="1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73166" y="2529840"/>
            <a:ext cx="3614738" cy="361473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5150" y="20955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052" y="5350933"/>
            <a:ext cx="8534400" cy="1507067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Georgia" pitchFamily="18" charset="0"/>
              </a:rPr>
              <a:t>Сучасні торбинки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453640" cy="2340864"/>
          </a:xfrm>
        </p:spPr>
      </p:pic>
      <p:pic>
        <p:nvPicPr>
          <p:cNvPr id="20" name="Содержимое 19" descr="shkiryani-virobi-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88646" y="2923222"/>
            <a:ext cx="3645114" cy="3614738"/>
          </a:xfrm>
        </p:spPr>
      </p:pic>
      <p:pic>
        <p:nvPicPr>
          <p:cNvPr id="21" name="Содержимое 4" descr="portfel-gianni-conti.jpg"/>
          <p:cNvPicPr>
            <a:picLocks noChangeAspect="1"/>
          </p:cNvPicPr>
          <p:nvPr/>
        </p:nvPicPr>
        <p:blipFill>
          <a:blip r:embed="rId4" cstate="print"/>
          <a:srcRect l="8314" r="11581" b="9355"/>
          <a:stretch>
            <a:fillRect/>
          </a:stretch>
        </p:blipFill>
        <p:spPr>
          <a:xfrm>
            <a:off x="9296400" y="0"/>
            <a:ext cx="2895600" cy="3276600"/>
          </a:xfrm>
          <a:prstGeom prst="rect">
            <a:avLst/>
          </a:prstGeom>
        </p:spPr>
      </p:pic>
      <p:pic>
        <p:nvPicPr>
          <p:cNvPr id="22" name="Содержимое 6" descr="42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470" y="1737360"/>
            <a:ext cx="4819651" cy="3614738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507067"/>
          </a:xfrm>
        </p:spPr>
        <p:txBody>
          <a:bodyPr/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Класифікація сировини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257521" y="3048001"/>
            <a:ext cx="4934479" cy="36152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Georgia" pitchFamily="18" charset="0"/>
              </a:rPr>
              <a:t>- </a:t>
            </a:r>
            <a:r>
              <a:rPr lang="ru-RU" sz="3600" b="1" dirty="0" err="1" smtClean="0">
                <a:solidFill>
                  <a:srgbClr val="FFFF00"/>
                </a:solidFill>
                <a:latin typeface="Georgia" pitchFamily="18" charset="0"/>
              </a:rPr>
              <a:t>Сириця</a:t>
            </a:r>
            <a:endParaRPr lang="ru-RU" sz="36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sz="3600" b="1" dirty="0" smtClean="0">
                <a:solidFill>
                  <a:srgbClr val="FFFF00"/>
                </a:solidFill>
                <a:latin typeface="Georgia" pitchFamily="18" charset="0"/>
              </a:rPr>
              <a:t>- Шевро</a:t>
            </a:r>
            <a:endParaRPr lang="ru-RU" sz="36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" name="Содержимое 12" descr="шев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1333" y="1950720"/>
            <a:ext cx="4937125" cy="4415393"/>
          </a:xfrm>
        </p:spPr>
      </p:pic>
      <p:pic>
        <p:nvPicPr>
          <p:cNvPr id="6" name="Содержимое 14" descr="шевр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330" y="769144"/>
            <a:ext cx="4286250" cy="3421856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12" y="3176692"/>
            <a:ext cx="8534400" cy="1507067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Georgia" pitchFamily="18" charset="0"/>
              </a:rPr>
              <a:t>Класифікація сировини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972213" y="3581401"/>
            <a:ext cx="4934479" cy="36152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dirty="0" smtClean="0">
                <a:solidFill>
                  <a:srgbClr val="002060"/>
                </a:solidFill>
                <a:latin typeface="Georgia" pitchFamily="18" charset="0"/>
              </a:rPr>
              <a:t>Сап’ян</a:t>
            </a:r>
          </a:p>
          <a:p>
            <a:pPr>
              <a:buNone/>
            </a:pPr>
            <a:r>
              <a:rPr lang="uk-UA" sz="3600" b="1" dirty="0" smtClean="0">
                <a:solidFill>
                  <a:srgbClr val="002060"/>
                </a:solidFill>
                <a:latin typeface="Georgia" pitchFamily="18" charset="0"/>
              </a:rPr>
              <a:t>Замша</a:t>
            </a:r>
            <a:endParaRPr lang="ru-RU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9" name="Содержимое 18" descr="zamsha-naturalnay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79613" y="4922520"/>
            <a:ext cx="4937125" cy="1640825"/>
          </a:xfrm>
        </p:spPr>
      </p:pic>
      <p:pic>
        <p:nvPicPr>
          <p:cNvPr id="20" name="Содержимое 17" descr="kak_vivesti_smolu_s_zamshi.jpg"/>
          <p:cNvPicPr>
            <a:picLocks noChangeAspect="1"/>
          </p:cNvPicPr>
          <p:nvPr/>
        </p:nvPicPr>
        <p:blipFill>
          <a:blip r:embed="rId3"/>
          <a:srcRect l="14410" r="15376"/>
          <a:stretch>
            <a:fillRect/>
          </a:stretch>
        </p:blipFill>
        <p:spPr>
          <a:xfrm>
            <a:off x="5715000" y="0"/>
            <a:ext cx="3368040" cy="3614738"/>
          </a:xfrm>
          <a:prstGeom prst="rect">
            <a:avLst/>
          </a:prstGeom>
        </p:spPr>
      </p:pic>
      <p:pic>
        <p:nvPicPr>
          <p:cNvPr id="21" name="Содержимое 4" descr="7e440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48" y="0"/>
            <a:ext cx="2711054" cy="3614738"/>
          </a:xfrm>
          <a:prstGeom prst="rect">
            <a:avLst/>
          </a:prstGeom>
        </p:spPr>
      </p:pic>
      <p:pic>
        <p:nvPicPr>
          <p:cNvPr id="22" name="Содержимое 7" descr="p712560_581c53bd1132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5263" y="0"/>
            <a:ext cx="2716737" cy="3614738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5112172"/>
            <a:ext cx="8534400" cy="1507067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Georgia" pitchFamily="18" charset="0"/>
              </a:rPr>
              <a:t>Техніки виробів з шкіри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257521" y="-868679"/>
            <a:ext cx="4934479" cy="3615266"/>
          </a:xfrm>
        </p:spPr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Georgia" pitchFamily="18" charset="0"/>
              </a:rPr>
              <a:t>Шиття</a:t>
            </a:r>
          </a:p>
          <a:p>
            <a:r>
              <a:rPr lang="uk-UA" sz="3200" b="1" dirty="0" smtClean="0">
                <a:solidFill>
                  <a:srgbClr val="002060"/>
                </a:solidFill>
                <a:latin typeface="Georgia" pitchFamily="18" charset="0"/>
              </a:rPr>
              <a:t>Вишивання</a:t>
            </a:r>
          </a:p>
          <a:p>
            <a:endParaRPr lang="ru-RU" dirty="0"/>
          </a:p>
        </p:txBody>
      </p:sp>
      <p:pic>
        <p:nvPicPr>
          <p:cNvPr id="5" name="Содержимое 15" descr="1447399623_1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34058" y="1874520"/>
            <a:ext cx="4825675" cy="3614738"/>
          </a:xfrm>
        </p:spPr>
      </p:pic>
      <p:pic>
        <p:nvPicPr>
          <p:cNvPr id="6" name="Содержимое 4" descr="розп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65760"/>
            <a:ext cx="5135880" cy="4069079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487863"/>
            <a:ext cx="8534400" cy="150653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Georgia" pitchFamily="18" charset="0"/>
              </a:rPr>
              <a:t>Техніки виготовлення виробів зі шкіри:</a:t>
            </a:r>
            <a:br>
              <a:rPr lang="uk-UA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uk-UA" b="1" dirty="0" smtClean="0">
                <a:solidFill>
                  <a:srgbClr val="FFFF00"/>
                </a:solidFill>
                <a:latin typeface="Georgia" pitchFamily="18" charset="0"/>
              </a:rPr>
              <a:t>- набивання металу;</a:t>
            </a:r>
            <a:br>
              <a:rPr lang="uk-UA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uk-UA" b="1" dirty="0" smtClean="0">
                <a:solidFill>
                  <a:srgbClr val="FFFF00"/>
                </a:solidFill>
                <a:latin typeface="Georgia" pitchFamily="18" charset="0"/>
              </a:rPr>
              <a:t>- розпис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800x600_img_17788700824fede314108d64.18808338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212725"/>
            <a:ext cx="4819650" cy="3614738"/>
          </a:xfrm>
        </p:spPr>
      </p:pic>
      <p:pic>
        <p:nvPicPr>
          <p:cNvPr id="7" name="Содержимое 10" descr="T1smSGXoRqXXaSu4wU_0147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009" y="3032760"/>
            <a:ext cx="3490092" cy="3614738"/>
          </a:xfrm>
          <a:prstGeom prst="rect">
            <a:avLst/>
          </a:prstGeom>
        </p:spPr>
      </p:pic>
      <p:pic>
        <p:nvPicPr>
          <p:cNvPr id="8" name="Содержимое 8" descr="30_91_3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293" y="0"/>
            <a:ext cx="4937125" cy="3070892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052" y="0"/>
            <a:ext cx="8534400" cy="1507067"/>
          </a:xfrm>
        </p:spPr>
        <p:txBody>
          <a:bodyPr/>
          <a:lstStyle/>
          <a:p>
            <a:r>
              <a:rPr lang="uk-UA" b="1" dirty="0" smtClean="0">
                <a:solidFill>
                  <a:srgbClr val="D925BF"/>
                </a:solidFill>
                <a:latin typeface="Georgia" pitchFamily="18" charset="0"/>
              </a:rPr>
              <a:t>Застосування шкіри в інтер’єрі</a:t>
            </a:r>
            <a:endParaRPr lang="ru-RU" b="1" dirty="0">
              <a:solidFill>
                <a:srgbClr val="D925BF"/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9" r="2819" b="6028"/>
          <a:stretch/>
        </p:blipFill>
        <p:spPr>
          <a:xfrm>
            <a:off x="9355690" y="4598291"/>
            <a:ext cx="2529370" cy="1924429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7714" y="0"/>
            <a:ext cx="2387233" cy="3614738"/>
          </a:xfrm>
          <a:prstGeom prst="rect">
            <a:avLst/>
          </a:prstGeom>
        </p:spPr>
      </p:pic>
      <p:pic>
        <p:nvPicPr>
          <p:cNvPr id="7" name="2" descr="Настінна плитка в золотистих відтінках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" y="3243262"/>
            <a:ext cx="4819650" cy="361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5" descr="плиточные-наборные-панел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83" y="1096327"/>
            <a:ext cx="4933950" cy="3277553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132" y="5096932"/>
            <a:ext cx="10898188" cy="1507067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Georgia" pitchFamily="18" charset="0"/>
              </a:rPr>
              <a:t>Застосування шкіри в інтер’єрі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13" y="768409"/>
            <a:ext cx="4937125" cy="34495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5852" y="1447800"/>
            <a:ext cx="4819651" cy="3614738"/>
          </a:xfrm>
        </p:spPr>
      </p:pic>
    </p:spTree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9652" y="5350933"/>
            <a:ext cx="8534400" cy="1507067"/>
          </a:xfrm>
        </p:spPr>
        <p:txBody>
          <a:bodyPr/>
          <a:lstStyle/>
          <a:p>
            <a:r>
              <a:rPr lang="uk-UA" b="1" i="1" dirty="0" smtClean="0">
                <a:solidFill>
                  <a:srgbClr val="FFFF00"/>
                </a:solidFill>
                <a:latin typeface="Georgia" pitchFamily="18" charset="0"/>
              </a:rPr>
              <a:t>Майстер-класи</a:t>
            </a:r>
            <a:endParaRPr lang="ru-RU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8" name="Содержимое 7" descr="IMG_37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123507" y="1563740"/>
            <a:ext cx="4937125" cy="3291417"/>
          </a:xfrm>
        </p:spPr>
      </p:pic>
      <p:pic>
        <p:nvPicPr>
          <p:cNvPr id="10" name="Содержимое 9" descr="20170516_1520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8240" y="1249681"/>
            <a:ext cx="6475413" cy="4002762"/>
          </a:xfrm>
        </p:spPr>
      </p:pic>
    </p:spTree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50933"/>
            <a:ext cx="8534400" cy="1507067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Georgia" pitchFamily="18" charset="0"/>
              </a:rPr>
              <a:t>Популярність шкіряних виробів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937125" cy="32934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500" y="0"/>
            <a:ext cx="4762500" cy="3562350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2571" y="3322320"/>
            <a:ext cx="2743200" cy="3535680"/>
          </a:xfrm>
          <a:prstGeom prst="rect">
            <a:avLst/>
          </a:prstGeom>
        </p:spPr>
      </p:pic>
      <p:pic>
        <p:nvPicPr>
          <p:cNvPr id="8" name="Объект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3" b="3181"/>
          <a:stretch/>
        </p:blipFill>
        <p:spPr>
          <a:xfrm>
            <a:off x="4663440" y="2545080"/>
            <a:ext cx="3048250" cy="29718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Georgia" pitchFamily="18" charset="0"/>
              </a:rPr>
              <a:t>Використання шкіри в давні часи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images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280" y="228600"/>
            <a:ext cx="3365183" cy="4114800"/>
          </a:xfrm>
        </p:spPr>
      </p:pic>
      <p:pic>
        <p:nvPicPr>
          <p:cNvPr id="9" name="Содержимое 4" descr="14773803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556" y="487680"/>
            <a:ext cx="2794839" cy="3614738"/>
          </a:xfrm>
          <a:prstGeom prst="rect">
            <a:avLst/>
          </a:prstGeom>
        </p:spPr>
      </p:pic>
      <p:pic>
        <p:nvPicPr>
          <p:cNvPr id="10" name="Содержимое 5" descr="и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560" y="620554"/>
            <a:ext cx="3560763" cy="2092166"/>
          </a:xfrm>
          <a:prstGeom prst="rect">
            <a:avLst/>
          </a:prstGeom>
        </p:spPr>
      </p:pic>
      <p:pic>
        <p:nvPicPr>
          <p:cNvPr id="11" name="Содержимое 11" descr="ввв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120" y="3996214"/>
            <a:ext cx="3611880" cy="2861786"/>
          </a:xfrm>
          <a:prstGeom prst="rect">
            <a:avLst/>
          </a:prstGeom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372" y="509693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  <a:latin typeface="Georgia" pitchFamily="18" charset="0"/>
              </a:rPr>
              <a:t>Дякую за увагу </a:t>
            </a:r>
            <a:endParaRPr lang="ru-RU" sz="7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IMG_14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814987">
            <a:off x="7256460" y="1000368"/>
            <a:ext cx="4933950" cy="3293972"/>
          </a:xfrm>
        </p:spPr>
      </p:pic>
      <p:pic>
        <p:nvPicPr>
          <p:cNvPr id="10" name="Содержимое 9" descr="IMG_142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48093" y="936563"/>
            <a:ext cx="4937125" cy="3296092"/>
          </a:xfrm>
        </p:spPr>
      </p:pic>
    </p:spTree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532" y="5081692"/>
            <a:ext cx="8534400" cy="1507067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Перші майстерні Стародавнього Єгипту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8" name="Содержимое 7" descr="ссссс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80890" y="661511"/>
            <a:ext cx="1476375" cy="2047875"/>
          </a:xfrm>
        </p:spPr>
      </p:pic>
      <p:pic>
        <p:nvPicPr>
          <p:cNvPr id="7" name="Содержимое 6" descr="ек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732848" y="3252311"/>
            <a:ext cx="3076575" cy="2047875"/>
          </a:xfrm>
        </p:spPr>
      </p:pic>
      <p:pic>
        <p:nvPicPr>
          <p:cNvPr id="9" name="Содержимое 4" descr="516fad3089b64fc1ad359693432218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301" y="792480"/>
            <a:ext cx="4527459" cy="3614738"/>
          </a:xfrm>
          <a:prstGeom prst="rect">
            <a:avLst/>
          </a:prstGeom>
        </p:spPr>
      </p:pic>
      <p:pic>
        <p:nvPicPr>
          <p:cNvPr id="10" name="Содержимое 6" descr="4ca71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614738" cy="3614738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652" y="296332"/>
            <a:ext cx="8534400" cy="1507067"/>
          </a:xfrm>
        </p:spPr>
        <p:txBody>
          <a:bodyPr/>
          <a:lstStyle/>
          <a:p>
            <a:r>
              <a:rPr lang="uk-UA" b="1" dirty="0" smtClean="0">
                <a:solidFill>
                  <a:srgbClr val="993366"/>
                </a:solidFill>
                <a:latin typeface="Georgia" pitchFamily="18" charset="0"/>
              </a:rPr>
              <a:t>Прикрашання шкіри</a:t>
            </a:r>
            <a:endParaRPr lang="ru-RU" b="1" dirty="0">
              <a:solidFill>
                <a:srgbClr val="993366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109388947_getImage__1_l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9493" y="1955278"/>
            <a:ext cx="4937125" cy="3300821"/>
          </a:xfrm>
        </p:spPr>
      </p:pic>
      <p:pic>
        <p:nvPicPr>
          <p:cNvPr id="6" name="Содержимое 5" descr="1391851542302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387205" y="320040"/>
            <a:ext cx="2409825" cy="3614738"/>
          </a:xfrm>
        </p:spPr>
      </p:pic>
      <p:pic>
        <p:nvPicPr>
          <p:cNvPr id="7" name="Содержимое 4" descr="58cbfceebdb8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860" y="4001929"/>
            <a:ext cx="3333750" cy="2286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Georgia" pitchFamily="18" charset="0"/>
              </a:rPr>
              <a:t>Виготовлення </a:t>
            </a:r>
            <a:r>
              <a:rPr lang="uk-UA" b="1" smtClean="0">
                <a:solidFill>
                  <a:srgbClr val="FFFF00"/>
                </a:solidFill>
                <a:latin typeface="Georgia" pitchFamily="18" charset="0"/>
              </a:rPr>
              <a:t>унікальних обкладинок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0" name="Содержимое 9" descr="переплет на сафьян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6310" y="345281"/>
            <a:ext cx="2924175" cy="3533775"/>
          </a:xfrm>
        </p:spPr>
      </p:pic>
      <p:pic>
        <p:nvPicPr>
          <p:cNvPr id="9" name="Содержимое 8" descr="Reliure_Capé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27723" y="1049379"/>
            <a:ext cx="3850105" cy="2887579"/>
          </a:xfrm>
        </p:spPr>
      </p:pic>
      <p:pic>
        <p:nvPicPr>
          <p:cNvPr id="11" name="Содержимое 4" descr="вві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515" y="4159091"/>
            <a:ext cx="3118485" cy="2516029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0"/>
            <a:ext cx="8534400" cy="1507067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Складні  види </a:t>
            </a:r>
            <a:b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uk-UA" b="1" dirty="0" smtClean="0">
                <a:solidFill>
                  <a:srgbClr val="7030A0"/>
                </a:solidFill>
                <a:latin typeface="Georgia" pitchFamily="18" charset="0"/>
              </a:rPr>
              <a:t>гравіювання 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1724_9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099727"/>
            <a:ext cx="4937125" cy="3347203"/>
          </a:xfrm>
        </p:spPr>
      </p:pic>
      <p:pic>
        <p:nvPicPr>
          <p:cNvPr id="6" name="Содержимое 5" descr="hqdefaul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3429000"/>
          </a:xfrm>
        </p:spPr>
      </p:pic>
      <p:pic>
        <p:nvPicPr>
          <p:cNvPr id="7" name="Содержимое 5" descr="kak_sdelat_tisnenie_na_kozhe_kak_sdelat_tisnenie_na_kozhe_svoimi_rukami_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583" y="2865450"/>
            <a:ext cx="4933950" cy="353535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2292" y="0"/>
            <a:ext cx="8534400" cy="1507067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Види оздоблення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" name="13" descr="Обої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1" y="1925132"/>
            <a:ext cx="3886199" cy="429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Ys6nCFD3lOk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3880" y="228600"/>
            <a:ext cx="3741127" cy="3614738"/>
          </a:xfrm>
        </p:spPr>
      </p:pic>
      <p:pic>
        <p:nvPicPr>
          <p:cNvPr id="9" name="Содержимое 13" descr="с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023" y="3522061"/>
            <a:ext cx="4933950" cy="3335939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572"/>
            <a:ext cx="8534400" cy="1507067"/>
          </a:xfrm>
        </p:spPr>
        <p:txBody>
          <a:bodyPr/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Аплікація  - давня техніка прикрашання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вишив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42998" y="402431"/>
            <a:ext cx="2047875" cy="2047875"/>
          </a:xfrm>
        </p:spPr>
      </p:pic>
      <p:pic>
        <p:nvPicPr>
          <p:cNvPr id="8" name="Содержимое 7" descr="аплик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9903" y="2497009"/>
            <a:ext cx="4933950" cy="3284160"/>
          </a:xfrm>
        </p:spPr>
      </p:pic>
      <p:pic>
        <p:nvPicPr>
          <p:cNvPr id="9" name="Содержимое 5" descr="DSC_28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023" y="3190339"/>
            <a:ext cx="4933950" cy="3299579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Georgia" pitchFamily="18" charset="0"/>
              </a:rPr>
              <a:t>Вироби Київської Русі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1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73130" y="975360"/>
            <a:ext cx="2899130" cy="3614738"/>
          </a:xfrm>
        </p:spPr>
      </p:pic>
      <p:pic>
        <p:nvPicPr>
          <p:cNvPr id="6" name="Содержимое 5" descr="14732-79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5856" r="3345" b="9699"/>
          <a:stretch>
            <a:fillRect/>
          </a:stretch>
        </p:blipFill>
        <p:spPr>
          <a:xfrm>
            <a:off x="9007158" y="472440"/>
            <a:ext cx="2651442" cy="1737360"/>
          </a:xfrm>
        </p:spPr>
      </p:pic>
      <p:pic>
        <p:nvPicPr>
          <p:cNvPr id="7" name="Содержимое 4" descr="i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880"/>
            <a:ext cx="4819651" cy="3614738"/>
          </a:xfrm>
          <a:prstGeom prst="rect">
            <a:avLst/>
          </a:prstGeom>
        </p:spPr>
      </p:pic>
      <p:pic>
        <p:nvPicPr>
          <p:cNvPr id="8" name="Содержимое 6" descr="7712-4609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6554" y="3048000"/>
            <a:ext cx="4645446" cy="3614738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722</TotalTime>
  <Words>81</Words>
  <Application>Microsoft Office PowerPoint</Application>
  <PresentationFormat>Произвольный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Сектор</vt:lpstr>
      <vt:lpstr>Керівник  гуртка   “Вироби зі шкіри”                                            Бурлуцька о.і. презентує   “модні вироби зі шкіри. Минуле і майбутнє”</vt:lpstr>
      <vt:lpstr>Використання шкіри в давні часи</vt:lpstr>
      <vt:lpstr>Перші майстерні Стародавнього Єгипту</vt:lpstr>
      <vt:lpstr>Прикрашання шкіри</vt:lpstr>
      <vt:lpstr>Виготовлення унікальних обкладинок</vt:lpstr>
      <vt:lpstr>Складні  види  гравіювання </vt:lpstr>
      <vt:lpstr>Види оздоблення</vt:lpstr>
      <vt:lpstr>Аплікація  - давня техніка прикрашання </vt:lpstr>
      <vt:lpstr>Вироби Київської Русі</vt:lpstr>
      <vt:lpstr>Давні найпоширеніШІ вироби зі шкіри</vt:lpstr>
      <vt:lpstr>Сучасні торбинки</vt:lpstr>
      <vt:lpstr>Класифікація сировини </vt:lpstr>
      <vt:lpstr>Класифікація сировини</vt:lpstr>
      <vt:lpstr>Техніки виробів з шкіри</vt:lpstr>
      <vt:lpstr>Техніки виготовлення виробів зі шкіри: - набивання металу; - розпис</vt:lpstr>
      <vt:lpstr>Застосування шкіри в інтер’єрі</vt:lpstr>
      <vt:lpstr>Застосування шкіри в інтер’єрі</vt:lpstr>
      <vt:lpstr>Майстер-класи</vt:lpstr>
      <vt:lpstr>Популярність шкіряних виробів</vt:lpstr>
      <vt:lpstr>Дякую за увагу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Larisa</dc:creator>
  <cp:lastModifiedBy>AMD</cp:lastModifiedBy>
  <cp:revision>46</cp:revision>
  <dcterms:created xsi:type="dcterms:W3CDTF">2017-02-23T07:31:08Z</dcterms:created>
  <dcterms:modified xsi:type="dcterms:W3CDTF">2020-04-17T16:49:49Z</dcterms:modified>
</cp:coreProperties>
</file>