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264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F30B-EB24-4F30-AEA9-2F84FA00001A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CA883-AB5D-414B-96AF-B4890C644C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F30B-EB24-4F30-AEA9-2F84FA00001A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CA883-AB5D-414B-96AF-B4890C644C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F30B-EB24-4F30-AEA9-2F84FA00001A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CA883-AB5D-414B-96AF-B4890C644C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F30B-EB24-4F30-AEA9-2F84FA00001A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CA883-AB5D-414B-96AF-B4890C644C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F30B-EB24-4F30-AEA9-2F84FA00001A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CA883-AB5D-414B-96AF-B4890C644C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F30B-EB24-4F30-AEA9-2F84FA00001A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CA883-AB5D-414B-96AF-B4890C644C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F30B-EB24-4F30-AEA9-2F84FA00001A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CA883-AB5D-414B-96AF-B4890C644C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F30B-EB24-4F30-AEA9-2F84FA00001A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CA883-AB5D-414B-96AF-B4890C644C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F30B-EB24-4F30-AEA9-2F84FA00001A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CA883-AB5D-414B-96AF-B4890C644C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F30B-EB24-4F30-AEA9-2F84FA00001A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CA883-AB5D-414B-96AF-B4890C644C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F30B-EB24-4F30-AEA9-2F84FA00001A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37CA883-AB5D-414B-96AF-B4890C644CD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CDDF30B-EB24-4F30-AEA9-2F84FA00001A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37CA883-AB5D-414B-96AF-B4890C644CD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rivne1.tv/pics2/1407/ui14052734512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s://rivne1.tv/pics2/1407/ui14052735003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s://rivne1.tv/pics2/1407/ui14052734511.jp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s://rivne1.tv/pics2/1407/ui14052735002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rivne1.tv/pics2/1407/ui14052734732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rivne1.tv/pics2/1407/ui14052734731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ivne1.tv/Info/?id=34556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rivne1.tv/pics2/1407/ui14052734513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rivne1.tv/pics2/1407/i036634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858412" cy="721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ChangeArrowheads="1"/>
          </p:cNvSpPr>
          <p:nvPr/>
        </p:nvSpPr>
        <p:spPr bwMode="auto">
          <a:xfrm rot="10800000" flipV="1">
            <a:off x="500034" y="2285992"/>
            <a:ext cx="800647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Особливості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збору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та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застосування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лікарських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рослин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57752" y="6286520"/>
            <a:ext cx="4857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FF00"/>
                </a:solidFill>
              </a:rPr>
              <a:t>Підготувала :керівник гуртків ПНВО </a:t>
            </a:r>
          </a:p>
          <a:p>
            <a:r>
              <a:rPr lang="uk-UA" b="1" dirty="0" smtClean="0">
                <a:solidFill>
                  <a:srgbClr val="FFFF00"/>
                </a:solidFill>
              </a:rPr>
              <a:t>Н. </a:t>
            </a:r>
            <a:r>
              <a:rPr lang="uk-UA" b="1" dirty="0" err="1" smtClean="0">
                <a:solidFill>
                  <a:srgbClr val="FFFF00"/>
                </a:solidFill>
              </a:rPr>
              <a:t>Гільфанова</a:t>
            </a:r>
            <a:endParaRPr lang="ru-RU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000132"/>
          </a:xfrm>
        </p:spPr>
        <p:txBody>
          <a:bodyPr>
            <a:normAutofit/>
          </a:bodyPr>
          <a:lstStyle/>
          <a:p>
            <a:pPr fontAlgn="base"/>
            <a:r>
              <a:rPr lang="ru-RU" sz="5400" b="1" dirty="0">
                <a:solidFill>
                  <a:srgbClr val="00B050"/>
                </a:solidFill>
              </a:rPr>
              <a:t> </a:t>
            </a:r>
            <a:r>
              <a:rPr lang="ru-RU" sz="5400" b="1" dirty="0" err="1">
                <a:solidFill>
                  <a:srgbClr val="00B050"/>
                </a:solidFill>
              </a:rPr>
              <a:t>Чебрець</a:t>
            </a:r>
            <a:endParaRPr lang="ru-RU" sz="5400" dirty="0">
              <a:solidFill>
                <a:srgbClr val="00B050"/>
              </a:solidFill>
            </a:endParaRPr>
          </a:p>
        </p:txBody>
      </p:sp>
      <p:pic>
        <p:nvPicPr>
          <p:cNvPr id="4" name="Содержимое 3" descr="pic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14282" y="1500174"/>
            <a:ext cx="4000528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286248" y="1357298"/>
            <a:ext cx="457203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</a:t>
            </a:r>
            <a:r>
              <a:rPr lang="ru-RU" dirty="0" err="1" smtClean="0"/>
              <a:t>Низькорослий</a:t>
            </a:r>
            <a:r>
              <a:rPr lang="ru-RU" dirty="0" smtClean="0"/>
              <a:t> </a:t>
            </a:r>
            <a:r>
              <a:rPr lang="ru-RU" dirty="0" err="1"/>
              <a:t>багаторічний</a:t>
            </a:r>
            <a:r>
              <a:rPr lang="ru-RU" dirty="0"/>
              <a:t> </a:t>
            </a:r>
            <a:r>
              <a:rPr lang="ru-RU" dirty="0" err="1"/>
              <a:t>ароматичний</a:t>
            </a:r>
            <a:r>
              <a:rPr lang="ru-RU" dirty="0"/>
              <a:t> </a:t>
            </a:r>
            <a:r>
              <a:rPr lang="ru-RU" dirty="0" err="1"/>
              <a:t>чагарник</a:t>
            </a:r>
            <a:r>
              <a:rPr lang="ru-RU" dirty="0"/>
              <a:t>, </a:t>
            </a:r>
            <a:r>
              <a:rPr lang="ru-RU" dirty="0" err="1"/>
              <a:t>висотою</a:t>
            </a:r>
            <a:r>
              <a:rPr lang="ru-RU" dirty="0"/>
              <a:t> </a:t>
            </a:r>
            <a:r>
              <a:rPr lang="ru-RU" dirty="0" err="1"/>
              <a:t>приблизно</a:t>
            </a:r>
            <a:r>
              <a:rPr lang="ru-RU" dirty="0"/>
              <a:t> 35 </a:t>
            </a:r>
            <a:r>
              <a:rPr lang="ru-RU" dirty="0" err="1"/>
              <a:t>сантиметрів</a:t>
            </a:r>
            <a:r>
              <a:rPr lang="ru-RU" dirty="0"/>
              <a:t>. </a:t>
            </a:r>
            <a:r>
              <a:rPr lang="ru-RU" dirty="0" err="1"/>
              <a:t>Чебрець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давнини</a:t>
            </a:r>
            <a:r>
              <a:rPr lang="ru-RU" dirty="0"/>
              <a:t> </a:t>
            </a:r>
            <a:r>
              <a:rPr lang="ru-RU" dirty="0" err="1"/>
              <a:t>шанувався</a:t>
            </a:r>
            <a:r>
              <a:rPr lang="ru-RU" dirty="0"/>
              <a:t> як божественна трава, </a:t>
            </a:r>
            <a:r>
              <a:rPr lang="ru-RU" dirty="0" err="1"/>
              <a:t>здатна</a:t>
            </a:r>
            <a:r>
              <a:rPr lang="ru-RU" dirty="0"/>
              <a:t> </a:t>
            </a:r>
            <a:r>
              <a:rPr lang="ru-RU" dirty="0" err="1"/>
              <a:t>повертати</a:t>
            </a:r>
            <a:r>
              <a:rPr lang="ru-RU" dirty="0"/>
              <a:t> </a:t>
            </a:r>
            <a:r>
              <a:rPr lang="ru-RU" dirty="0" err="1"/>
              <a:t>людині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. </a:t>
            </a:r>
            <a:r>
              <a:rPr lang="ru-RU" dirty="0" err="1"/>
              <a:t>Корисні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</a:t>
            </a:r>
            <a:r>
              <a:rPr lang="ru-RU" dirty="0" err="1"/>
              <a:t>чебрецю</a:t>
            </a:r>
            <a:r>
              <a:rPr lang="ru-RU" dirty="0"/>
              <a:t> </a:t>
            </a:r>
            <a:r>
              <a:rPr lang="ru-RU" dirty="0" err="1"/>
              <a:t>проявляються</a:t>
            </a:r>
            <a:r>
              <a:rPr lang="ru-RU" dirty="0"/>
              <a:t> в </a:t>
            </a:r>
            <a:r>
              <a:rPr lang="ru-RU" dirty="0" err="1"/>
              <a:t>антисептичній</a:t>
            </a:r>
            <a:r>
              <a:rPr lang="ru-RU" dirty="0"/>
              <a:t>, </a:t>
            </a:r>
            <a:r>
              <a:rPr lang="ru-RU" dirty="0" err="1"/>
              <a:t>дезінфікуючій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на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,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як хороший </a:t>
            </a:r>
            <a:r>
              <a:rPr lang="ru-RU" dirty="0" err="1"/>
              <a:t>засіб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чоловічих</a:t>
            </a:r>
            <a:r>
              <a:rPr lang="ru-RU" dirty="0"/>
              <a:t> </a:t>
            </a:r>
            <a:r>
              <a:rPr lang="ru-RU" dirty="0" err="1"/>
              <a:t>захворювань</a:t>
            </a:r>
            <a:r>
              <a:rPr lang="ru-RU" dirty="0"/>
              <a:t>. Тому 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«</a:t>
            </a:r>
            <a:r>
              <a:rPr lang="ru-RU" dirty="0" err="1"/>
              <a:t>чоловічою</a:t>
            </a:r>
            <a:r>
              <a:rPr lang="ru-RU" dirty="0"/>
              <a:t>» травою. </a:t>
            </a:r>
            <a:r>
              <a:rPr lang="ru-RU" dirty="0" err="1">
                <a:solidFill>
                  <a:srgbClr val="FF0000"/>
                </a:solidFill>
              </a:rPr>
              <a:t>Чебрець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збирають</a:t>
            </a:r>
            <a:r>
              <a:rPr lang="ru-RU" dirty="0">
                <a:solidFill>
                  <a:srgbClr val="FF0000"/>
                </a:solidFill>
              </a:rPr>
              <a:t> в </a:t>
            </a:r>
            <a:r>
              <a:rPr lang="ru-RU" dirty="0" err="1">
                <a:solidFill>
                  <a:srgbClr val="FF0000"/>
                </a:solidFill>
              </a:rPr>
              <a:t>період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повного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цвітіння</a:t>
            </a:r>
            <a:r>
              <a:rPr lang="ru-RU" dirty="0">
                <a:solidFill>
                  <a:srgbClr val="FF0000"/>
                </a:solidFill>
              </a:rPr>
              <a:t>, не </a:t>
            </a:r>
            <a:r>
              <a:rPr lang="ru-RU" dirty="0" err="1">
                <a:solidFill>
                  <a:srgbClr val="FF0000"/>
                </a:solidFill>
              </a:rPr>
              <a:t>висмикуючи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корінням</a:t>
            </a:r>
            <a:r>
              <a:rPr lang="ru-RU" dirty="0">
                <a:solidFill>
                  <a:srgbClr val="FF0000"/>
                </a:solidFill>
              </a:rPr>
              <a:t>, а </a:t>
            </a:r>
            <a:r>
              <a:rPr lang="ru-RU" dirty="0" err="1">
                <a:solidFill>
                  <a:srgbClr val="FF0000"/>
                </a:solidFill>
              </a:rPr>
              <a:t>обрізаючи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гілочки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ножицями</a:t>
            </a:r>
            <a:r>
              <a:rPr lang="ru-RU" dirty="0">
                <a:solidFill>
                  <a:srgbClr val="FF0000"/>
                </a:solidFill>
              </a:rPr>
              <a:t>. </a:t>
            </a:r>
            <a:r>
              <a:rPr lang="ru-RU" dirty="0" err="1">
                <a:solidFill>
                  <a:srgbClr val="FF0000"/>
                </a:solidFill>
              </a:rPr>
              <a:t>Сушать</a:t>
            </a:r>
            <a:r>
              <a:rPr lang="ru-RU" dirty="0">
                <a:solidFill>
                  <a:srgbClr val="FF0000"/>
                </a:solidFill>
              </a:rPr>
              <a:t> в </a:t>
            </a:r>
            <a:r>
              <a:rPr lang="ru-RU" dirty="0" err="1">
                <a:solidFill>
                  <a:srgbClr val="FF0000"/>
                </a:solidFill>
              </a:rPr>
              <a:t>затінку</a:t>
            </a:r>
            <a:r>
              <a:rPr lang="ru-RU" dirty="0">
                <a:solidFill>
                  <a:srgbClr val="FF0000"/>
                </a:solidFill>
              </a:rPr>
              <a:t>, листочки </a:t>
            </a:r>
            <a:r>
              <a:rPr lang="ru-RU" dirty="0" err="1">
                <a:solidFill>
                  <a:srgbClr val="FF0000"/>
                </a:solidFill>
              </a:rPr>
              <a:t>зберігають</a:t>
            </a:r>
            <a:r>
              <a:rPr lang="ru-RU" dirty="0">
                <a:solidFill>
                  <a:srgbClr val="FF0000"/>
                </a:solidFill>
              </a:rPr>
              <a:t> в </a:t>
            </a:r>
            <a:r>
              <a:rPr lang="ru-RU" dirty="0" err="1">
                <a:solidFill>
                  <a:srgbClr val="FF0000"/>
                </a:solidFill>
              </a:rPr>
              <a:t>скляній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тарі</a:t>
            </a:r>
            <a:r>
              <a:rPr lang="ru-RU" dirty="0">
                <a:solidFill>
                  <a:srgbClr val="FF0000"/>
                </a:solidFill>
              </a:rPr>
              <a:t>. </a:t>
            </a:r>
            <a:r>
              <a:rPr lang="ru-RU" dirty="0" err="1">
                <a:solidFill>
                  <a:srgbClr val="FF0000"/>
                </a:solidFill>
              </a:rPr>
              <a:t>Найчастіше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використовують</a:t>
            </a:r>
            <a:r>
              <a:rPr lang="ru-RU" dirty="0">
                <a:solidFill>
                  <a:srgbClr val="FF0000"/>
                </a:solidFill>
              </a:rPr>
              <a:t> в </a:t>
            </a:r>
            <a:r>
              <a:rPr lang="ru-RU" dirty="0" err="1">
                <a:solidFill>
                  <a:srgbClr val="FF0000"/>
                </a:solidFill>
              </a:rPr>
              <a:t>кулінарії</a:t>
            </a:r>
            <a:r>
              <a:rPr lang="ru-RU" dirty="0">
                <a:solidFill>
                  <a:srgbClr val="FF0000"/>
                </a:solidFill>
              </a:rPr>
              <a:t> як приправу, </a:t>
            </a:r>
            <a:r>
              <a:rPr lang="ru-RU" dirty="0" err="1">
                <a:solidFill>
                  <a:srgbClr val="FF0000"/>
                </a:solidFill>
              </a:rPr>
              <a:t>бо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він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сприяє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травленню</a:t>
            </a:r>
            <a:r>
              <a:rPr lang="ru-RU" dirty="0">
                <a:solidFill>
                  <a:srgbClr val="FF0000"/>
                </a:solidFill>
              </a:rPr>
              <a:t>. До того ж </a:t>
            </a:r>
            <a:r>
              <a:rPr lang="ru-RU" dirty="0" err="1">
                <a:solidFill>
                  <a:srgbClr val="FF0000"/>
                </a:solidFill>
              </a:rPr>
              <a:t>він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дуже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приємний</a:t>
            </a:r>
            <a:r>
              <a:rPr lang="ru-RU" dirty="0">
                <a:solidFill>
                  <a:srgbClr val="FF0000"/>
                </a:solidFill>
              </a:rPr>
              <a:t> на смак. </a:t>
            </a:r>
            <a:r>
              <a:rPr lang="ru-RU" dirty="0" err="1">
                <a:solidFill>
                  <a:srgbClr val="FF0000"/>
                </a:solidFill>
              </a:rPr>
              <a:t>Крім</a:t>
            </a:r>
            <a:r>
              <a:rPr lang="ru-RU" dirty="0">
                <a:solidFill>
                  <a:srgbClr val="FF0000"/>
                </a:solidFill>
              </a:rPr>
              <a:t> того, </a:t>
            </a:r>
            <a:r>
              <a:rPr lang="ru-RU" dirty="0" err="1">
                <a:solidFill>
                  <a:srgbClr val="FF0000"/>
                </a:solidFill>
              </a:rPr>
              <a:t>чебрець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вбиває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мікроби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піднімає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настрій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допомагає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побороти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втому</a:t>
            </a:r>
            <a:r>
              <a:rPr lang="ru-RU" dirty="0">
                <a:solidFill>
                  <a:srgbClr val="FF0000"/>
                </a:solidFill>
              </a:rPr>
              <a:t> та </a:t>
            </a:r>
            <a:r>
              <a:rPr lang="ru-RU" dirty="0" err="1">
                <a:solidFill>
                  <a:srgbClr val="FF0000"/>
                </a:solidFill>
              </a:rPr>
              <a:t>слабкість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зміцнює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організм</a:t>
            </a:r>
            <a:r>
              <a:rPr lang="ru-RU" dirty="0">
                <a:solidFill>
                  <a:srgbClr val="FF0000"/>
                </a:solidFill>
              </a:rPr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17596"/>
          </a:xfrm>
        </p:spPr>
        <p:txBody>
          <a:bodyPr>
            <a:noAutofit/>
          </a:bodyPr>
          <a:lstStyle/>
          <a:p>
            <a:r>
              <a:rPr lang="ru-RU" sz="5400" b="1" dirty="0" err="1">
                <a:solidFill>
                  <a:srgbClr val="00B050"/>
                </a:solidFill>
              </a:rPr>
              <a:t>Чистотіл</a:t>
            </a:r>
            <a:r>
              <a:rPr lang="ru-RU" sz="5400" dirty="0">
                <a:solidFill>
                  <a:srgbClr val="00B050"/>
                </a:solidFill>
              </a:rPr>
              <a:t/>
            </a:r>
            <a:br>
              <a:rPr lang="ru-RU" sz="5400" dirty="0">
                <a:solidFill>
                  <a:srgbClr val="00B050"/>
                </a:solidFill>
              </a:rPr>
            </a:br>
            <a:endParaRPr lang="ru-RU" sz="5400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71934" y="1214422"/>
            <a:ext cx="4786346" cy="5775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  </a:t>
            </a:r>
            <a:r>
              <a:rPr lang="ru-RU" sz="2000" dirty="0" err="1" smtClean="0"/>
              <a:t>Чистотіл</a:t>
            </a:r>
            <a:r>
              <a:rPr lang="ru-RU" sz="2000" dirty="0" smtClean="0"/>
              <a:t> </a:t>
            </a:r>
            <a:r>
              <a:rPr lang="ru-RU" sz="2000" dirty="0" err="1"/>
              <a:t>ще</a:t>
            </a:r>
            <a:r>
              <a:rPr lang="ru-RU" sz="2000" dirty="0"/>
              <a:t> </a:t>
            </a:r>
            <a:r>
              <a:rPr lang="ru-RU" sz="2000" dirty="0" err="1"/>
              <a:t>називають</a:t>
            </a:r>
            <a:r>
              <a:rPr lang="ru-RU" sz="2000" dirty="0"/>
              <a:t> «бородавником»,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пов'язано</a:t>
            </a:r>
            <a:r>
              <a:rPr lang="ru-RU" sz="2000" dirty="0"/>
              <a:t>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застосуванням</a:t>
            </a:r>
            <a:r>
              <a:rPr lang="ru-RU" sz="2000" dirty="0"/>
              <a:t> соку </a:t>
            </a:r>
            <a:r>
              <a:rPr lang="ru-RU" sz="2000" dirty="0" err="1"/>
              <a:t>кореня</a:t>
            </a:r>
            <a:r>
              <a:rPr lang="ru-RU" sz="2000" dirty="0"/>
              <a:t> для </a:t>
            </a:r>
            <a:r>
              <a:rPr lang="ru-RU" sz="2000" dirty="0" err="1"/>
              <a:t>видалення</a:t>
            </a:r>
            <a:r>
              <a:rPr lang="ru-RU" sz="2000" dirty="0"/>
              <a:t> бородавок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інших</a:t>
            </a:r>
            <a:r>
              <a:rPr lang="ru-RU" sz="2000" dirty="0"/>
              <a:t> </a:t>
            </a:r>
            <a:r>
              <a:rPr lang="ru-RU" sz="2000" dirty="0" err="1"/>
              <a:t>шкірних</a:t>
            </a:r>
            <a:r>
              <a:rPr lang="ru-RU" sz="2000" dirty="0"/>
              <a:t> </a:t>
            </a:r>
            <a:r>
              <a:rPr lang="ru-RU" sz="2000" dirty="0" err="1"/>
              <a:t>утворень</a:t>
            </a:r>
            <a:r>
              <a:rPr lang="ru-RU" sz="2000" dirty="0"/>
              <a:t>. </a:t>
            </a:r>
            <a:endParaRPr lang="ru-RU" sz="2000" dirty="0" smtClean="0"/>
          </a:p>
          <a:p>
            <a:pPr algn="just"/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smtClean="0">
                <a:solidFill>
                  <a:srgbClr val="FF0000"/>
                </a:solidFill>
              </a:rPr>
              <a:t>   Як </a:t>
            </a:r>
            <a:r>
              <a:rPr lang="ru-RU" sz="2000" dirty="0" err="1">
                <a:solidFill>
                  <a:srgbClr val="FF0000"/>
                </a:solidFill>
              </a:rPr>
              <a:t>лікарська</a:t>
            </a:r>
            <a:r>
              <a:rPr lang="ru-RU" sz="2000" dirty="0">
                <a:solidFill>
                  <a:srgbClr val="FF0000"/>
                </a:solidFill>
              </a:rPr>
              <a:t> трава, </a:t>
            </a:r>
            <a:r>
              <a:rPr lang="ru-RU" sz="2000" dirty="0" err="1">
                <a:solidFill>
                  <a:srgbClr val="FF0000"/>
                </a:solidFill>
              </a:rPr>
              <a:t>чистотіл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прирівнюється</a:t>
            </a:r>
            <a:r>
              <a:rPr lang="ru-RU" sz="2000" dirty="0">
                <a:solidFill>
                  <a:srgbClr val="FF0000"/>
                </a:solidFill>
              </a:rPr>
              <a:t> до женьшеню за </a:t>
            </a:r>
            <a:r>
              <a:rPr lang="ru-RU" sz="2000" dirty="0" err="1">
                <a:solidFill>
                  <a:srgbClr val="FF0000"/>
                </a:solidFill>
              </a:rPr>
              <a:t>кількістю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лікувальних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властивостей</a:t>
            </a:r>
            <a:r>
              <a:rPr lang="ru-RU" sz="2000" dirty="0">
                <a:solidFill>
                  <a:srgbClr val="FF0000"/>
                </a:solidFill>
              </a:rPr>
              <a:t>. Є </a:t>
            </a:r>
            <a:r>
              <a:rPr lang="ru-RU" sz="2000" dirty="0" err="1">
                <a:solidFill>
                  <a:srgbClr val="FF0000"/>
                </a:solidFill>
              </a:rPr>
              <a:t>однією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з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небагатьох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рослин</a:t>
            </a:r>
            <a:r>
              <a:rPr lang="ru-RU" sz="2000" dirty="0">
                <a:solidFill>
                  <a:srgbClr val="FF0000"/>
                </a:solidFill>
              </a:rPr>
              <a:t>, чия </a:t>
            </a:r>
            <a:r>
              <a:rPr lang="ru-RU" sz="2000" dirty="0" err="1">
                <a:solidFill>
                  <a:srgbClr val="FF0000"/>
                </a:solidFill>
              </a:rPr>
              <a:t>протипухлинна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дія</a:t>
            </a:r>
            <a:r>
              <a:rPr lang="ru-RU" sz="2000" dirty="0">
                <a:solidFill>
                  <a:srgbClr val="FF0000"/>
                </a:solidFill>
              </a:rPr>
              <a:t> доведена наукою. </a:t>
            </a:r>
            <a:r>
              <a:rPr lang="ru-RU" sz="2000" dirty="0" err="1">
                <a:solidFill>
                  <a:srgbClr val="FF0000"/>
                </a:solidFill>
              </a:rPr>
              <a:t>Затримує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розвиток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навіть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злоякісних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пухлин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і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ефективно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вбиває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бактерії-збудники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туберкульозу</a:t>
            </a:r>
            <a:r>
              <a:rPr lang="ru-RU" sz="2000" dirty="0">
                <a:solidFill>
                  <a:srgbClr val="FF0000"/>
                </a:solidFill>
              </a:rPr>
              <a:t>. </a:t>
            </a:r>
            <a:r>
              <a:rPr lang="ru-RU" sz="2000" dirty="0" err="1">
                <a:solidFill>
                  <a:srgbClr val="FF0000"/>
                </a:solidFill>
              </a:rPr>
              <a:t>Має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сечогінну</a:t>
            </a:r>
            <a:r>
              <a:rPr lang="ru-RU" sz="2000" dirty="0">
                <a:solidFill>
                  <a:srgbClr val="FF0000"/>
                </a:solidFill>
              </a:rPr>
              <a:t>, </a:t>
            </a:r>
            <a:r>
              <a:rPr lang="ru-RU" sz="2000" dirty="0" err="1">
                <a:solidFill>
                  <a:srgbClr val="FF0000"/>
                </a:solidFill>
              </a:rPr>
              <a:t>протизапальну</a:t>
            </a:r>
            <a:r>
              <a:rPr lang="ru-RU" sz="2000" dirty="0">
                <a:solidFill>
                  <a:srgbClr val="FF0000"/>
                </a:solidFill>
              </a:rPr>
              <a:t>, </a:t>
            </a:r>
            <a:r>
              <a:rPr lang="ru-RU" sz="2000" dirty="0" err="1">
                <a:solidFill>
                  <a:srgbClr val="FF0000"/>
                </a:solidFill>
              </a:rPr>
              <a:t>жовчогінну</a:t>
            </a:r>
            <a:r>
              <a:rPr lang="ru-RU" sz="2000" dirty="0">
                <a:solidFill>
                  <a:srgbClr val="FF0000"/>
                </a:solidFill>
              </a:rPr>
              <a:t>, </a:t>
            </a:r>
            <a:r>
              <a:rPr lang="ru-RU" sz="2000" dirty="0" err="1">
                <a:solidFill>
                  <a:srgbClr val="FF0000"/>
                </a:solidFill>
              </a:rPr>
              <a:t>болезаспокійливу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дію</a:t>
            </a:r>
            <a:r>
              <a:rPr lang="ru-RU" sz="2000" dirty="0">
                <a:solidFill>
                  <a:srgbClr val="FF0000"/>
                </a:solidFill>
              </a:rPr>
              <a:t>. </a:t>
            </a:r>
            <a:r>
              <a:rPr lang="ru-RU" sz="2000" dirty="0" err="1">
                <a:solidFill>
                  <a:srgbClr val="FF0000"/>
                </a:solidFill>
              </a:rPr>
              <a:t>Знімає</a:t>
            </a:r>
            <a:r>
              <a:rPr lang="ru-RU" sz="2000" dirty="0">
                <a:solidFill>
                  <a:srgbClr val="FF0000"/>
                </a:solidFill>
              </a:rPr>
              <a:t> спазм, </a:t>
            </a:r>
            <a:r>
              <a:rPr lang="ru-RU" sz="2000" dirty="0" err="1">
                <a:solidFill>
                  <a:srgbClr val="FF0000"/>
                </a:solidFill>
              </a:rPr>
              <a:t>судоми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і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пригнічує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життєдіяльність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патогенних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мікроорганізмів</a:t>
            </a:r>
            <a:r>
              <a:rPr lang="ru-RU" sz="2000" dirty="0">
                <a:solidFill>
                  <a:srgbClr val="FF0000"/>
                </a:solidFill>
              </a:rPr>
              <a:t>, </a:t>
            </a:r>
            <a:r>
              <a:rPr lang="ru-RU" sz="2000" dirty="0" err="1">
                <a:solidFill>
                  <a:srgbClr val="FF0000"/>
                </a:solidFill>
              </a:rPr>
              <a:t>діє</a:t>
            </a:r>
            <a:r>
              <a:rPr lang="ru-RU" sz="2000" dirty="0">
                <a:solidFill>
                  <a:srgbClr val="FF0000"/>
                </a:solidFill>
              </a:rPr>
              <a:t> як </a:t>
            </a:r>
            <a:r>
              <a:rPr lang="ru-RU" sz="2000" dirty="0" err="1">
                <a:solidFill>
                  <a:srgbClr val="FF0000"/>
                </a:solidFill>
              </a:rPr>
              <a:t>легке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проносне</a:t>
            </a:r>
            <a:r>
              <a:rPr lang="ru-RU" sz="2000" dirty="0">
                <a:solidFill>
                  <a:srgbClr val="FF0000"/>
                </a:solidFill>
              </a:rPr>
              <a:t>. </a:t>
            </a:r>
            <a:r>
              <a:rPr lang="ru-RU" sz="2000" dirty="0" err="1">
                <a:solidFill>
                  <a:srgbClr val="FF0000"/>
                </a:solidFill>
              </a:rPr>
              <a:t>Вимагає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обережного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застосування</a:t>
            </a:r>
            <a:r>
              <a:rPr lang="ru-RU" sz="2000" dirty="0">
                <a:solidFill>
                  <a:srgbClr val="FF0000"/>
                </a:solidFill>
              </a:rPr>
              <a:t> через </a:t>
            </a:r>
            <a:r>
              <a:rPr lang="ru-RU" sz="2000" dirty="0" err="1">
                <a:solidFill>
                  <a:srgbClr val="FF0000"/>
                </a:solidFill>
              </a:rPr>
              <a:t>високу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активність</a:t>
            </a:r>
            <a:r>
              <a:rPr lang="ru-RU" sz="2000" dirty="0">
                <a:solidFill>
                  <a:srgbClr val="FF0000"/>
                </a:solidFill>
              </a:rPr>
              <a:t> та </a:t>
            </a:r>
            <a:r>
              <a:rPr lang="ru-RU" sz="2000" dirty="0" err="1">
                <a:solidFill>
                  <a:srgbClr val="FF0000"/>
                </a:solidFill>
              </a:rPr>
              <a:t>отруйність</a:t>
            </a:r>
            <a:r>
              <a:rPr lang="ru-RU" sz="2000" dirty="0">
                <a:solidFill>
                  <a:srgbClr val="FF0000"/>
                </a:solidFill>
              </a:rPr>
              <a:t>.</a:t>
            </a:r>
          </a:p>
        </p:txBody>
      </p:sp>
      <p:pic>
        <p:nvPicPr>
          <p:cNvPr id="9" name="Рисунок 8" descr="pic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-607255" y="2035959"/>
            <a:ext cx="5286412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err="1">
                <a:solidFill>
                  <a:srgbClr val="00B050"/>
                </a:solidFill>
              </a:rPr>
              <a:t>Естрагон</a:t>
            </a:r>
            <a:r>
              <a:rPr lang="ru-RU" sz="5400" b="1" dirty="0">
                <a:solidFill>
                  <a:srgbClr val="00B050"/>
                </a:solidFill>
              </a:rPr>
              <a:t> </a:t>
            </a:r>
            <a:r>
              <a:rPr lang="ru-RU" sz="5400" b="1" dirty="0" err="1">
                <a:solidFill>
                  <a:srgbClr val="00B050"/>
                </a:solidFill>
              </a:rPr>
              <a:t>або</a:t>
            </a:r>
            <a:r>
              <a:rPr lang="ru-RU" sz="5400" b="1" dirty="0">
                <a:solidFill>
                  <a:srgbClr val="00B050"/>
                </a:solidFill>
              </a:rPr>
              <a:t> тархун</a:t>
            </a:r>
            <a:endParaRPr lang="ru-RU" sz="5400" dirty="0">
              <a:solidFill>
                <a:srgbClr val="00B050"/>
              </a:solidFill>
            </a:endParaRPr>
          </a:p>
        </p:txBody>
      </p:sp>
      <p:pic>
        <p:nvPicPr>
          <p:cNvPr id="4" name="Содержимое 3" descr="pic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-321503" y="2178835"/>
            <a:ext cx="5000660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286248" y="1500174"/>
            <a:ext cx="450059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   </a:t>
            </a:r>
            <a:r>
              <a:rPr lang="ru-RU" sz="2400" dirty="0" err="1" smtClean="0"/>
              <a:t>Багаторічна</a:t>
            </a:r>
            <a:r>
              <a:rPr lang="ru-RU" sz="2400" dirty="0" smtClean="0"/>
              <a:t> </a:t>
            </a:r>
            <a:r>
              <a:rPr lang="ru-RU" sz="2400" dirty="0" err="1"/>
              <a:t>рослина</a:t>
            </a:r>
            <a:r>
              <a:rPr lang="ru-RU" sz="2400" dirty="0"/>
              <a:t>, росте </a:t>
            </a:r>
            <a:r>
              <a:rPr lang="ru-RU" sz="2400" dirty="0" err="1"/>
              <a:t>кущем</a:t>
            </a:r>
            <a:r>
              <a:rPr lang="ru-RU" sz="2400" dirty="0"/>
              <a:t>, </a:t>
            </a:r>
            <a:r>
              <a:rPr lang="ru-RU" sz="2400" dirty="0" err="1"/>
              <a:t>чимось</a:t>
            </a:r>
            <a:r>
              <a:rPr lang="ru-RU" sz="2400" dirty="0"/>
              <a:t> </a:t>
            </a:r>
            <a:r>
              <a:rPr lang="ru-RU" sz="2400" dirty="0" err="1"/>
              <a:t>нагадуючи</a:t>
            </a:r>
            <a:r>
              <a:rPr lang="ru-RU" sz="2400" dirty="0"/>
              <a:t> </a:t>
            </a:r>
            <a:r>
              <a:rPr lang="ru-RU" sz="2400" dirty="0" err="1"/>
              <a:t>полин</a:t>
            </a:r>
            <a:r>
              <a:rPr lang="ru-RU" sz="2400" dirty="0"/>
              <a:t>. </a:t>
            </a:r>
            <a:r>
              <a:rPr lang="ru-RU" sz="2400" dirty="0" err="1"/>
              <a:t>Дуже</a:t>
            </a:r>
            <a:r>
              <a:rPr lang="ru-RU" sz="2400" dirty="0"/>
              <a:t> не </a:t>
            </a:r>
            <a:r>
              <a:rPr lang="ru-RU" sz="2400" dirty="0" err="1"/>
              <a:t>примхлива</a:t>
            </a:r>
            <a:r>
              <a:rPr lang="ru-RU" sz="2400" dirty="0"/>
              <a:t>, </a:t>
            </a:r>
            <a:r>
              <a:rPr lang="ru-RU" sz="2400" dirty="0" err="1"/>
              <a:t>може</a:t>
            </a:r>
            <a:r>
              <a:rPr lang="ru-RU" sz="2400" dirty="0"/>
              <a:t> </a:t>
            </a:r>
            <a:r>
              <a:rPr lang="ru-RU" sz="2400" dirty="0" err="1"/>
              <a:t>рости</a:t>
            </a:r>
            <a:r>
              <a:rPr lang="ru-RU" sz="2400" dirty="0"/>
              <a:t> як на </a:t>
            </a:r>
            <a:r>
              <a:rPr lang="ru-RU" sz="2400" dirty="0" err="1"/>
              <a:t>сонці</a:t>
            </a:r>
            <a:r>
              <a:rPr lang="ru-RU" sz="2400" dirty="0"/>
              <a:t>, так </a:t>
            </a:r>
            <a:r>
              <a:rPr lang="ru-RU" sz="2400" dirty="0" err="1"/>
              <a:t>і</a:t>
            </a:r>
            <a:r>
              <a:rPr lang="ru-RU" sz="2400" dirty="0"/>
              <a:t> в </a:t>
            </a:r>
            <a:r>
              <a:rPr lang="ru-RU" sz="2400" dirty="0" err="1"/>
              <a:t>тіні</a:t>
            </a:r>
            <a:r>
              <a:rPr lang="ru-RU" sz="2400" dirty="0"/>
              <a:t>. </a:t>
            </a:r>
            <a:r>
              <a:rPr lang="ru-RU" sz="2400" dirty="0" err="1"/>
              <a:t>Може</a:t>
            </a:r>
            <a:r>
              <a:rPr lang="ru-RU" sz="2400" dirty="0"/>
              <a:t> "</a:t>
            </a:r>
            <a:r>
              <a:rPr lang="ru-RU" sz="2400" dirty="0" err="1"/>
              <a:t>переповзати</a:t>
            </a:r>
            <a:r>
              <a:rPr lang="ru-RU" sz="2400" dirty="0"/>
              <a:t>" </a:t>
            </a:r>
            <a:r>
              <a:rPr lang="ru-RU" sz="2400" dirty="0" err="1"/>
              <a:t>з</a:t>
            </a:r>
            <a:r>
              <a:rPr lang="ru-RU" sz="2400" dirty="0"/>
              <a:t> </a:t>
            </a:r>
            <a:r>
              <a:rPr lang="ru-RU" sz="2400" dirty="0" err="1"/>
              <a:t>місця</a:t>
            </a:r>
            <a:r>
              <a:rPr lang="ru-RU" sz="2400" dirty="0"/>
              <a:t> на </a:t>
            </a:r>
            <a:r>
              <a:rPr lang="ru-RU" sz="2400" dirty="0" err="1"/>
              <a:t>місце</a:t>
            </a:r>
            <a:r>
              <a:rPr lang="ru-RU" sz="2400" dirty="0"/>
              <a:t>. </a:t>
            </a:r>
            <a:r>
              <a:rPr lang="ru-RU" sz="2400" dirty="0" err="1"/>
              <a:t>Естрагон</a:t>
            </a:r>
            <a:r>
              <a:rPr lang="ru-RU" sz="2400" dirty="0"/>
              <a:t> </a:t>
            </a:r>
            <a:r>
              <a:rPr lang="ru-RU" sz="2400" dirty="0" err="1"/>
              <a:t>вважається</a:t>
            </a:r>
            <a:r>
              <a:rPr lang="ru-RU" sz="2400" dirty="0"/>
              <a:t> приправою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використовується</a:t>
            </a:r>
            <a:r>
              <a:rPr lang="ru-RU" sz="2400" dirty="0"/>
              <a:t> в </a:t>
            </a:r>
            <a:r>
              <a:rPr lang="ru-RU" sz="2400" dirty="0" err="1"/>
              <a:t>кулінарії</a:t>
            </a:r>
            <a:r>
              <a:rPr lang="ru-RU" sz="2400" dirty="0"/>
              <a:t>. </a:t>
            </a:r>
            <a:endParaRPr lang="ru-RU" sz="2400" dirty="0" smtClean="0"/>
          </a:p>
          <a:p>
            <a:pPr algn="just"/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 smtClean="0">
                <a:solidFill>
                  <a:srgbClr val="FF0000"/>
                </a:solidFill>
              </a:rPr>
              <a:t>   В </a:t>
            </a:r>
            <a:r>
              <a:rPr lang="ru-RU" sz="2400" dirty="0" err="1">
                <a:solidFill>
                  <a:srgbClr val="FF0000"/>
                </a:solidFill>
              </a:rPr>
              <a:t>якості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 err="1">
                <a:solidFill>
                  <a:srgbClr val="FF0000"/>
                </a:solidFill>
              </a:rPr>
              <a:t>цілющої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 err="1">
                <a:solidFill>
                  <a:srgbClr val="FF0000"/>
                </a:solidFill>
              </a:rPr>
              <a:t>рослини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 err="1">
                <a:solidFill>
                  <a:srgbClr val="FF0000"/>
                </a:solidFill>
              </a:rPr>
              <a:t>естрагон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 err="1">
                <a:solidFill>
                  <a:srgbClr val="FF0000"/>
                </a:solidFill>
              </a:rPr>
              <a:t>використовується</a:t>
            </a:r>
            <a:r>
              <a:rPr lang="ru-RU" sz="2400" dirty="0">
                <a:solidFill>
                  <a:srgbClr val="FF0000"/>
                </a:solidFill>
              </a:rPr>
              <a:t> як </a:t>
            </a:r>
            <a:r>
              <a:rPr lang="ru-RU" sz="2400" dirty="0" err="1">
                <a:solidFill>
                  <a:srgbClr val="FF0000"/>
                </a:solidFill>
              </a:rPr>
              <a:t>засіб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 err="1">
                <a:solidFill>
                  <a:srgbClr val="FF0000"/>
                </a:solidFill>
              </a:rPr>
              <a:t>загальнозміцнюючий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 err="1">
                <a:solidFill>
                  <a:srgbClr val="FF0000"/>
                </a:solidFill>
              </a:rPr>
              <a:t>і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 err="1">
                <a:solidFill>
                  <a:srgbClr val="FF0000"/>
                </a:solidFill>
              </a:rPr>
              <a:t>сечогінний</a:t>
            </a:r>
            <a:r>
              <a:rPr lang="ru-RU" sz="2400" dirty="0">
                <a:solidFill>
                  <a:srgbClr val="FF0000"/>
                </a:solidFill>
              </a:rPr>
              <a:t>. А </a:t>
            </a:r>
            <a:r>
              <a:rPr lang="ru-RU" sz="2400" dirty="0" err="1">
                <a:solidFill>
                  <a:srgbClr val="FF0000"/>
                </a:solidFill>
              </a:rPr>
              <a:t>також</a:t>
            </a:r>
            <a:r>
              <a:rPr lang="ru-RU" sz="2400" dirty="0">
                <a:solidFill>
                  <a:srgbClr val="FF0000"/>
                </a:solidFill>
              </a:rPr>
              <a:t> при </a:t>
            </a:r>
            <a:r>
              <a:rPr lang="ru-RU" sz="2400" dirty="0" err="1">
                <a:solidFill>
                  <a:srgbClr val="FF0000"/>
                </a:solidFill>
              </a:rPr>
              <a:t>різних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 err="1">
                <a:solidFill>
                  <a:srgbClr val="FF0000"/>
                </a:solidFill>
              </a:rPr>
              <a:t>захворюваннях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 err="1">
                <a:solidFill>
                  <a:srgbClr val="FF0000"/>
                </a:solidFill>
              </a:rPr>
              <a:t>шлунково-кишкового</a:t>
            </a:r>
            <a:r>
              <a:rPr lang="ru-RU" sz="2400" dirty="0">
                <a:solidFill>
                  <a:srgbClr val="FF0000"/>
                </a:solidFill>
              </a:rPr>
              <a:t> тракту.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17596"/>
          </a:xfrm>
        </p:spPr>
        <p:txBody>
          <a:bodyPr>
            <a:noAutofit/>
          </a:bodyPr>
          <a:lstStyle/>
          <a:p>
            <a:r>
              <a:rPr lang="ru-RU" sz="6000" dirty="0">
                <a:solidFill>
                  <a:srgbClr val="00B050"/>
                </a:solidFill>
              </a:rPr>
              <a:t/>
            </a:r>
            <a:br>
              <a:rPr lang="ru-RU" sz="6000" dirty="0">
                <a:solidFill>
                  <a:srgbClr val="00B050"/>
                </a:solidFill>
              </a:rPr>
            </a:br>
            <a:r>
              <a:rPr lang="ru-RU" sz="6000" b="1" dirty="0" smtClean="0">
                <a:solidFill>
                  <a:srgbClr val="00B050"/>
                </a:solidFill>
              </a:rPr>
              <a:t> </a:t>
            </a:r>
            <a:r>
              <a:rPr lang="ru-RU" sz="6000" b="1" dirty="0" err="1" smtClean="0">
                <a:solidFill>
                  <a:srgbClr val="00B050"/>
                </a:solidFill>
              </a:rPr>
              <a:t>Кропива</a:t>
            </a:r>
            <a:endParaRPr lang="ru-RU" sz="6000" dirty="0">
              <a:solidFill>
                <a:srgbClr val="00B050"/>
              </a:solidFill>
            </a:endParaRPr>
          </a:p>
        </p:txBody>
      </p:sp>
      <p:pic>
        <p:nvPicPr>
          <p:cNvPr id="4" name="Содержимое 3" descr="pic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-392943" y="2178836"/>
            <a:ext cx="5143538" cy="3786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357686" y="1214422"/>
            <a:ext cx="442915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    </a:t>
            </a:r>
            <a:r>
              <a:rPr lang="ru-RU" dirty="0" err="1" smtClean="0"/>
              <a:t>Кожна</a:t>
            </a:r>
            <a:r>
              <a:rPr lang="ru-RU" dirty="0" smtClean="0"/>
              <a:t>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хоч</a:t>
            </a:r>
            <a:r>
              <a:rPr lang="ru-RU" dirty="0"/>
              <a:t> раз, та </a:t>
            </a:r>
            <a:r>
              <a:rPr lang="ru-RU" dirty="0" err="1"/>
              <a:t>обпалювався</a:t>
            </a:r>
            <a:r>
              <a:rPr lang="ru-RU" dirty="0"/>
              <a:t> "колючими" </a:t>
            </a:r>
            <a:r>
              <a:rPr lang="ru-RU" dirty="0" err="1"/>
              <a:t>листям</a:t>
            </a:r>
            <a:r>
              <a:rPr lang="ru-RU" dirty="0"/>
              <a:t> </a:t>
            </a:r>
            <a:r>
              <a:rPr lang="ru-RU" dirty="0" err="1"/>
              <a:t>кропиви</a:t>
            </a:r>
            <a:r>
              <a:rPr lang="ru-RU" dirty="0"/>
              <a:t>. </a:t>
            </a:r>
            <a:r>
              <a:rPr lang="ru-RU" dirty="0" err="1"/>
              <a:t>Опіки</a:t>
            </a:r>
            <a:r>
              <a:rPr lang="ru-RU" dirty="0"/>
              <a:t> </a:t>
            </a:r>
            <a:r>
              <a:rPr lang="ru-RU" dirty="0" err="1"/>
              <a:t>кропиви</a:t>
            </a:r>
            <a:r>
              <a:rPr lang="ru-RU" dirty="0"/>
              <a:t> </a:t>
            </a:r>
            <a:r>
              <a:rPr lang="ru-RU" dirty="0" err="1"/>
              <a:t>порівняно</a:t>
            </a:r>
            <a:r>
              <a:rPr lang="ru-RU" dirty="0"/>
              <a:t> </a:t>
            </a:r>
            <a:r>
              <a:rPr lang="ru-RU" dirty="0" err="1"/>
              <a:t>нешкідливі</a:t>
            </a:r>
            <a:r>
              <a:rPr lang="ru-RU" dirty="0"/>
              <a:t>. </a:t>
            </a:r>
            <a:r>
              <a:rPr lang="ru-RU" dirty="0" err="1"/>
              <a:t>Кропива</a:t>
            </a:r>
            <a:r>
              <a:rPr lang="ru-RU" dirty="0"/>
              <a:t> </a:t>
            </a:r>
            <a:r>
              <a:rPr lang="ru-RU" dirty="0" err="1"/>
              <a:t>успішно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в </a:t>
            </a:r>
            <a:r>
              <a:rPr lang="ru-RU" dirty="0" err="1"/>
              <a:t>кулінарії</a:t>
            </a:r>
            <a:r>
              <a:rPr lang="ru-RU" dirty="0"/>
              <a:t>: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зварити</a:t>
            </a:r>
            <a:r>
              <a:rPr lang="ru-RU" dirty="0"/>
              <a:t> борщ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додати</a:t>
            </a:r>
            <a:r>
              <a:rPr lang="ru-RU" dirty="0"/>
              <a:t> в салат, </a:t>
            </a:r>
            <a:r>
              <a:rPr lang="ru-RU" dirty="0" err="1"/>
              <a:t>попередньо</a:t>
            </a:r>
            <a:r>
              <a:rPr lang="ru-RU" dirty="0"/>
              <a:t> </a:t>
            </a:r>
            <a:r>
              <a:rPr lang="ru-RU" dirty="0" err="1"/>
              <a:t>обробивши</a:t>
            </a:r>
            <a:r>
              <a:rPr lang="ru-RU" dirty="0"/>
              <a:t> листочки </a:t>
            </a:r>
            <a:r>
              <a:rPr lang="ru-RU" dirty="0" err="1"/>
              <a:t>кропиви</a:t>
            </a:r>
            <a:r>
              <a:rPr lang="ru-RU" dirty="0"/>
              <a:t> </a:t>
            </a:r>
            <a:r>
              <a:rPr lang="ru-RU" dirty="0" err="1"/>
              <a:t>окропом</a:t>
            </a:r>
            <a:r>
              <a:rPr lang="ru-RU" dirty="0"/>
              <a:t>. </a:t>
            </a:r>
            <a:r>
              <a:rPr lang="ru-RU" dirty="0" err="1"/>
              <a:t>Знайшла</a:t>
            </a:r>
            <a:r>
              <a:rPr lang="ru-RU" dirty="0"/>
              <a:t>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кропива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у </a:t>
            </a:r>
            <a:r>
              <a:rPr lang="ru-RU" dirty="0" err="1"/>
              <a:t>домашній</a:t>
            </a:r>
            <a:r>
              <a:rPr lang="ru-RU" dirty="0"/>
              <a:t> </a:t>
            </a:r>
            <a:r>
              <a:rPr lang="ru-RU" dirty="0" err="1"/>
              <a:t>косметології</a:t>
            </a:r>
            <a:r>
              <a:rPr lang="ru-RU" dirty="0"/>
              <a:t> - </a:t>
            </a:r>
            <a:r>
              <a:rPr lang="ru-RU" dirty="0" err="1"/>
              <a:t>свіжу</a:t>
            </a:r>
            <a:r>
              <a:rPr lang="ru-RU" dirty="0"/>
              <a:t> </a:t>
            </a:r>
            <a:r>
              <a:rPr lang="ru-RU" dirty="0" err="1"/>
              <a:t>кропиву</a:t>
            </a:r>
            <a:r>
              <a:rPr lang="ru-RU" dirty="0"/>
              <a:t> </a:t>
            </a:r>
            <a:r>
              <a:rPr lang="ru-RU" dirty="0" err="1"/>
              <a:t>заварюють</a:t>
            </a:r>
            <a:r>
              <a:rPr lang="ru-RU" dirty="0"/>
              <a:t> для </a:t>
            </a:r>
            <a:r>
              <a:rPr lang="ru-RU" dirty="0" err="1"/>
              <a:t>полоскання</a:t>
            </a:r>
            <a:r>
              <a:rPr lang="ru-RU" dirty="0"/>
              <a:t> </a:t>
            </a:r>
            <a:r>
              <a:rPr lang="ru-RU" dirty="0" err="1"/>
              <a:t>волосся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миття</a:t>
            </a:r>
            <a:r>
              <a:rPr lang="ru-RU" dirty="0"/>
              <a:t> </a:t>
            </a:r>
            <a:r>
              <a:rPr lang="ru-RU" dirty="0" err="1"/>
              <a:t>голови</a:t>
            </a:r>
            <a:r>
              <a:rPr lang="ru-RU" dirty="0"/>
              <a:t>. А на зиму для </a:t>
            </a:r>
            <a:r>
              <a:rPr lang="ru-RU" dirty="0" err="1"/>
              <a:t>цієї</a:t>
            </a:r>
            <a:r>
              <a:rPr lang="ru-RU" dirty="0"/>
              <a:t> ж мети </a:t>
            </a:r>
            <a:r>
              <a:rPr lang="ru-RU" dirty="0" err="1"/>
              <a:t>сушать</a:t>
            </a:r>
            <a:r>
              <a:rPr lang="ru-RU" dirty="0"/>
              <a:t> </a:t>
            </a:r>
            <a:r>
              <a:rPr lang="ru-RU" dirty="0" err="1"/>
              <a:t>листя</a:t>
            </a:r>
            <a:r>
              <a:rPr lang="ru-RU" dirty="0"/>
              <a:t> </a:t>
            </a:r>
            <a:r>
              <a:rPr lang="ru-RU" dirty="0" err="1"/>
              <a:t>кропиви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зберігають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у полотняному </a:t>
            </a:r>
            <a:r>
              <a:rPr lang="ru-RU" dirty="0" err="1"/>
              <a:t>мішечку</a:t>
            </a:r>
            <a:r>
              <a:rPr lang="ru-RU" dirty="0"/>
              <a:t>. При </a:t>
            </a:r>
            <a:r>
              <a:rPr lang="ru-RU" dirty="0" err="1"/>
              <a:t>випаданні</a:t>
            </a:r>
            <a:r>
              <a:rPr lang="ru-RU" dirty="0"/>
              <a:t> </a:t>
            </a:r>
            <a:r>
              <a:rPr lang="ru-RU" dirty="0" err="1"/>
              <a:t>волосся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рекомендовано </a:t>
            </a:r>
            <a:r>
              <a:rPr lang="ru-RU" dirty="0" err="1"/>
              <a:t>відвар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кропиви</a:t>
            </a:r>
            <a:r>
              <a:rPr lang="ru-RU" dirty="0"/>
              <a:t>. </a:t>
            </a:r>
            <a:r>
              <a:rPr lang="ru-RU" dirty="0" err="1"/>
              <a:t>Кропива</a:t>
            </a:r>
            <a:r>
              <a:rPr lang="ru-RU" dirty="0"/>
              <a:t> </a:t>
            </a:r>
            <a:r>
              <a:rPr lang="ru-RU" dirty="0" err="1"/>
              <a:t>виліковує</a:t>
            </a:r>
            <a:r>
              <a:rPr lang="ru-RU" dirty="0"/>
              <a:t> </a:t>
            </a:r>
            <a:r>
              <a:rPr lang="ru-RU" dirty="0" err="1"/>
              <a:t>неймовірну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хвороб. Вона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сечогінну</a:t>
            </a:r>
            <a:r>
              <a:rPr lang="ru-RU" dirty="0"/>
              <a:t>, </a:t>
            </a:r>
            <a:r>
              <a:rPr lang="ru-RU" dirty="0" err="1"/>
              <a:t>протисудомну</a:t>
            </a:r>
            <a:r>
              <a:rPr lang="ru-RU" dirty="0"/>
              <a:t>, </a:t>
            </a:r>
            <a:r>
              <a:rPr lang="ru-RU" dirty="0" err="1"/>
              <a:t>ранозагоювальну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. Вона </a:t>
            </a:r>
            <a:r>
              <a:rPr lang="ru-RU" dirty="0" err="1"/>
              <a:t>покращує</a:t>
            </a:r>
            <a:r>
              <a:rPr lang="ru-RU" dirty="0"/>
              <a:t> </a:t>
            </a:r>
            <a:r>
              <a:rPr lang="ru-RU" dirty="0" err="1"/>
              <a:t>згортання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піднімає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гемоглобіну</a:t>
            </a:r>
            <a:r>
              <a:rPr lang="ru-RU" dirty="0"/>
              <a:t>. </a:t>
            </a:r>
            <a:r>
              <a:rPr lang="ru-RU" dirty="0" err="1"/>
              <a:t>Кропиву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при абсолютно </a:t>
            </a:r>
            <a:r>
              <a:rPr lang="ru-RU" dirty="0" err="1"/>
              <a:t>будь-якому</a:t>
            </a:r>
            <a:r>
              <a:rPr lang="ru-RU" dirty="0"/>
              <a:t> </a:t>
            </a:r>
            <a:r>
              <a:rPr lang="ru-RU" dirty="0" err="1"/>
              <a:t>захворюванні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вона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одужанню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229600" cy="127476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/>
            </a:r>
            <a:br>
              <a:rPr lang="ru-RU" b="1" dirty="0" smtClean="0">
                <a:solidFill>
                  <a:srgbClr val="00B050"/>
                </a:solidFill>
              </a:rPr>
            </a:br>
            <a:r>
              <a:rPr lang="ru-RU" dirty="0">
                <a:solidFill>
                  <a:srgbClr val="00B050"/>
                </a:solidFill>
              </a:rPr>
              <a:t/>
            </a:r>
            <a:br>
              <a:rPr lang="ru-RU" dirty="0">
                <a:solidFill>
                  <a:srgbClr val="00B050"/>
                </a:solidFill>
              </a:rPr>
            </a:br>
            <a:r>
              <a:rPr lang="ru-RU" b="1" dirty="0" smtClean="0">
                <a:solidFill>
                  <a:srgbClr val="00B050"/>
                </a:solidFill>
              </a:rPr>
              <a:t> </a:t>
            </a:r>
            <a:br>
              <a:rPr lang="ru-RU" b="1" dirty="0" smtClean="0">
                <a:solidFill>
                  <a:srgbClr val="00B050"/>
                </a:solidFill>
              </a:rPr>
            </a:br>
            <a:r>
              <a:rPr lang="ru-RU" b="1" dirty="0" err="1" smtClean="0">
                <a:solidFill>
                  <a:srgbClr val="00B050"/>
                </a:solidFill>
              </a:rPr>
              <a:t>Особливості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збору</a:t>
            </a:r>
            <a:r>
              <a:rPr lang="ru-RU" b="1" dirty="0" smtClean="0">
                <a:solidFill>
                  <a:srgbClr val="00B050"/>
                </a:solidFill>
              </a:rPr>
              <a:t> та </a:t>
            </a:r>
            <a:r>
              <a:rPr lang="ru-RU" b="1" dirty="0" err="1" smtClean="0">
                <a:solidFill>
                  <a:srgbClr val="00B050"/>
                </a:solidFill>
              </a:rPr>
              <a:t>застосування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лікарських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рослин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643998" cy="4840303"/>
          </a:xfrm>
        </p:spPr>
        <p:txBody>
          <a:bodyPr>
            <a:normAutofit fontScale="55000" lnSpcReduction="20000"/>
          </a:bodyPr>
          <a:lstStyle/>
          <a:p>
            <a:pPr fontAlgn="base"/>
            <a:endParaRPr lang="ru-RU" dirty="0" smtClean="0"/>
          </a:p>
          <a:p>
            <a:pPr algn="just" fontAlgn="base"/>
            <a:r>
              <a:rPr lang="ru-RU" sz="3600" dirty="0"/>
              <a:t> </a:t>
            </a:r>
            <a:r>
              <a:rPr lang="ru-RU" sz="3600" dirty="0" smtClean="0"/>
              <a:t>  </a:t>
            </a:r>
            <a:r>
              <a:rPr lang="ru-RU" sz="3600" dirty="0" err="1" smtClean="0"/>
              <a:t>Щоб</a:t>
            </a:r>
            <a:r>
              <a:rPr lang="ru-RU" sz="3600" dirty="0" smtClean="0"/>
              <a:t> </a:t>
            </a:r>
            <a:r>
              <a:rPr lang="ru-RU" sz="3600" dirty="0" err="1"/>
              <a:t>користуватися</a:t>
            </a:r>
            <a:r>
              <a:rPr lang="ru-RU" sz="3600" dirty="0"/>
              <a:t> дарами </a:t>
            </a:r>
            <a:r>
              <a:rPr lang="ru-RU" sz="3600" dirty="0" err="1"/>
              <a:t>природи</a:t>
            </a:r>
            <a:r>
              <a:rPr lang="ru-RU" sz="3600" dirty="0"/>
              <a:t> без </a:t>
            </a:r>
            <a:r>
              <a:rPr lang="ru-RU" sz="3600" dirty="0" err="1"/>
              <a:t>ризику</a:t>
            </a:r>
            <a:r>
              <a:rPr lang="ru-RU" sz="3600" dirty="0"/>
              <a:t> </a:t>
            </a:r>
            <a:r>
              <a:rPr lang="ru-RU" sz="3600" dirty="0" err="1"/>
              <a:t>нашкодити</a:t>
            </a:r>
            <a:r>
              <a:rPr lang="ru-RU" sz="3600" dirty="0"/>
              <a:t>, </a:t>
            </a:r>
            <a:r>
              <a:rPr lang="ru-RU" sz="3600" dirty="0" err="1"/>
              <a:t>потрібні</a:t>
            </a:r>
            <a:r>
              <a:rPr lang="ru-RU" sz="3600" dirty="0"/>
              <a:t> </a:t>
            </a:r>
            <a:r>
              <a:rPr lang="ru-RU" sz="3600" dirty="0" err="1"/>
              <a:t>певні</a:t>
            </a:r>
            <a:r>
              <a:rPr lang="ru-RU" sz="3600" dirty="0"/>
              <a:t> </a:t>
            </a:r>
            <a:r>
              <a:rPr lang="ru-RU" sz="3600" dirty="0" err="1"/>
              <a:t>знання</a:t>
            </a:r>
            <a:r>
              <a:rPr lang="ru-RU" sz="3600" dirty="0"/>
              <a:t> та </a:t>
            </a:r>
            <a:r>
              <a:rPr lang="ru-RU" sz="3600" dirty="0" err="1"/>
              <a:t>вміння</a:t>
            </a:r>
            <a:r>
              <a:rPr lang="ru-RU" sz="3600" dirty="0"/>
              <a:t>. У одних </a:t>
            </a:r>
            <a:r>
              <a:rPr lang="ru-RU" sz="3600" dirty="0" err="1"/>
              <a:t>рослин</a:t>
            </a:r>
            <a:r>
              <a:rPr lang="ru-RU" sz="3600" dirty="0"/>
              <a:t> </a:t>
            </a:r>
            <a:r>
              <a:rPr lang="ru-RU" sz="3600" dirty="0" err="1"/>
              <a:t>лікарським</a:t>
            </a:r>
            <a:r>
              <a:rPr lang="ru-RU" sz="3600" dirty="0"/>
              <a:t> </a:t>
            </a:r>
            <a:r>
              <a:rPr lang="ru-RU" sz="3600" dirty="0" err="1"/>
              <a:t>вважаються</a:t>
            </a:r>
            <a:r>
              <a:rPr lang="ru-RU" sz="3600" dirty="0"/>
              <a:t> </a:t>
            </a:r>
            <a:r>
              <a:rPr lang="ru-RU" sz="3600" dirty="0" err="1"/>
              <a:t>коріння</a:t>
            </a:r>
            <a:r>
              <a:rPr lang="ru-RU" sz="3600" dirty="0"/>
              <a:t>, у </a:t>
            </a:r>
            <a:r>
              <a:rPr lang="ru-RU" sz="3600" dirty="0" err="1"/>
              <a:t>інших</a:t>
            </a:r>
            <a:r>
              <a:rPr lang="ru-RU" sz="3600" dirty="0"/>
              <a:t> - </a:t>
            </a:r>
            <a:r>
              <a:rPr lang="ru-RU" sz="3600" dirty="0" err="1"/>
              <a:t>листя</a:t>
            </a:r>
            <a:r>
              <a:rPr lang="ru-RU" sz="3600" dirty="0"/>
              <a:t>, </a:t>
            </a:r>
            <a:r>
              <a:rPr lang="ru-RU" sz="3600" dirty="0" err="1"/>
              <a:t>бруньки</a:t>
            </a:r>
            <a:r>
              <a:rPr lang="ru-RU" sz="3600" dirty="0"/>
              <a:t>, </a:t>
            </a:r>
            <a:r>
              <a:rPr lang="ru-RU" sz="3600" dirty="0" err="1"/>
              <a:t>квіти</a:t>
            </a:r>
            <a:r>
              <a:rPr lang="ru-RU" sz="3600" dirty="0"/>
              <a:t>. </a:t>
            </a:r>
            <a:r>
              <a:rPr lang="ru-RU" sz="3600" dirty="0" err="1"/>
              <a:t>Треті</a:t>
            </a:r>
            <a:r>
              <a:rPr lang="ru-RU" sz="3600" dirty="0"/>
              <a:t> </a:t>
            </a:r>
            <a:r>
              <a:rPr lang="ru-RU" sz="3600" dirty="0" err="1"/>
              <a:t>можна</a:t>
            </a:r>
            <a:r>
              <a:rPr lang="ru-RU" sz="3600" dirty="0"/>
              <a:t> </a:t>
            </a:r>
            <a:r>
              <a:rPr lang="ru-RU" sz="3600" dirty="0" err="1"/>
              <a:t>споживати</a:t>
            </a:r>
            <a:r>
              <a:rPr lang="ru-RU" sz="3600" dirty="0"/>
              <a:t> </a:t>
            </a:r>
            <a:r>
              <a:rPr lang="ru-RU" sz="3600" dirty="0" err="1"/>
              <a:t>повністю</a:t>
            </a:r>
            <a:r>
              <a:rPr lang="ru-RU" sz="3600" dirty="0"/>
              <a:t>. </a:t>
            </a:r>
            <a:r>
              <a:rPr lang="ru-RU" sz="3600" dirty="0" err="1"/>
              <a:t>Важливу</a:t>
            </a:r>
            <a:r>
              <a:rPr lang="ru-RU" sz="3600" dirty="0"/>
              <a:t> роль у </a:t>
            </a:r>
            <a:r>
              <a:rPr lang="ru-RU" sz="3600" dirty="0" err="1"/>
              <a:t>фітотерапії</a:t>
            </a:r>
            <a:r>
              <a:rPr lang="ru-RU" sz="3600" dirty="0"/>
              <a:t> </a:t>
            </a:r>
            <a:r>
              <a:rPr lang="ru-RU" sz="3600" dirty="0" err="1"/>
              <a:t>грає</a:t>
            </a:r>
            <a:r>
              <a:rPr lang="ru-RU" sz="3600" dirty="0"/>
              <a:t> </a:t>
            </a:r>
            <a:r>
              <a:rPr lang="ru-RU" sz="3600" dirty="0" err="1"/>
              <a:t>дозування</a:t>
            </a:r>
            <a:r>
              <a:rPr lang="ru-RU" sz="3600" dirty="0"/>
              <a:t>: </a:t>
            </a:r>
            <a:r>
              <a:rPr lang="ru-RU" sz="3600" dirty="0" err="1"/>
              <a:t>іноді</a:t>
            </a:r>
            <a:r>
              <a:rPr lang="ru-RU" sz="3600" dirty="0"/>
              <a:t> </a:t>
            </a:r>
            <a:r>
              <a:rPr lang="ru-RU" sz="3600" dirty="0" err="1"/>
              <a:t>прийняті</a:t>
            </a:r>
            <a:r>
              <a:rPr lang="ru-RU" sz="3600" dirty="0"/>
              <a:t> </a:t>
            </a:r>
            <a:r>
              <a:rPr lang="ru-RU" sz="3600" dirty="0" err="1"/>
              <a:t>у</a:t>
            </a:r>
            <a:r>
              <a:rPr lang="ru-RU" sz="3600" dirty="0"/>
              <a:t> великих </a:t>
            </a:r>
            <a:r>
              <a:rPr lang="ru-RU" sz="3600" dirty="0" err="1"/>
              <a:t>кількостях</a:t>
            </a:r>
            <a:r>
              <a:rPr lang="ru-RU" sz="3600" dirty="0"/>
              <a:t> </a:t>
            </a:r>
            <a:r>
              <a:rPr lang="ru-RU" sz="3600" dirty="0" err="1"/>
              <a:t>ліки</a:t>
            </a:r>
            <a:r>
              <a:rPr lang="ru-RU" sz="3600" dirty="0"/>
              <a:t> </a:t>
            </a:r>
            <a:r>
              <a:rPr lang="ru-RU" sz="3600" dirty="0" err="1"/>
              <a:t>стають</a:t>
            </a:r>
            <a:r>
              <a:rPr lang="ru-RU" sz="3600" dirty="0"/>
              <a:t> </a:t>
            </a:r>
            <a:r>
              <a:rPr lang="ru-RU" sz="3600" dirty="0" err="1"/>
              <a:t>отрутою</a:t>
            </a:r>
            <a:r>
              <a:rPr lang="ru-RU" sz="3600" dirty="0"/>
              <a:t>. Так </a:t>
            </a:r>
            <a:r>
              <a:rPr lang="ru-RU" sz="3600" dirty="0" err="1"/>
              <a:t>що</a:t>
            </a:r>
            <a:r>
              <a:rPr lang="ru-RU" sz="3600" dirty="0"/>
              <a:t> у </a:t>
            </a:r>
            <a:r>
              <a:rPr lang="ru-RU" sz="3600" dirty="0" err="1"/>
              <a:t>всьому</a:t>
            </a:r>
            <a:r>
              <a:rPr lang="ru-RU" sz="3600" dirty="0"/>
              <a:t> </a:t>
            </a:r>
            <a:r>
              <a:rPr lang="ru-RU" sz="3600" dirty="0" err="1"/>
              <a:t>потрібно</a:t>
            </a:r>
            <a:r>
              <a:rPr lang="ru-RU" sz="3600" dirty="0"/>
              <a:t> знати </a:t>
            </a:r>
            <a:r>
              <a:rPr lang="ru-RU" sz="3600" dirty="0" err="1"/>
              <a:t>міру</a:t>
            </a:r>
            <a:r>
              <a:rPr lang="ru-RU" sz="3600" dirty="0"/>
              <a:t>, а </a:t>
            </a:r>
            <a:r>
              <a:rPr lang="ru-RU" sz="3600" dirty="0" err="1"/>
              <a:t>ще</a:t>
            </a:r>
            <a:r>
              <a:rPr lang="ru-RU" sz="3600" dirty="0"/>
              <a:t> </a:t>
            </a:r>
            <a:r>
              <a:rPr lang="ru-RU" sz="3600" dirty="0" err="1"/>
              <a:t>краще</a:t>
            </a:r>
            <a:r>
              <a:rPr lang="ru-RU" sz="3600" dirty="0"/>
              <a:t> - перед початком </a:t>
            </a:r>
            <a:r>
              <a:rPr lang="ru-RU" sz="3600" dirty="0" err="1"/>
              <a:t>споживання</a:t>
            </a:r>
            <a:r>
              <a:rPr lang="ru-RU" sz="3600" dirty="0"/>
              <a:t> </a:t>
            </a:r>
            <a:r>
              <a:rPr lang="ru-RU" sz="3600" dirty="0" err="1"/>
              <a:t>порадитися</a:t>
            </a:r>
            <a:r>
              <a:rPr lang="ru-RU" sz="3600" dirty="0"/>
              <a:t> </a:t>
            </a:r>
            <a:r>
              <a:rPr lang="ru-RU" sz="3600" dirty="0" err="1"/>
              <a:t>з</a:t>
            </a:r>
            <a:r>
              <a:rPr lang="ru-RU" sz="3600" dirty="0"/>
              <a:t> </a:t>
            </a:r>
            <a:r>
              <a:rPr lang="ru-RU" sz="3600" dirty="0" err="1"/>
              <a:t>лікарем</a:t>
            </a:r>
            <a:r>
              <a:rPr lang="ru-RU" sz="3600" dirty="0" smtClean="0"/>
              <a:t>.</a:t>
            </a:r>
          </a:p>
          <a:p>
            <a:pPr fontAlgn="base"/>
            <a:endParaRPr lang="ru-RU" sz="3600" dirty="0"/>
          </a:p>
          <a:p>
            <a:pPr algn="just" fontAlgn="base"/>
            <a:r>
              <a:rPr lang="ru-RU" sz="3600" dirty="0" smtClean="0"/>
              <a:t>   </a:t>
            </a:r>
            <a:r>
              <a:rPr lang="ru-RU" sz="3600" dirty="0" err="1" smtClean="0"/>
              <a:t>Що</a:t>
            </a:r>
            <a:r>
              <a:rPr lang="ru-RU" sz="3600" dirty="0" smtClean="0"/>
              <a:t> </a:t>
            </a:r>
            <a:r>
              <a:rPr lang="ru-RU" sz="3600" dirty="0" err="1"/>
              <a:t>стосується</a:t>
            </a:r>
            <a:r>
              <a:rPr lang="ru-RU" sz="3600" dirty="0"/>
              <a:t> </a:t>
            </a:r>
            <a:r>
              <a:rPr lang="ru-RU" sz="3600" dirty="0" err="1"/>
              <a:t>заготівлі</a:t>
            </a:r>
            <a:r>
              <a:rPr lang="ru-RU" sz="3600" dirty="0"/>
              <a:t> </a:t>
            </a:r>
            <a:r>
              <a:rPr lang="ru-RU" sz="3600" dirty="0" err="1"/>
              <a:t>лікарських</a:t>
            </a:r>
            <a:r>
              <a:rPr lang="ru-RU" sz="3600" dirty="0"/>
              <a:t> трав, то </a:t>
            </a:r>
            <a:r>
              <a:rPr lang="ru-RU" sz="3600" dirty="0" err="1"/>
              <a:t>квіти</a:t>
            </a:r>
            <a:r>
              <a:rPr lang="ru-RU" sz="3600" dirty="0"/>
              <a:t> </a:t>
            </a:r>
            <a:r>
              <a:rPr lang="ru-RU" sz="3600" dirty="0" err="1"/>
              <a:t>зазвичай</a:t>
            </a:r>
            <a:r>
              <a:rPr lang="ru-RU" sz="3600" dirty="0"/>
              <a:t> </a:t>
            </a:r>
            <a:r>
              <a:rPr lang="ru-RU" sz="3600" dirty="0" err="1"/>
              <a:t>збираються</a:t>
            </a:r>
            <a:r>
              <a:rPr lang="ru-RU" sz="3600" dirty="0"/>
              <a:t> в </a:t>
            </a:r>
            <a:r>
              <a:rPr lang="ru-RU" sz="3600" dirty="0" err="1"/>
              <a:t>період</a:t>
            </a:r>
            <a:r>
              <a:rPr lang="ru-RU" sz="3600" dirty="0"/>
              <a:t> </a:t>
            </a:r>
            <a:r>
              <a:rPr lang="ru-RU" sz="3600" dirty="0" err="1"/>
              <a:t>найбільш</a:t>
            </a:r>
            <a:r>
              <a:rPr lang="ru-RU" sz="3600" dirty="0"/>
              <a:t> сильного </a:t>
            </a:r>
            <a:r>
              <a:rPr lang="ru-RU" sz="3600" dirty="0" err="1"/>
              <a:t>їх</a:t>
            </a:r>
            <a:r>
              <a:rPr lang="ru-RU" sz="3600" dirty="0"/>
              <a:t> </a:t>
            </a:r>
            <a:r>
              <a:rPr lang="ru-RU" sz="3600" dirty="0" err="1"/>
              <a:t>цвітіння</a:t>
            </a:r>
            <a:r>
              <a:rPr lang="ru-RU" sz="3600" dirty="0"/>
              <a:t>, а </a:t>
            </a:r>
            <a:r>
              <a:rPr lang="ru-RU" sz="3600" dirty="0" err="1"/>
              <a:t>збір</a:t>
            </a:r>
            <a:r>
              <a:rPr lang="ru-RU" sz="3600" dirty="0"/>
              <a:t> </a:t>
            </a:r>
            <a:r>
              <a:rPr lang="ru-RU" sz="3600" dirty="0" err="1"/>
              <a:t>бруньок</a:t>
            </a:r>
            <a:r>
              <a:rPr lang="ru-RU" sz="3600" dirty="0"/>
              <a:t> проводиться </a:t>
            </a:r>
            <a:r>
              <a:rPr lang="ru-RU" sz="3600" dirty="0" err="1"/>
              <a:t>ранньою</a:t>
            </a:r>
            <a:r>
              <a:rPr lang="ru-RU" sz="3600" dirty="0"/>
              <a:t> весною, до початку </a:t>
            </a:r>
            <a:r>
              <a:rPr lang="ru-RU" sz="3600" dirty="0" err="1"/>
              <a:t>їх</a:t>
            </a:r>
            <a:r>
              <a:rPr lang="ru-RU" sz="3600" dirty="0"/>
              <a:t> </a:t>
            </a:r>
            <a:r>
              <a:rPr lang="ru-RU" sz="3600" dirty="0" err="1"/>
              <a:t>розпускання</a:t>
            </a:r>
            <a:r>
              <a:rPr lang="ru-RU" sz="3600" dirty="0"/>
              <a:t>. Кору дерев </a:t>
            </a:r>
            <a:r>
              <a:rPr lang="ru-RU" sz="3600" dirty="0" err="1"/>
              <a:t>теж</a:t>
            </a:r>
            <a:r>
              <a:rPr lang="ru-RU" sz="3600" dirty="0"/>
              <a:t> </a:t>
            </a:r>
            <a:r>
              <a:rPr lang="ru-RU" sz="3600" dirty="0" err="1"/>
              <a:t>краще</a:t>
            </a:r>
            <a:r>
              <a:rPr lang="ru-RU" sz="3600" dirty="0"/>
              <a:t> </a:t>
            </a:r>
            <a:r>
              <a:rPr lang="ru-RU" sz="3600" dirty="0" err="1"/>
              <a:t>заготовлювати</a:t>
            </a:r>
            <a:r>
              <a:rPr lang="ru-RU" sz="3600" dirty="0"/>
              <a:t> у </a:t>
            </a:r>
            <a:r>
              <a:rPr lang="ru-RU" sz="3600" dirty="0" err="1"/>
              <a:t>весняний</a:t>
            </a:r>
            <a:r>
              <a:rPr lang="ru-RU" sz="3600" dirty="0"/>
              <a:t> </a:t>
            </a:r>
            <a:r>
              <a:rPr lang="ru-RU" sz="3600" dirty="0" err="1"/>
              <a:t>період</a:t>
            </a:r>
            <a:r>
              <a:rPr lang="ru-RU" sz="3600" dirty="0"/>
              <a:t>, </a:t>
            </a:r>
            <a:r>
              <a:rPr lang="ru-RU" sz="3600" dirty="0" err="1"/>
              <a:t>використовуючи</a:t>
            </a:r>
            <a:r>
              <a:rPr lang="ru-RU" sz="3600" dirty="0"/>
              <a:t> при </a:t>
            </a:r>
            <a:r>
              <a:rPr lang="ru-RU" sz="3600" dirty="0" err="1"/>
              <a:t>цьому</a:t>
            </a:r>
            <a:r>
              <a:rPr lang="ru-RU" sz="3600" dirty="0"/>
              <a:t> дерева 2-3-річного </a:t>
            </a:r>
            <a:r>
              <a:rPr lang="ru-RU" sz="3600" dirty="0" err="1"/>
              <a:t>віку</a:t>
            </a:r>
            <a:r>
              <a:rPr lang="ru-RU" sz="3600" dirty="0"/>
              <a:t>. </a:t>
            </a:r>
            <a:r>
              <a:rPr lang="ru-RU" sz="3600" dirty="0" err="1"/>
              <a:t>Листя</a:t>
            </a:r>
            <a:r>
              <a:rPr lang="ru-RU" sz="3600" dirty="0"/>
              <a:t> </a:t>
            </a:r>
            <a:r>
              <a:rPr lang="ru-RU" sz="3600" dirty="0" err="1"/>
              <a:t>має</a:t>
            </a:r>
            <a:r>
              <a:rPr lang="ru-RU" sz="3600" dirty="0"/>
              <a:t> </a:t>
            </a:r>
            <a:r>
              <a:rPr lang="ru-RU" sz="3600" dirty="0" err="1"/>
              <a:t>найбільшу</a:t>
            </a:r>
            <a:r>
              <a:rPr lang="ru-RU" sz="3600" dirty="0"/>
              <a:t> </a:t>
            </a:r>
            <a:r>
              <a:rPr lang="ru-RU" sz="3600" dirty="0" err="1"/>
              <a:t>цілющу</a:t>
            </a:r>
            <a:r>
              <a:rPr lang="ru-RU" sz="3600" dirty="0"/>
              <a:t> силу, </a:t>
            </a:r>
            <a:r>
              <a:rPr lang="ru-RU" sz="3600" dirty="0" err="1"/>
              <a:t>якщо</a:t>
            </a:r>
            <a:r>
              <a:rPr lang="ru-RU" sz="3600" dirty="0"/>
              <a:t> вони </a:t>
            </a:r>
            <a:r>
              <a:rPr lang="ru-RU" sz="3600" dirty="0" err="1"/>
              <a:t>зібрані</a:t>
            </a:r>
            <a:r>
              <a:rPr lang="ru-RU" sz="3600" dirty="0"/>
              <a:t> </a:t>
            </a:r>
            <a:r>
              <a:rPr lang="ru-RU" sz="3600" dirty="0" err="1"/>
              <a:t>під</a:t>
            </a:r>
            <a:r>
              <a:rPr lang="ru-RU" sz="3600" dirty="0"/>
              <a:t> час </a:t>
            </a:r>
            <a:r>
              <a:rPr lang="ru-RU" sz="3600" dirty="0" err="1"/>
              <a:t>цвітіння</a:t>
            </a:r>
            <a:r>
              <a:rPr lang="ru-RU" sz="3600" dirty="0"/>
              <a:t> </a:t>
            </a:r>
            <a:r>
              <a:rPr lang="ru-RU" sz="3600" dirty="0" err="1"/>
              <a:t>або</a:t>
            </a:r>
            <a:r>
              <a:rPr lang="ru-RU" sz="3600" dirty="0"/>
              <a:t> </a:t>
            </a:r>
            <a:r>
              <a:rPr lang="ru-RU" sz="3600" dirty="0" err="1"/>
              <a:t>напередодні</a:t>
            </a:r>
            <a:r>
              <a:rPr lang="ru-RU" sz="3600" dirty="0"/>
              <a:t> </a:t>
            </a:r>
            <a:r>
              <a:rPr lang="ru-RU" sz="3600" dirty="0" err="1"/>
              <a:t>нього</a:t>
            </a:r>
            <a:r>
              <a:rPr lang="ru-RU" sz="3600" dirty="0"/>
              <a:t>. Таким чином, </a:t>
            </a:r>
            <a:r>
              <a:rPr lang="ru-RU" sz="3600" dirty="0" err="1"/>
              <a:t>лікарські</a:t>
            </a:r>
            <a:r>
              <a:rPr lang="ru-RU" sz="3600" dirty="0"/>
              <a:t> </a:t>
            </a:r>
            <a:r>
              <a:rPr lang="ru-RU" sz="3600" dirty="0" err="1"/>
              <a:t>рослини</a:t>
            </a:r>
            <a:r>
              <a:rPr lang="ru-RU" sz="3600" dirty="0"/>
              <a:t> на </a:t>
            </a:r>
            <a:r>
              <a:rPr lang="ru-RU" sz="3600" dirty="0" err="1"/>
              <a:t>вашій</a:t>
            </a:r>
            <a:r>
              <a:rPr lang="ru-RU" sz="3600" dirty="0"/>
              <a:t> </a:t>
            </a:r>
            <a:r>
              <a:rPr lang="ru-RU" sz="3600" dirty="0" err="1"/>
              <a:t>дачній</a:t>
            </a:r>
            <a:r>
              <a:rPr lang="ru-RU" sz="3600" dirty="0"/>
              <a:t> </a:t>
            </a:r>
            <a:r>
              <a:rPr lang="ru-RU" sz="3600" dirty="0" err="1"/>
              <a:t>ділянці</a:t>
            </a:r>
            <a:r>
              <a:rPr lang="ru-RU" sz="3600" dirty="0"/>
              <a:t> </a:t>
            </a:r>
            <a:r>
              <a:rPr lang="ru-RU" sz="3600" dirty="0" err="1"/>
              <a:t>є</a:t>
            </a:r>
            <a:r>
              <a:rPr lang="ru-RU" sz="3600" dirty="0"/>
              <a:t> </a:t>
            </a:r>
            <a:r>
              <a:rPr lang="ru-RU" sz="3600" dirty="0" err="1"/>
              <a:t>хорошою</a:t>
            </a:r>
            <a:r>
              <a:rPr lang="ru-RU" sz="3600" dirty="0"/>
              <a:t> альтернативою </a:t>
            </a:r>
            <a:r>
              <a:rPr lang="ru-RU" sz="3600" dirty="0" err="1"/>
              <a:t>хімічним</a:t>
            </a:r>
            <a:r>
              <a:rPr lang="ru-RU" sz="3600" dirty="0"/>
              <a:t> </a:t>
            </a:r>
            <a:r>
              <a:rPr lang="ru-RU" sz="3600" dirty="0" err="1"/>
              <a:t>лікарських</a:t>
            </a:r>
            <a:r>
              <a:rPr lang="ru-RU" sz="3600" dirty="0"/>
              <a:t> </a:t>
            </a:r>
            <a:r>
              <a:rPr lang="ru-RU" sz="3600" dirty="0" err="1"/>
              <a:t>препаратів</a:t>
            </a:r>
            <a:r>
              <a:rPr lang="ru-RU" sz="3600" dirty="0"/>
              <a:t>. Але до </a:t>
            </a:r>
            <a:r>
              <a:rPr lang="ru-RU" sz="3600" dirty="0" err="1"/>
              <a:t>їх</a:t>
            </a:r>
            <a:r>
              <a:rPr lang="ru-RU" sz="3600" dirty="0"/>
              <a:t> </a:t>
            </a:r>
            <a:r>
              <a:rPr lang="ru-RU" sz="3600" dirty="0" err="1"/>
              <a:t>вирощування</a:t>
            </a:r>
            <a:r>
              <a:rPr lang="ru-RU" sz="3600" dirty="0"/>
              <a:t> </a:t>
            </a:r>
            <a:r>
              <a:rPr lang="ru-RU" sz="3600" dirty="0" err="1"/>
              <a:t>і</a:t>
            </a:r>
            <a:r>
              <a:rPr lang="ru-RU" sz="3600" dirty="0"/>
              <a:t> </a:t>
            </a:r>
            <a:r>
              <a:rPr lang="ru-RU" sz="3600" dirty="0" err="1"/>
              <a:t>споживання</a:t>
            </a:r>
            <a:r>
              <a:rPr lang="ru-RU" sz="3600" dirty="0"/>
              <a:t> </a:t>
            </a:r>
            <a:r>
              <a:rPr lang="ru-RU" sz="3600" dirty="0" err="1"/>
              <a:t>потрібно</a:t>
            </a:r>
            <a:r>
              <a:rPr lang="ru-RU" sz="3600" dirty="0"/>
              <a:t> </a:t>
            </a:r>
            <a:r>
              <a:rPr lang="ru-RU" sz="3600" dirty="0" err="1"/>
              <a:t>ставитися</a:t>
            </a:r>
            <a:r>
              <a:rPr lang="ru-RU" sz="3600" dirty="0"/>
              <a:t> </a:t>
            </a:r>
            <a:r>
              <a:rPr lang="ru-RU" sz="3600" dirty="0" err="1"/>
              <a:t>відповідально</a:t>
            </a:r>
            <a:r>
              <a:rPr lang="ru-RU" sz="3600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\Desktop\-4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35306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\Desktop\-3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0704" y="0"/>
            <a:ext cx="9116785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>
                <a:solidFill>
                  <a:srgbClr val="00B050"/>
                </a:solidFill>
              </a:rPr>
              <a:t>Нагідки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лікарські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або</a:t>
            </a:r>
            <a:r>
              <a:rPr lang="ru-RU" b="1" dirty="0">
                <a:solidFill>
                  <a:srgbClr val="00B050"/>
                </a:solidFill>
              </a:rPr>
              <a:t> календула</a:t>
            </a:r>
            <a:r>
              <a:rPr lang="ru-RU" dirty="0">
                <a:solidFill>
                  <a:srgbClr val="00B050"/>
                </a:solidFill>
              </a:rPr>
              <a:t/>
            </a:r>
            <a:br>
              <a:rPr lang="ru-RU" dirty="0">
                <a:solidFill>
                  <a:srgbClr val="00B050"/>
                </a:solidFill>
              </a:rPr>
            </a:b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4" name="Содержимое 3" descr="pic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357298"/>
            <a:ext cx="4071966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4572000" y="1357298"/>
            <a:ext cx="4143404" cy="5159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Гарні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яскраво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оранжевого до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жовтого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квітки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календули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або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нагідки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ростуть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не в кожному саду -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городі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Крім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того,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вони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лікарською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рослиною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вони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чудово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прикрашають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садову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ділянку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Цвітуть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вони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червня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вересень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жовтень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до самих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заморозків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020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>
                <a:solidFill>
                  <a:srgbClr val="20202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rgbClr val="20202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лікарських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цілях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збирають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квітки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календули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вже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розпустилися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висушують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їх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Зберігають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використовують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наступного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літа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Нігтики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мають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протизапальні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антисептичні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антибактеріальні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властивості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95838" y="1652574"/>
            <a:ext cx="364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B050"/>
                </a:solidFill>
              </a:rPr>
              <a:t/>
            </a:r>
            <a:br>
              <a:rPr lang="ru-RU" dirty="0">
                <a:solidFill>
                  <a:srgbClr val="00B050"/>
                </a:solidFill>
              </a:rPr>
            </a:br>
            <a:r>
              <a:rPr lang="ru-RU" sz="5400" b="1" dirty="0" smtClean="0">
                <a:solidFill>
                  <a:srgbClr val="00B050"/>
                </a:solidFill>
              </a:rPr>
              <a:t> </a:t>
            </a:r>
            <a:r>
              <a:rPr lang="ru-RU" sz="5400" b="1" dirty="0" err="1" smtClean="0">
                <a:solidFill>
                  <a:srgbClr val="00B050"/>
                </a:solidFill>
              </a:rPr>
              <a:t>Валеріана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4" name="Содержимое 3" descr="pic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00174"/>
            <a:ext cx="4071966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714876" y="1428736"/>
            <a:ext cx="421484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    </a:t>
            </a: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рослини</a:t>
            </a:r>
            <a:r>
              <a:rPr lang="ru-RU" dirty="0"/>
              <a:t> походить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латинського</a:t>
            </a:r>
            <a:r>
              <a:rPr lang="ru-RU" dirty="0"/>
              <a:t> слова </a:t>
            </a:r>
            <a:r>
              <a:rPr lang="ru-RU" dirty="0" err="1"/>
              <a:t>valere</a:t>
            </a:r>
            <a:r>
              <a:rPr lang="ru-RU" dirty="0"/>
              <a:t> - бути </a:t>
            </a:r>
            <a:r>
              <a:rPr lang="ru-RU" dirty="0" err="1"/>
              <a:t>здоровим</a:t>
            </a:r>
            <a:r>
              <a:rPr lang="ru-RU" dirty="0"/>
              <a:t>. Напевно не </a:t>
            </a:r>
            <a:r>
              <a:rPr lang="ru-RU" dirty="0" err="1"/>
              <a:t>знайдеться</a:t>
            </a:r>
            <a:r>
              <a:rPr lang="ru-RU" dirty="0"/>
              <a:t>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не</a:t>
            </a:r>
            <a:r>
              <a:rPr lang="ru-RU" dirty="0"/>
              <a:t> пив </a:t>
            </a:r>
            <a:r>
              <a:rPr lang="ru-RU" dirty="0" err="1"/>
              <a:t>валеріанку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не </a:t>
            </a:r>
            <a:r>
              <a:rPr lang="ru-RU" dirty="0" err="1"/>
              <a:t>знає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таке</a:t>
            </a:r>
            <a:r>
              <a:rPr lang="ru-RU" dirty="0"/>
              <a:t>. Особливого догляду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рослина</a:t>
            </a:r>
            <a:r>
              <a:rPr lang="ru-RU" dirty="0"/>
              <a:t> не </a:t>
            </a:r>
            <a:r>
              <a:rPr lang="ru-RU" dirty="0" err="1"/>
              <a:t>вимагає</a:t>
            </a:r>
            <a:r>
              <a:rPr lang="ru-RU" dirty="0"/>
              <a:t>, </a:t>
            </a:r>
            <a:r>
              <a:rPr lang="ru-RU" dirty="0" err="1"/>
              <a:t>розмножується</a:t>
            </a:r>
            <a:r>
              <a:rPr lang="ru-RU" dirty="0"/>
              <a:t> </a:t>
            </a:r>
            <a:r>
              <a:rPr lang="ru-RU" dirty="0" err="1"/>
              <a:t>насінням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заполонити</a:t>
            </a:r>
            <a:r>
              <a:rPr lang="ru-RU" dirty="0"/>
              <a:t> весь город,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вчасно</a:t>
            </a:r>
            <a:r>
              <a:rPr lang="ru-RU" dirty="0"/>
              <a:t> не </a:t>
            </a:r>
            <a:r>
              <a:rPr lang="ru-RU" dirty="0" err="1"/>
              <a:t>зупинити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 В </a:t>
            </a:r>
            <a:r>
              <a:rPr lang="ru-RU" dirty="0" err="1">
                <a:solidFill>
                  <a:srgbClr val="FF0000"/>
                </a:solidFill>
              </a:rPr>
              <a:t>лікарських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цілях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використовують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корінь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валеріани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який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викопують</a:t>
            </a:r>
            <a:r>
              <a:rPr lang="ru-RU" dirty="0">
                <a:solidFill>
                  <a:srgbClr val="FF0000"/>
                </a:solidFill>
              </a:rPr>
              <a:t> у </a:t>
            </a:r>
            <a:r>
              <a:rPr lang="ru-RU" dirty="0" err="1">
                <a:solidFill>
                  <a:srgbClr val="FF0000"/>
                </a:solidFill>
              </a:rPr>
              <a:t>вересні</a:t>
            </a:r>
            <a:r>
              <a:rPr lang="ru-RU" dirty="0">
                <a:solidFill>
                  <a:srgbClr val="FF0000"/>
                </a:solidFill>
              </a:rPr>
              <a:t> - </a:t>
            </a:r>
            <a:r>
              <a:rPr lang="ru-RU" dirty="0" err="1">
                <a:solidFill>
                  <a:srgbClr val="FF0000"/>
                </a:solidFill>
              </a:rPr>
              <a:t>жовтні</a:t>
            </a:r>
            <a:r>
              <a:rPr lang="ru-RU" dirty="0">
                <a:solidFill>
                  <a:srgbClr val="FF0000"/>
                </a:solidFill>
              </a:rPr>
              <a:t> на </a:t>
            </a:r>
            <a:r>
              <a:rPr lang="ru-RU" dirty="0" err="1">
                <a:solidFill>
                  <a:srgbClr val="FF0000"/>
                </a:solidFill>
              </a:rPr>
              <a:t>другий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рік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після</a:t>
            </a:r>
            <a:r>
              <a:rPr lang="ru-RU" dirty="0">
                <a:solidFill>
                  <a:srgbClr val="FF0000"/>
                </a:solidFill>
              </a:rPr>
              <a:t> посадки. </a:t>
            </a:r>
            <a:r>
              <a:rPr lang="ru-RU" dirty="0" err="1">
                <a:solidFill>
                  <a:srgbClr val="FF0000"/>
                </a:solidFill>
              </a:rPr>
              <a:t>Його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висушують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зберігають</a:t>
            </a:r>
            <a:r>
              <a:rPr lang="ru-RU" dirty="0">
                <a:solidFill>
                  <a:srgbClr val="FF0000"/>
                </a:solidFill>
              </a:rPr>
              <a:t> у сухому, </a:t>
            </a:r>
            <a:r>
              <a:rPr lang="ru-RU" dirty="0" err="1">
                <a:solidFill>
                  <a:srgbClr val="FF0000"/>
                </a:solidFill>
              </a:rPr>
              <a:t>прохолодному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місці</a:t>
            </a:r>
            <a:r>
              <a:rPr lang="ru-RU" dirty="0">
                <a:solidFill>
                  <a:srgbClr val="FF0000"/>
                </a:solidFill>
              </a:rPr>
              <a:t>. </a:t>
            </a:r>
            <a:r>
              <a:rPr lang="ru-RU" dirty="0" err="1">
                <a:solidFill>
                  <a:srgbClr val="FF0000"/>
                </a:solidFill>
              </a:rPr>
              <a:t>Використовують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валеріану</a:t>
            </a:r>
            <a:r>
              <a:rPr lang="ru-RU" dirty="0">
                <a:solidFill>
                  <a:srgbClr val="FF0000"/>
                </a:solidFill>
              </a:rPr>
              <a:t>, в основному, як </a:t>
            </a:r>
            <a:r>
              <a:rPr lang="ru-RU" dirty="0" err="1">
                <a:solidFill>
                  <a:srgbClr val="FF0000"/>
                </a:solidFill>
              </a:rPr>
              <a:t>заспокійливий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засіб</a:t>
            </a:r>
            <a:r>
              <a:rPr lang="ru-RU" dirty="0">
                <a:solidFill>
                  <a:srgbClr val="FF0000"/>
                </a:solidFill>
              </a:rPr>
              <a:t> при </a:t>
            </a:r>
            <a:r>
              <a:rPr lang="ru-RU" dirty="0" err="1">
                <a:solidFill>
                  <a:srgbClr val="FF0000"/>
                </a:solidFill>
              </a:rPr>
              <a:t>збудження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переляку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безсонні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заворушеннях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і</a:t>
            </a:r>
            <a:r>
              <a:rPr lang="ru-RU" dirty="0">
                <a:solidFill>
                  <a:srgbClr val="FF0000"/>
                </a:solidFill>
              </a:rPr>
              <a:t> як </a:t>
            </a:r>
            <a:r>
              <a:rPr lang="ru-RU" dirty="0" err="1">
                <a:solidFill>
                  <a:srgbClr val="FF0000"/>
                </a:solidFill>
              </a:rPr>
              <a:t>болезаспокійливий</a:t>
            </a:r>
            <a:r>
              <a:rPr lang="ru-RU" dirty="0">
                <a:solidFill>
                  <a:srgbClr val="FF0000"/>
                </a:solidFill>
              </a:rPr>
              <a:t> при спазмах </a:t>
            </a:r>
            <a:r>
              <a:rPr lang="ru-RU" dirty="0" err="1">
                <a:solidFill>
                  <a:srgbClr val="FF0000"/>
                </a:solidFill>
              </a:rPr>
              <a:t>і</a:t>
            </a:r>
            <a:r>
              <a:rPr lang="ru-RU" dirty="0">
                <a:solidFill>
                  <a:srgbClr val="FF0000"/>
                </a:solidFill>
              </a:rPr>
              <a:t> болях у </a:t>
            </a:r>
            <a:r>
              <a:rPr lang="ru-RU" dirty="0" err="1">
                <a:solidFill>
                  <a:srgbClr val="FF0000"/>
                </a:solidFill>
              </a:rPr>
              <a:t>шлунку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7472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00B050"/>
                </a:solidFill>
              </a:rPr>
              <a:t>Меліса</a:t>
            </a:r>
            <a:r>
              <a:rPr lang="ru-RU" b="1" dirty="0" smtClean="0">
                <a:solidFill>
                  <a:srgbClr val="00B050"/>
                </a:solidFill>
              </a:rPr>
              <a:t> л</a:t>
            </a:r>
            <a:r>
              <a:rPr lang="uk-UA" b="1" dirty="0" smtClean="0">
                <a:solidFill>
                  <a:srgbClr val="00B050"/>
                </a:solidFill>
              </a:rPr>
              <a:t>і</a:t>
            </a:r>
            <a:r>
              <a:rPr lang="ru-RU" b="1" dirty="0" err="1" smtClean="0">
                <a:solidFill>
                  <a:srgbClr val="00B050"/>
                </a:solidFill>
              </a:rPr>
              <a:t>карська</a:t>
            </a:r>
            <a:r>
              <a:rPr lang="ru-RU" dirty="0">
                <a:solidFill>
                  <a:srgbClr val="00B050"/>
                </a:solidFill>
              </a:rPr>
              <a:t/>
            </a:r>
            <a:br>
              <a:rPr lang="ru-RU" dirty="0">
                <a:solidFill>
                  <a:srgbClr val="00B050"/>
                </a:solidFill>
              </a:rPr>
            </a:b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4" name="Содержимое 3" descr="pic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14282" y="1285860"/>
            <a:ext cx="4143404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572000" y="1071547"/>
            <a:ext cx="428628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   </a:t>
            </a:r>
            <a:r>
              <a:rPr lang="ru-RU" dirty="0" err="1" smtClean="0"/>
              <a:t>Меліса</a:t>
            </a:r>
            <a:r>
              <a:rPr lang="ru-RU" dirty="0" smtClean="0"/>
              <a:t> </a:t>
            </a:r>
            <a:r>
              <a:rPr lang="ru-RU" dirty="0" err="1" smtClean="0"/>
              <a:t>лікарська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/>
              <a:t>відома</a:t>
            </a:r>
            <a:r>
              <a:rPr lang="ru-RU" dirty="0"/>
              <a:t> як </a:t>
            </a:r>
            <a:r>
              <a:rPr lang="ru-RU" dirty="0" err="1"/>
              <a:t>лікарська</a:t>
            </a:r>
            <a:r>
              <a:rPr lang="ru-RU" dirty="0"/>
              <a:t> </a:t>
            </a:r>
            <a:r>
              <a:rPr lang="ru-RU" dirty="0" err="1"/>
              <a:t>рослина</a:t>
            </a:r>
            <a:r>
              <a:rPr lang="ru-RU" dirty="0"/>
              <a:t> </a:t>
            </a:r>
            <a:r>
              <a:rPr lang="ru-RU" dirty="0" err="1"/>
              <a:t>здавна</a:t>
            </a:r>
            <a:r>
              <a:rPr lang="ru-RU" dirty="0"/>
              <a:t>. </a:t>
            </a:r>
            <a:r>
              <a:rPr lang="ru-RU" dirty="0" err="1"/>
              <a:t>Майже</a:t>
            </a:r>
            <a:r>
              <a:rPr lang="ru-RU" dirty="0"/>
              <a:t> 1000 </a:t>
            </a:r>
            <a:r>
              <a:rPr lang="ru-RU" dirty="0" err="1"/>
              <a:t>років</a:t>
            </a:r>
            <a:r>
              <a:rPr lang="ru-RU" dirty="0"/>
              <a:t> тому </a:t>
            </a:r>
            <a:r>
              <a:rPr lang="ru-RU" dirty="0" err="1"/>
              <a:t>Авіценна</a:t>
            </a:r>
            <a:r>
              <a:rPr lang="ru-RU" dirty="0"/>
              <a:t> (</a:t>
            </a:r>
            <a:r>
              <a:rPr lang="ru-RU" dirty="0" err="1"/>
              <a:t>перський</a:t>
            </a:r>
            <a:r>
              <a:rPr lang="ru-RU" dirty="0"/>
              <a:t> </a:t>
            </a:r>
            <a:r>
              <a:rPr lang="ru-RU" dirty="0" err="1"/>
              <a:t>вчений-енциклопедист</a:t>
            </a:r>
            <a:r>
              <a:rPr lang="ru-RU" dirty="0"/>
              <a:t> та </a:t>
            </a:r>
            <a:r>
              <a:rPr lang="ru-RU" dirty="0" err="1"/>
              <a:t>лікар</a:t>
            </a:r>
            <a:r>
              <a:rPr lang="ru-RU" dirty="0"/>
              <a:t>) </a:t>
            </a:r>
            <a:r>
              <a:rPr lang="ru-RU" dirty="0" smtClean="0"/>
              <a:t> </a:t>
            </a:r>
            <a:r>
              <a:rPr lang="ru-RU" dirty="0" err="1" smtClean="0"/>
              <a:t>називав</a:t>
            </a:r>
            <a:r>
              <a:rPr lang="ru-RU" dirty="0" smtClean="0"/>
              <a:t> </a:t>
            </a:r>
            <a:r>
              <a:rPr lang="ru-RU" dirty="0" err="1"/>
              <a:t>мелісу</a:t>
            </a:r>
            <a:r>
              <a:rPr lang="ru-RU" dirty="0"/>
              <a:t> "</a:t>
            </a:r>
            <a:r>
              <a:rPr lang="ru-RU" dirty="0" err="1"/>
              <a:t>Насалода</a:t>
            </a:r>
            <a:r>
              <a:rPr lang="ru-RU" dirty="0"/>
              <a:t> </a:t>
            </a:r>
            <a:r>
              <a:rPr lang="ru-RU" dirty="0" err="1"/>
              <a:t>серця</a:t>
            </a:r>
            <a:r>
              <a:rPr lang="ru-RU" dirty="0"/>
              <a:t>"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вважав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вона «</a:t>
            </a:r>
            <a:r>
              <a:rPr lang="ru-RU" dirty="0" err="1"/>
              <a:t>робить</a:t>
            </a:r>
            <a:r>
              <a:rPr lang="ru-RU" dirty="0"/>
              <a:t> </a:t>
            </a:r>
            <a:r>
              <a:rPr lang="ru-RU" dirty="0" err="1"/>
              <a:t>серце</a:t>
            </a:r>
            <a:r>
              <a:rPr lang="ru-RU" dirty="0"/>
              <a:t> </a:t>
            </a:r>
            <a:r>
              <a:rPr lang="ru-RU" dirty="0" err="1"/>
              <a:t>щасливим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зміцнює</a:t>
            </a:r>
            <a:r>
              <a:rPr lang="ru-RU" dirty="0"/>
              <a:t> дух, </a:t>
            </a:r>
            <a:r>
              <a:rPr lang="ru-RU" dirty="0" err="1"/>
              <a:t>проганяє</a:t>
            </a:r>
            <a:r>
              <a:rPr lang="ru-RU" dirty="0"/>
              <a:t> </a:t>
            </a:r>
            <a:r>
              <a:rPr lang="ru-RU" dirty="0" err="1"/>
              <a:t>темні</a:t>
            </a:r>
            <a:r>
              <a:rPr lang="ru-RU" dirty="0"/>
              <a:t> думки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балансує</a:t>
            </a:r>
            <a:r>
              <a:rPr lang="ru-RU" dirty="0"/>
              <a:t> "</a:t>
            </a:r>
            <a:r>
              <a:rPr lang="ru-RU" dirty="0" err="1"/>
              <a:t>чорну</a:t>
            </a:r>
            <a:r>
              <a:rPr lang="ru-RU" dirty="0"/>
              <a:t> </a:t>
            </a:r>
            <a:r>
              <a:rPr lang="ru-RU" dirty="0" err="1"/>
              <a:t>тугу</a:t>
            </a:r>
            <a:r>
              <a:rPr lang="ru-RU" dirty="0"/>
              <a:t>",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травленню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допомагає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гикавки</a:t>
            </a:r>
            <a:r>
              <a:rPr lang="ru-RU" dirty="0"/>
              <a:t>». </a:t>
            </a:r>
            <a:r>
              <a:rPr lang="ru-RU" dirty="0" err="1"/>
              <a:t>Меліса</a:t>
            </a:r>
            <a:r>
              <a:rPr lang="ru-RU" dirty="0"/>
              <a:t> - </a:t>
            </a:r>
            <a:r>
              <a:rPr lang="ru-RU" dirty="0" err="1"/>
              <a:t>багаторічна</a:t>
            </a:r>
            <a:r>
              <a:rPr lang="ru-RU" dirty="0"/>
              <a:t> </a:t>
            </a:r>
            <a:r>
              <a:rPr lang="ru-RU" dirty="0" err="1"/>
              <a:t>рослина</a:t>
            </a:r>
            <a:r>
              <a:rPr lang="ru-RU" dirty="0"/>
              <a:t>, </a:t>
            </a:r>
            <a:r>
              <a:rPr lang="ru-RU" dirty="0" err="1"/>
              <a:t>розсіюється</a:t>
            </a:r>
            <a:r>
              <a:rPr lang="ru-RU" dirty="0"/>
              <a:t>, як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валеріана</a:t>
            </a:r>
            <a:r>
              <a:rPr lang="ru-RU" dirty="0"/>
              <a:t>, по </a:t>
            </a:r>
            <a:r>
              <a:rPr lang="ru-RU" dirty="0" err="1"/>
              <a:t>всьому</a:t>
            </a:r>
            <a:r>
              <a:rPr lang="ru-RU" dirty="0"/>
              <a:t> городу. </a:t>
            </a:r>
            <a:endParaRPr lang="ru-RU" dirty="0" smtClean="0"/>
          </a:p>
          <a:p>
            <a:pPr algn="just"/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  В </a:t>
            </a:r>
            <a:r>
              <a:rPr lang="ru-RU" dirty="0" err="1">
                <a:solidFill>
                  <a:srgbClr val="FF0000"/>
                </a:solidFill>
              </a:rPr>
              <a:t>лікарських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цілях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використовують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листя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верхівки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рослини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збирають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їх</a:t>
            </a:r>
            <a:r>
              <a:rPr lang="ru-RU" dirty="0">
                <a:solidFill>
                  <a:srgbClr val="FF0000"/>
                </a:solidFill>
              </a:rPr>
              <a:t> до </a:t>
            </a:r>
            <a:r>
              <a:rPr lang="ru-RU" dirty="0" err="1">
                <a:solidFill>
                  <a:srgbClr val="FF0000"/>
                </a:solidFill>
              </a:rPr>
              <a:t>цвітіння</a:t>
            </a:r>
            <a:r>
              <a:rPr lang="ru-RU" dirty="0">
                <a:solidFill>
                  <a:srgbClr val="FF0000"/>
                </a:solidFill>
              </a:rPr>
              <a:t>. </a:t>
            </a:r>
            <a:r>
              <a:rPr lang="ru-RU" dirty="0" err="1">
                <a:solidFill>
                  <a:srgbClr val="FF0000"/>
                </a:solidFill>
              </a:rPr>
              <a:t>Сушать</a:t>
            </a:r>
            <a:r>
              <a:rPr lang="ru-RU" dirty="0">
                <a:solidFill>
                  <a:srgbClr val="FF0000"/>
                </a:solidFill>
              </a:rPr>
              <a:t> в </a:t>
            </a:r>
            <a:r>
              <a:rPr lang="ru-RU" dirty="0" err="1">
                <a:solidFill>
                  <a:srgbClr val="FF0000"/>
                </a:solidFill>
              </a:rPr>
              <a:t>затемненому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провітрюваному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приміщенні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зберігають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скляній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тарі</a:t>
            </a:r>
            <a:r>
              <a:rPr lang="ru-RU" dirty="0">
                <a:solidFill>
                  <a:srgbClr val="FF0000"/>
                </a:solidFill>
              </a:rPr>
              <a:t>. У </a:t>
            </a:r>
            <a:r>
              <a:rPr lang="ru-RU" dirty="0" err="1">
                <a:solidFill>
                  <a:srgbClr val="FF0000"/>
                </a:solidFill>
              </a:rPr>
              <a:t>меліси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дуже</a:t>
            </a:r>
            <a:r>
              <a:rPr lang="ru-RU" dirty="0">
                <a:solidFill>
                  <a:srgbClr val="FF0000"/>
                </a:solidFill>
              </a:rPr>
              <a:t> широкий спектр </a:t>
            </a:r>
            <a:r>
              <a:rPr lang="ru-RU" dirty="0" err="1">
                <a:solidFill>
                  <a:srgbClr val="FF0000"/>
                </a:solidFill>
              </a:rPr>
              <a:t>застосування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її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можна</a:t>
            </a:r>
            <a:r>
              <a:rPr lang="ru-RU" dirty="0">
                <a:solidFill>
                  <a:srgbClr val="FF0000"/>
                </a:solidFill>
              </a:rPr>
              <a:t> просто </a:t>
            </a:r>
            <a:r>
              <a:rPr lang="ru-RU" dirty="0" err="1">
                <a:solidFill>
                  <a:srgbClr val="FF0000"/>
                </a:solidFill>
              </a:rPr>
              <a:t>додати</a:t>
            </a:r>
            <a:r>
              <a:rPr lang="ru-RU" dirty="0">
                <a:solidFill>
                  <a:srgbClr val="FF0000"/>
                </a:solidFill>
              </a:rPr>
              <a:t> в чай ​​</a:t>
            </a:r>
            <a:r>
              <a:rPr lang="ru-RU" dirty="0" err="1">
                <a:solidFill>
                  <a:srgbClr val="FF0000"/>
                </a:solidFill>
              </a:rPr>
              <a:t>або</a:t>
            </a:r>
            <a:r>
              <a:rPr lang="ru-RU" dirty="0">
                <a:solidFill>
                  <a:srgbClr val="FF0000"/>
                </a:solidFill>
              </a:rPr>
              <a:t> компот, </a:t>
            </a:r>
            <a:r>
              <a:rPr lang="ru-RU" dirty="0" err="1">
                <a:solidFill>
                  <a:srgbClr val="FF0000"/>
                </a:solidFill>
              </a:rPr>
              <a:t>або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використовути</a:t>
            </a:r>
            <a:r>
              <a:rPr lang="ru-RU" dirty="0">
                <a:solidFill>
                  <a:srgbClr val="FF0000"/>
                </a:solidFill>
              </a:rPr>
              <a:t> разом </a:t>
            </a:r>
            <a:r>
              <a:rPr lang="ru-RU" dirty="0" err="1">
                <a:solidFill>
                  <a:srgbClr val="FF0000"/>
                </a:solidFill>
              </a:rPr>
              <a:t>з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м'ятою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перцевої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від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нудоти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неприємних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відчуттів</a:t>
            </a:r>
            <a:r>
              <a:rPr lang="ru-RU" dirty="0">
                <a:solidFill>
                  <a:srgbClr val="FF0000"/>
                </a:solidFill>
              </a:rPr>
              <a:t> в </a:t>
            </a:r>
            <a:r>
              <a:rPr lang="ru-RU" dirty="0" err="1">
                <a:solidFill>
                  <a:srgbClr val="FF0000"/>
                </a:solidFill>
              </a:rPr>
              <a:t>шлунку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і</a:t>
            </a:r>
            <a:r>
              <a:rPr lang="ru-RU" dirty="0">
                <a:solidFill>
                  <a:srgbClr val="FF0000"/>
                </a:solidFill>
              </a:rPr>
              <a:t> головного болю.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846158"/>
          </a:xfrm>
        </p:spPr>
        <p:txBody>
          <a:bodyPr>
            <a:normAutofit fontScale="90000"/>
          </a:bodyPr>
          <a:lstStyle/>
          <a:p>
            <a:r>
              <a:rPr lang="ru-RU" sz="6000" b="1" dirty="0" err="1">
                <a:solidFill>
                  <a:srgbClr val="00B050"/>
                </a:solidFill>
              </a:rPr>
              <a:t>М'ята</a:t>
            </a:r>
            <a:r>
              <a:rPr lang="ru-RU" sz="6000" b="1" dirty="0">
                <a:solidFill>
                  <a:srgbClr val="00B050"/>
                </a:solidFill>
              </a:rPr>
              <a:t> </a:t>
            </a:r>
            <a:r>
              <a:rPr lang="ru-RU" sz="6000" b="1" dirty="0" err="1">
                <a:solidFill>
                  <a:srgbClr val="00B050"/>
                </a:solidFill>
              </a:rPr>
              <a:t>перцева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Содержимое 3" descr="pic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85720" y="1285860"/>
            <a:ext cx="4071966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429124" y="1214422"/>
            <a:ext cx="450059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u="sng" dirty="0" smtClean="0">
                <a:hlinkClick r:id="rId4"/>
              </a:rPr>
              <a:t> </a:t>
            </a:r>
            <a:r>
              <a:rPr lang="ru-RU" b="1" u="sng" dirty="0" err="1" smtClean="0">
                <a:hlinkClick r:id="rId4"/>
              </a:rPr>
              <a:t>М'ята</a:t>
            </a:r>
            <a:r>
              <a:rPr lang="ru-RU" dirty="0"/>
              <a:t>, як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меліса</a:t>
            </a:r>
            <a:r>
              <a:rPr lang="ru-RU" dirty="0"/>
              <a:t>, </a:t>
            </a:r>
            <a:r>
              <a:rPr lang="ru-RU" dirty="0" err="1"/>
              <a:t>відома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найдавніших</a:t>
            </a:r>
            <a:r>
              <a:rPr lang="ru-RU" dirty="0"/>
              <a:t> </a:t>
            </a:r>
            <a:r>
              <a:rPr lang="ru-RU" dirty="0" err="1"/>
              <a:t>часів</a:t>
            </a:r>
            <a:r>
              <a:rPr lang="ru-RU" dirty="0"/>
              <a:t>.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цінували</a:t>
            </a:r>
            <a:r>
              <a:rPr lang="ru-RU" dirty="0"/>
              <a:t> </a:t>
            </a:r>
            <a:r>
              <a:rPr lang="ru-RU" dirty="0" err="1"/>
              <a:t>стародавні</a:t>
            </a:r>
            <a:r>
              <a:rPr lang="ru-RU" dirty="0"/>
              <a:t> </a:t>
            </a:r>
            <a:r>
              <a:rPr lang="ru-RU" dirty="0" err="1"/>
              <a:t>римляни</a:t>
            </a:r>
            <a:r>
              <a:rPr lang="ru-RU" dirty="0"/>
              <a:t>. Вони </a:t>
            </a:r>
            <a:r>
              <a:rPr lang="ru-RU" dirty="0" err="1"/>
              <a:t>обприскували</a:t>
            </a:r>
            <a:r>
              <a:rPr lang="ru-RU" dirty="0"/>
              <a:t> </a:t>
            </a:r>
            <a:r>
              <a:rPr lang="ru-RU" dirty="0" err="1"/>
              <a:t>кімнати</a:t>
            </a:r>
            <a:r>
              <a:rPr lang="ru-RU" dirty="0"/>
              <a:t> </a:t>
            </a:r>
            <a:r>
              <a:rPr lang="ru-RU" dirty="0" err="1"/>
              <a:t>м'ятною</a:t>
            </a:r>
            <a:r>
              <a:rPr lang="ru-RU" dirty="0"/>
              <a:t> водою, натирали </a:t>
            </a:r>
            <a:r>
              <a:rPr lang="ru-RU" dirty="0" err="1"/>
              <a:t>столи</a:t>
            </a:r>
            <a:r>
              <a:rPr lang="ru-RU" dirty="0"/>
              <a:t> </a:t>
            </a:r>
            <a:r>
              <a:rPr lang="ru-RU" dirty="0" err="1"/>
              <a:t>м'ятою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поліпшити</a:t>
            </a:r>
            <a:r>
              <a:rPr lang="ru-RU" dirty="0"/>
              <a:t> </a:t>
            </a:r>
            <a:r>
              <a:rPr lang="ru-RU" dirty="0" err="1"/>
              <a:t>настрій</a:t>
            </a:r>
            <a:r>
              <a:rPr lang="ru-RU" dirty="0"/>
              <a:t>. </a:t>
            </a:r>
            <a:r>
              <a:rPr lang="ru-RU" dirty="0" err="1"/>
              <a:t>Студенти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занять </a:t>
            </a:r>
            <a:r>
              <a:rPr lang="ru-RU" dirty="0" err="1"/>
              <a:t>надягали</a:t>
            </a:r>
            <a:r>
              <a:rPr lang="ru-RU" dirty="0"/>
              <a:t> </a:t>
            </a:r>
            <a:r>
              <a:rPr lang="ru-RU" dirty="0" err="1"/>
              <a:t>вінки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м'яти</a:t>
            </a:r>
            <a:r>
              <a:rPr lang="ru-RU" dirty="0"/>
              <a:t>, </a:t>
            </a:r>
            <a:r>
              <a:rPr lang="ru-RU" dirty="0" err="1"/>
              <a:t>вважалося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вона </a:t>
            </a:r>
            <a:r>
              <a:rPr lang="ru-RU" dirty="0" err="1"/>
              <a:t>збуджує</a:t>
            </a:r>
            <a:r>
              <a:rPr lang="ru-RU" dirty="0"/>
              <a:t> роботу </a:t>
            </a:r>
            <a:r>
              <a:rPr lang="ru-RU" dirty="0" err="1"/>
              <a:t>мозку</a:t>
            </a:r>
            <a:r>
              <a:rPr lang="ru-RU" dirty="0"/>
              <a:t>. </a:t>
            </a:r>
            <a:r>
              <a:rPr lang="ru-RU" dirty="0" err="1"/>
              <a:t>Розростається</a:t>
            </a:r>
            <a:r>
              <a:rPr lang="ru-RU" dirty="0"/>
              <a:t> </a:t>
            </a:r>
            <a:r>
              <a:rPr lang="ru-RU" dirty="0" err="1"/>
              <a:t>м'ята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гіллястого</a:t>
            </a:r>
            <a:r>
              <a:rPr lang="ru-RU" dirty="0"/>
              <a:t> </a:t>
            </a:r>
            <a:r>
              <a:rPr lang="ru-RU" dirty="0" err="1"/>
              <a:t>кореневища</a:t>
            </a:r>
            <a:r>
              <a:rPr lang="ru-RU" dirty="0"/>
              <a:t>, яке </a:t>
            </a:r>
            <a:r>
              <a:rPr lang="ru-RU" dirty="0" err="1"/>
              <a:t>розповзається</a:t>
            </a:r>
            <a:r>
              <a:rPr lang="ru-RU" dirty="0"/>
              <a:t> в </a:t>
            </a:r>
            <a:r>
              <a:rPr lang="ru-RU" dirty="0" err="1"/>
              <a:t>землі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боки. </a:t>
            </a:r>
            <a:endParaRPr lang="ru-RU" dirty="0" smtClean="0"/>
          </a:p>
          <a:p>
            <a:pPr algn="just"/>
            <a:r>
              <a:rPr lang="ru-RU" dirty="0" smtClean="0">
                <a:solidFill>
                  <a:srgbClr val="FF0000"/>
                </a:solidFill>
              </a:rPr>
              <a:t>  В </a:t>
            </a:r>
            <a:r>
              <a:rPr lang="ru-RU" dirty="0" err="1">
                <a:solidFill>
                  <a:srgbClr val="FF0000"/>
                </a:solidFill>
              </a:rPr>
              <a:t>лікарських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цілях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використовується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листя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м'яти</a:t>
            </a:r>
            <a:r>
              <a:rPr lang="ru-RU" dirty="0">
                <a:solidFill>
                  <a:srgbClr val="FF0000"/>
                </a:solidFill>
              </a:rPr>
              <a:t>. Заготовлю </a:t>
            </a:r>
            <a:r>
              <a:rPr lang="ru-RU" dirty="0" err="1">
                <a:solidFill>
                  <a:srgbClr val="FF0000"/>
                </a:solidFill>
              </a:rPr>
              <a:t>починають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після</a:t>
            </a:r>
            <a:r>
              <a:rPr lang="ru-RU" dirty="0">
                <a:solidFill>
                  <a:srgbClr val="FF0000"/>
                </a:solidFill>
              </a:rPr>
              <a:t> того, як </a:t>
            </a:r>
            <a:r>
              <a:rPr lang="ru-RU" dirty="0" err="1">
                <a:solidFill>
                  <a:srgbClr val="FF0000"/>
                </a:solidFill>
              </a:rPr>
              <a:t>м'ята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зацвіте</a:t>
            </a:r>
            <a:r>
              <a:rPr lang="ru-RU" dirty="0">
                <a:solidFill>
                  <a:srgbClr val="FF0000"/>
                </a:solidFill>
              </a:rPr>
              <a:t>. </a:t>
            </a:r>
            <a:r>
              <a:rPr lang="ru-RU" dirty="0" err="1">
                <a:solidFill>
                  <a:srgbClr val="FF0000"/>
                </a:solidFill>
              </a:rPr>
              <a:t>Використовують</a:t>
            </a:r>
            <a:r>
              <a:rPr lang="ru-RU" dirty="0">
                <a:solidFill>
                  <a:srgbClr val="FF0000"/>
                </a:solidFill>
              </a:rPr>
              <a:t> в основному як </a:t>
            </a:r>
            <a:r>
              <a:rPr lang="ru-RU" dirty="0" err="1">
                <a:solidFill>
                  <a:srgbClr val="FF0000"/>
                </a:solidFill>
              </a:rPr>
              <a:t>заспокійливий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засіб</a:t>
            </a:r>
            <a:r>
              <a:rPr lang="ru-RU" dirty="0">
                <a:solidFill>
                  <a:srgbClr val="FF0000"/>
                </a:solidFill>
              </a:rPr>
              <a:t> при </a:t>
            </a:r>
            <a:r>
              <a:rPr lang="ru-RU" dirty="0" err="1">
                <a:solidFill>
                  <a:srgbClr val="FF0000"/>
                </a:solidFill>
              </a:rPr>
              <a:t>нудоті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і</a:t>
            </a:r>
            <a:r>
              <a:rPr lang="ru-RU" dirty="0">
                <a:solidFill>
                  <a:srgbClr val="FF0000"/>
                </a:solidFill>
              </a:rPr>
              <a:t> головного болю, </a:t>
            </a:r>
            <a:r>
              <a:rPr lang="ru-RU" dirty="0" err="1">
                <a:solidFill>
                  <a:srgbClr val="FF0000"/>
                </a:solidFill>
              </a:rPr>
              <a:t>додають</a:t>
            </a:r>
            <a:r>
              <a:rPr lang="ru-RU" dirty="0">
                <a:solidFill>
                  <a:srgbClr val="FF0000"/>
                </a:solidFill>
              </a:rPr>
              <a:t>, як </a:t>
            </a:r>
            <a:r>
              <a:rPr lang="ru-RU" dirty="0" err="1">
                <a:solidFill>
                  <a:srgbClr val="FF0000"/>
                </a:solidFill>
              </a:rPr>
              <a:t>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мелісу</a:t>
            </a:r>
            <a:r>
              <a:rPr lang="ru-RU" dirty="0">
                <a:solidFill>
                  <a:srgbClr val="FF0000"/>
                </a:solidFill>
              </a:rPr>
              <a:t>, в чай ​​</a:t>
            </a:r>
            <a:r>
              <a:rPr lang="ru-RU" dirty="0" err="1">
                <a:solidFill>
                  <a:srgbClr val="FF0000"/>
                </a:solidFill>
              </a:rPr>
              <a:t>і</a:t>
            </a:r>
            <a:r>
              <a:rPr lang="ru-RU" dirty="0">
                <a:solidFill>
                  <a:srgbClr val="FF0000"/>
                </a:solidFill>
              </a:rPr>
              <a:t> компот. Є </a:t>
            </a:r>
            <a:r>
              <a:rPr lang="ru-RU" dirty="0" err="1">
                <a:solidFill>
                  <a:srgbClr val="FF0000"/>
                </a:solidFill>
              </a:rPr>
              <a:t>ще</a:t>
            </a:r>
            <a:r>
              <a:rPr lang="ru-RU" dirty="0">
                <a:solidFill>
                  <a:srgbClr val="FF0000"/>
                </a:solidFill>
              </a:rPr>
              <a:t> у </a:t>
            </a:r>
            <a:r>
              <a:rPr lang="ru-RU" dirty="0" err="1">
                <a:solidFill>
                  <a:srgbClr val="FF0000"/>
                </a:solidFill>
              </a:rPr>
              <a:t>м'яти</a:t>
            </a:r>
            <a:r>
              <a:rPr lang="ru-RU" dirty="0">
                <a:solidFill>
                  <a:srgbClr val="FF0000"/>
                </a:solidFill>
              </a:rPr>
              <a:t> одна </a:t>
            </a:r>
            <a:r>
              <a:rPr lang="ru-RU" dirty="0" err="1">
                <a:solidFill>
                  <a:srgbClr val="FF0000"/>
                </a:solidFill>
              </a:rPr>
              <a:t>чудова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властивість</a:t>
            </a:r>
            <a:r>
              <a:rPr lang="ru-RU" dirty="0">
                <a:solidFill>
                  <a:srgbClr val="FF0000"/>
                </a:solidFill>
              </a:rPr>
              <a:t> - </a:t>
            </a:r>
            <a:r>
              <a:rPr lang="ru-RU" dirty="0" err="1">
                <a:solidFill>
                  <a:srgbClr val="FF0000"/>
                </a:solidFill>
              </a:rPr>
              <a:t>настій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м'яти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перцевої</a:t>
            </a:r>
            <a:r>
              <a:rPr lang="ru-RU" dirty="0">
                <a:solidFill>
                  <a:srgbClr val="FF0000"/>
                </a:solidFill>
              </a:rPr>
              <a:t> (20 </a:t>
            </a:r>
            <a:r>
              <a:rPr lang="ru-RU" dirty="0" err="1">
                <a:solidFill>
                  <a:srgbClr val="FF0000"/>
                </a:solidFill>
              </a:rPr>
              <a:t>крапель</a:t>
            </a:r>
            <a:r>
              <a:rPr lang="ru-RU" dirty="0">
                <a:solidFill>
                  <a:srgbClr val="FF0000"/>
                </a:solidFill>
              </a:rPr>
              <a:t> на склянку води) </a:t>
            </a:r>
            <a:r>
              <a:rPr lang="ru-RU" dirty="0" err="1">
                <a:solidFill>
                  <a:srgbClr val="FF0000"/>
                </a:solidFill>
              </a:rPr>
              <a:t>допоможе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подолати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похмілля</a:t>
            </a:r>
            <a:r>
              <a:rPr lang="ru-RU" dirty="0">
                <a:solidFill>
                  <a:srgbClr val="FF0000"/>
                </a:solidFill>
              </a:rPr>
              <a:t>.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>
            <a:noAutofit/>
          </a:bodyPr>
          <a:lstStyle/>
          <a:p>
            <a:r>
              <a:rPr lang="ru-RU" sz="4800" b="1" dirty="0">
                <a:solidFill>
                  <a:srgbClr val="00B050"/>
                </a:solidFill>
              </a:rPr>
              <a:t>Ромашка </a:t>
            </a:r>
            <a:r>
              <a:rPr lang="ru-RU" sz="4800" b="1" dirty="0" err="1">
                <a:solidFill>
                  <a:srgbClr val="00B050"/>
                </a:solidFill>
              </a:rPr>
              <a:t>аптечна</a:t>
            </a:r>
            <a:r>
              <a:rPr lang="ru-RU" sz="4800" dirty="0">
                <a:solidFill>
                  <a:srgbClr val="00B050"/>
                </a:solidFill>
              </a:rPr>
              <a:t/>
            </a:r>
            <a:br>
              <a:rPr lang="ru-RU" sz="4800" dirty="0">
                <a:solidFill>
                  <a:srgbClr val="00B050"/>
                </a:solidFill>
              </a:rPr>
            </a:br>
            <a:endParaRPr lang="ru-RU" sz="4800" dirty="0">
              <a:solidFill>
                <a:srgbClr val="00B050"/>
              </a:solidFill>
            </a:endParaRPr>
          </a:p>
        </p:txBody>
      </p:sp>
      <p:pic>
        <p:nvPicPr>
          <p:cNvPr id="4" name="Содержимое 3" descr="pic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14282" y="1428736"/>
            <a:ext cx="4143404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500562" y="1500174"/>
            <a:ext cx="435771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   </a:t>
            </a:r>
            <a:r>
              <a:rPr lang="ru-RU" sz="2000" dirty="0" err="1" smtClean="0"/>
              <a:t>Однорічна</a:t>
            </a:r>
            <a:r>
              <a:rPr lang="ru-RU" sz="2000" dirty="0" smtClean="0"/>
              <a:t> </a:t>
            </a:r>
            <a:r>
              <a:rPr lang="ru-RU" sz="2000" dirty="0" err="1"/>
              <a:t>трав'яниста</a:t>
            </a:r>
            <a:r>
              <a:rPr lang="ru-RU" sz="2000" dirty="0"/>
              <a:t> </a:t>
            </a:r>
            <a:r>
              <a:rPr lang="ru-RU" sz="2000" dirty="0" err="1"/>
              <a:t>рослина</a:t>
            </a:r>
            <a:r>
              <a:rPr lang="ru-RU" sz="2000" dirty="0"/>
              <a:t> </a:t>
            </a:r>
            <a:r>
              <a:rPr lang="ru-RU" sz="2000" dirty="0" err="1"/>
              <a:t>з</a:t>
            </a:r>
            <a:r>
              <a:rPr lang="ru-RU" sz="2000" dirty="0"/>
              <a:t> </a:t>
            </a:r>
            <a:r>
              <a:rPr lang="ru-RU" sz="2000" dirty="0" err="1"/>
              <a:t>сильним</a:t>
            </a:r>
            <a:r>
              <a:rPr lang="ru-RU" sz="2000" dirty="0"/>
              <a:t> </a:t>
            </a:r>
            <a:r>
              <a:rPr lang="ru-RU" sz="2000" dirty="0" err="1"/>
              <a:t>специфічним</a:t>
            </a:r>
            <a:r>
              <a:rPr lang="ru-RU" sz="2000" dirty="0"/>
              <a:t> запахом. </a:t>
            </a:r>
            <a:r>
              <a:rPr lang="ru-RU" sz="2000" dirty="0" err="1"/>
              <a:t>Мабуть</a:t>
            </a:r>
            <a:r>
              <a:rPr lang="ru-RU" sz="2000" dirty="0"/>
              <a:t>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одне</a:t>
            </a:r>
            <a:r>
              <a:rPr lang="ru-RU" sz="2000" dirty="0"/>
              <a:t> </a:t>
            </a:r>
            <a:r>
              <a:rPr lang="ru-RU" sz="2000" dirty="0" err="1"/>
              <a:t>з</a:t>
            </a:r>
            <a:r>
              <a:rPr lang="ru-RU" sz="2000" dirty="0"/>
              <a:t> </a:t>
            </a:r>
            <a:r>
              <a:rPr lang="ru-RU" sz="2000" dirty="0" err="1"/>
              <a:t>найбільш</a:t>
            </a:r>
            <a:r>
              <a:rPr lang="ru-RU" sz="2000" dirty="0"/>
              <a:t> </a:t>
            </a:r>
            <a:r>
              <a:rPr lang="ru-RU" sz="2000" dirty="0" err="1"/>
              <a:t>затребуваних</a:t>
            </a:r>
            <a:r>
              <a:rPr lang="ru-RU" sz="2000" dirty="0"/>
              <a:t> </a:t>
            </a:r>
            <a:r>
              <a:rPr lang="ru-RU" sz="2000" dirty="0" err="1"/>
              <a:t>лікарських</a:t>
            </a:r>
            <a:r>
              <a:rPr lang="ru-RU" sz="2000" dirty="0"/>
              <a:t> трав, </a:t>
            </a:r>
            <a:r>
              <a:rPr lang="ru-RU" sz="2000" dirty="0" err="1"/>
              <a:t>починаючи</a:t>
            </a:r>
            <a:r>
              <a:rPr lang="ru-RU" sz="2000" dirty="0"/>
              <a:t> </a:t>
            </a:r>
            <a:r>
              <a:rPr lang="ru-RU" sz="2000" dirty="0" err="1"/>
              <a:t>з</a:t>
            </a:r>
            <a:r>
              <a:rPr lang="ru-RU" sz="2000" dirty="0"/>
              <a:t> </a:t>
            </a:r>
            <a:r>
              <a:rPr lang="ru-RU" sz="2000" dirty="0" err="1"/>
              <a:t>античних</a:t>
            </a:r>
            <a:r>
              <a:rPr lang="ru-RU" sz="2000" dirty="0"/>
              <a:t> </a:t>
            </a:r>
            <a:r>
              <a:rPr lang="ru-RU" sz="2000" dirty="0" err="1"/>
              <a:t>часів</a:t>
            </a:r>
            <a:r>
              <a:rPr lang="ru-RU" sz="2000" dirty="0"/>
              <a:t>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донині</a:t>
            </a:r>
            <a:r>
              <a:rPr lang="ru-RU" sz="2000" dirty="0"/>
              <a:t>. Вона </a:t>
            </a:r>
            <a:r>
              <a:rPr lang="ru-RU" sz="2000" dirty="0" err="1"/>
              <a:t>має</a:t>
            </a:r>
            <a:r>
              <a:rPr lang="ru-RU" sz="2000" dirty="0"/>
              <a:t> </a:t>
            </a:r>
            <a:r>
              <a:rPr lang="ru-RU" sz="2000" dirty="0" err="1"/>
              <a:t>протизапальну</a:t>
            </a:r>
            <a:r>
              <a:rPr lang="ru-RU" sz="2000" dirty="0"/>
              <a:t> </a:t>
            </a:r>
            <a:r>
              <a:rPr lang="ru-RU" sz="2000" dirty="0" err="1"/>
              <a:t>й</a:t>
            </a:r>
            <a:r>
              <a:rPr lang="ru-RU" sz="2000" dirty="0"/>
              <a:t> </a:t>
            </a:r>
            <a:r>
              <a:rPr lang="ru-RU" sz="2000" dirty="0" err="1"/>
              <a:t>антисептичну</a:t>
            </a:r>
            <a:r>
              <a:rPr lang="ru-RU" sz="2000" dirty="0"/>
              <a:t> </a:t>
            </a:r>
            <a:r>
              <a:rPr lang="ru-RU" sz="2000" dirty="0" err="1"/>
              <a:t>дію</a:t>
            </a:r>
            <a:r>
              <a:rPr lang="ru-RU" sz="2000" dirty="0"/>
              <a:t>. </a:t>
            </a:r>
            <a:r>
              <a:rPr lang="ru-RU" sz="2000" dirty="0" err="1"/>
              <a:t>Зростаючи</a:t>
            </a:r>
            <a:r>
              <a:rPr lang="ru-RU" sz="2000" dirty="0"/>
              <a:t> разом </a:t>
            </a:r>
            <a:r>
              <a:rPr lang="ru-RU" sz="2000" dirty="0" err="1"/>
              <a:t>з</a:t>
            </a:r>
            <a:r>
              <a:rPr lang="ru-RU" sz="2000" dirty="0"/>
              <a:t> </a:t>
            </a:r>
            <a:r>
              <a:rPr lang="ru-RU" sz="2000" dirty="0" err="1"/>
              <a:t>волошками</a:t>
            </a:r>
            <a:r>
              <a:rPr lang="ru-RU" sz="2000" dirty="0"/>
              <a:t>, </a:t>
            </a:r>
            <a:r>
              <a:rPr lang="ru-RU" sz="2000" dirty="0" err="1"/>
              <a:t>польовий</a:t>
            </a:r>
            <a:r>
              <a:rPr lang="ru-RU" sz="2000" dirty="0"/>
              <a:t> ромашкою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нагідками,ромашка</a:t>
            </a:r>
            <a:r>
              <a:rPr lang="ru-RU" sz="2000" dirty="0"/>
              <a:t> </a:t>
            </a:r>
            <a:r>
              <a:rPr lang="ru-RU" sz="2000" dirty="0" err="1"/>
              <a:t>чудово</a:t>
            </a:r>
            <a:r>
              <a:rPr lang="ru-RU" sz="2000" dirty="0"/>
              <a:t> прикрасить </a:t>
            </a:r>
            <a:r>
              <a:rPr lang="ru-RU" sz="2000" dirty="0" err="1"/>
              <a:t>будь-який</a:t>
            </a:r>
            <a:r>
              <a:rPr lang="ru-RU" sz="2000" dirty="0"/>
              <a:t> </a:t>
            </a:r>
            <a:r>
              <a:rPr lang="ru-RU" sz="2000" dirty="0" err="1"/>
              <a:t>квітник</a:t>
            </a:r>
            <a:r>
              <a:rPr lang="ru-RU" sz="2000" dirty="0"/>
              <a:t>. </a:t>
            </a:r>
            <a:r>
              <a:rPr lang="ru-RU" sz="2000" dirty="0" err="1"/>
              <a:t>Збирають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 на початку </a:t>
            </a:r>
            <a:r>
              <a:rPr lang="ru-RU" sz="2000" dirty="0" err="1"/>
              <a:t>цвітіння</a:t>
            </a:r>
            <a:r>
              <a:rPr lang="ru-RU" sz="2000" dirty="0"/>
              <a:t>, коли </a:t>
            </a:r>
            <a:r>
              <a:rPr lang="ru-RU" sz="2000" dirty="0" err="1"/>
              <a:t>білі</a:t>
            </a:r>
            <a:r>
              <a:rPr lang="ru-RU" sz="2000" dirty="0"/>
              <a:t> </a:t>
            </a:r>
            <a:r>
              <a:rPr lang="ru-RU" sz="2000" dirty="0" err="1"/>
              <a:t>пелюстки</a:t>
            </a:r>
            <a:r>
              <a:rPr lang="ru-RU" sz="2000" dirty="0"/>
              <a:t> </a:t>
            </a:r>
            <a:r>
              <a:rPr lang="ru-RU" sz="2000" dirty="0" err="1"/>
              <a:t>знаходяться</a:t>
            </a:r>
            <a:r>
              <a:rPr lang="ru-RU" sz="2000" dirty="0"/>
              <a:t> в горизонтальному </a:t>
            </a:r>
            <a:r>
              <a:rPr lang="ru-RU" sz="2000" dirty="0" err="1"/>
              <a:t>положенні</a:t>
            </a:r>
            <a:r>
              <a:rPr lang="ru-RU" sz="2000" dirty="0"/>
              <a:t>, до того як вони </a:t>
            </a:r>
            <a:r>
              <a:rPr lang="ru-RU" sz="2000" dirty="0" err="1"/>
              <a:t>відігнулися</a:t>
            </a:r>
            <a:r>
              <a:rPr lang="ru-RU" sz="2000" dirty="0"/>
              <a:t> донизу. </a:t>
            </a:r>
            <a:endParaRPr lang="ru-RU" sz="2000" dirty="0" smtClean="0"/>
          </a:p>
          <a:p>
            <a:pPr algn="just"/>
            <a:r>
              <a:rPr lang="ru-RU" sz="2000" dirty="0"/>
              <a:t> </a:t>
            </a:r>
            <a:r>
              <a:rPr lang="ru-RU" sz="2000" dirty="0" smtClean="0"/>
              <a:t>   </a:t>
            </a:r>
            <a:r>
              <a:rPr lang="ru-RU" sz="2000" dirty="0" err="1" smtClean="0">
                <a:solidFill>
                  <a:srgbClr val="FF0000"/>
                </a:solidFill>
              </a:rPr>
              <a:t>Використовують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відвар</a:t>
            </a:r>
            <a:r>
              <a:rPr lang="ru-RU" sz="2000" dirty="0">
                <a:solidFill>
                  <a:srgbClr val="FF0000"/>
                </a:solidFill>
              </a:rPr>
              <a:t> ромашки при </a:t>
            </a:r>
            <a:r>
              <a:rPr lang="ru-RU" sz="2000" dirty="0" err="1">
                <a:solidFill>
                  <a:srgbClr val="FF0000"/>
                </a:solidFill>
              </a:rPr>
              <a:t>ангіні</a:t>
            </a:r>
            <a:r>
              <a:rPr lang="ru-RU" sz="2000" dirty="0">
                <a:solidFill>
                  <a:srgbClr val="FF0000"/>
                </a:solidFill>
              </a:rPr>
              <a:t>, </a:t>
            </a:r>
            <a:r>
              <a:rPr lang="ru-RU" sz="2000" dirty="0" err="1">
                <a:solidFill>
                  <a:srgbClr val="FF0000"/>
                </a:solidFill>
              </a:rPr>
              <a:t>стоматиті</a:t>
            </a:r>
            <a:r>
              <a:rPr lang="ru-RU" sz="2000" dirty="0">
                <a:solidFill>
                  <a:srgbClr val="FF0000"/>
                </a:solidFill>
              </a:rPr>
              <a:t>, </a:t>
            </a:r>
            <a:r>
              <a:rPr lang="ru-RU" sz="2000" dirty="0" err="1">
                <a:solidFill>
                  <a:srgbClr val="FF0000"/>
                </a:solidFill>
              </a:rPr>
              <a:t>хвороби</a:t>
            </a:r>
            <a:r>
              <a:rPr lang="ru-RU" sz="2000" dirty="0">
                <a:solidFill>
                  <a:srgbClr val="FF0000"/>
                </a:solidFill>
              </a:rPr>
              <a:t> ясен, так само </a:t>
            </a:r>
            <a:r>
              <a:rPr lang="ru-RU" sz="2000" dirty="0" err="1">
                <a:solidFill>
                  <a:srgbClr val="FF0000"/>
                </a:solidFill>
              </a:rPr>
              <a:t>промиваю</a:t>
            </a:r>
            <a:r>
              <a:rPr lang="ru-RU" sz="2000" dirty="0">
                <a:solidFill>
                  <a:srgbClr val="FF0000"/>
                </a:solidFill>
              </a:rPr>
              <a:t> рани </a:t>
            </a:r>
            <a:r>
              <a:rPr lang="ru-RU" sz="2000" dirty="0" err="1">
                <a:solidFill>
                  <a:srgbClr val="FF0000"/>
                </a:solidFill>
              </a:rPr>
              <a:t>і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err="1">
                <a:solidFill>
                  <a:srgbClr val="FF0000"/>
                </a:solidFill>
              </a:rPr>
              <a:t>порізи</a:t>
            </a:r>
            <a:r>
              <a:rPr lang="ru-RU" sz="2000" dirty="0">
                <a:solidFill>
                  <a:srgbClr val="FF0000"/>
                </a:solidFill>
              </a:rPr>
              <a:t>.</a:t>
            </a:r>
            <a:br>
              <a:rPr lang="ru-RU" sz="2000" dirty="0">
                <a:solidFill>
                  <a:srgbClr val="FF0000"/>
                </a:solidFill>
              </a:rPr>
            </a:br>
            <a:endParaRPr lang="ru-RU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72</TotalTime>
  <Words>1129</Words>
  <Application>Microsoft Office PowerPoint</Application>
  <PresentationFormat>Экран (4:3)</PresentationFormat>
  <Paragraphs>33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Слайд 1</vt:lpstr>
      <vt:lpstr>    Особливості збору та застосування лікарських рослин</vt:lpstr>
      <vt:lpstr>Слайд 3</vt:lpstr>
      <vt:lpstr>Слайд 4</vt:lpstr>
      <vt:lpstr>Нагідки лікарські або календула </vt:lpstr>
      <vt:lpstr>  Валеріана</vt:lpstr>
      <vt:lpstr>Меліса лікарська </vt:lpstr>
      <vt:lpstr>М'ята перцева </vt:lpstr>
      <vt:lpstr>Ромашка аптечна </vt:lpstr>
      <vt:lpstr> Чебрець</vt:lpstr>
      <vt:lpstr>Чистотіл </vt:lpstr>
      <vt:lpstr>Естрагон або тархун</vt:lpstr>
      <vt:lpstr>  Кропива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9</cp:revision>
  <dcterms:created xsi:type="dcterms:W3CDTF">2020-04-23T12:35:24Z</dcterms:created>
  <dcterms:modified xsi:type="dcterms:W3CDTF">2020-04-23T13:51:29Z</dcterms:modified>
</cp:coreProperties>
</file>