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78" r:id="rId3"/>
    <p:sldId id="257" r:id="rId4"/>
    <p:sldId id="274" r:id="rId5"/>
    <p:sldId id="266" r:id="rId6"/>
    <p:sldId id="270" r:id="rId7"/>
    <p:sldId id="265" r:id="rId8"/>
    <p:sldId id="267" r:id="rId9"/>
    <p:sldId id="264" r:id="rId10"/>
    <p:sldId id="268" r:id="rId11"/>
    <p:sldId id="263" r:id="rId12"/>
    <p:sldId id="269" r:id="rId13"/>
    <p:sldId id="275" r:id="rId14"/>
    <p:sldId id="276" r:id="rId15"/>
    <p:sldId id="277" r:id="rId16"/>
    <p:sldId id="26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4" d="100"/>
          <a:sy n="54" d="100"/>
        </p:scale>
        <p:origin x="-15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579595-D381-43AE-B228-58474A98714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F0261B-6A96-41DC-9071-1475DB54D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Полевые цветы: летний поход в июле по холмам Подмосковья к рек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211660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6484826" cy="5500726"/>
          </a:xfrm>
        </p:spPr>
        <p:txBody>
          <a:bodyPr>
            <a:normAutofit/>
          </a:bodyPr>
          <a:lstStyle/>
          <a:p>
            <a:pPr algn="r"/>
            <a:r>
              <a:rPr lang="uk-UA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“Зелена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аптека”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поході</a:t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виконала: О.М.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Кух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15106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сечогінний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брусниці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лопуха, хвощу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польового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фіалки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медунки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лікарської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кропиви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дводомної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м'яти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бузини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волошки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рододендрона золотистого.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: 1)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холодною водою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кип'ятити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15-20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ковтку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3-5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8610" name="Picture 2" descr="C:\Users\User\Desktop\пвд\рюкзак\аптечка\5551a5b9cf0a9d1d9b3b5e724a0a672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357694"/>
            <a:ext cx="2480164" cy="1682727"/>
          </a:xfrm>
          <a:prstGeom prst="rect">
            <a:avLst/>
          </a:prstGeom>
          <a:noFill/>
        </p:spPr>
      </p:pic>
      <p:pic>
        <p:nvPicPr>
          <p:cNvPr id="68611" name="Picture 3" descr="C:\Users\User\Desktop\пвд\рюкзак\аптечка\images-1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28596" y="2285992"/>
            <a:ext cx="1828800" cy="2495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00826" y="6072206"/>
            <a:ext cx="228601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Брусниця звичайна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3857628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Фіалка польова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714884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Береза повисла</a:t>
            </a:r>
            <a:endParaRPr lang="ru-RU" dirty="0"/>
          </a:p>
        </p:txBody>
      </p:sp>
      <p:pic>
        <p:nvPicPr>
          <p:cNvPr id="68612" name="Picture 4" descr="C:\Users\User\Desktop\пвд\рюкзак\аптечка\unname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607592" cy="1736697"/>
          </a:xfrm>
          <a:prstGeom prst="rect">
            <a:avLst/>
          </a:prstGeom>
          <a:noFill/>
        </p:spPr>
      </p:pic>
      <p:pic>
        <p:nvPicPr>
          <p:cNvPr id="68613" name="Picture 5" descr="C:\Users\User\Desktop\пвд\рюкзак\аптечка\Equiseum-arvense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285992"/>
            <a:ext cx="2398363" cy="18652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00298" y="4071942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Хвощ польовий</a:t>
            </a:r>
            <a:endParaRPr lang="ru-RU" dirty="0"/>
          </a:p>
        </p:txBody>
      </p:sp>
      <p:pic>
        <p:nvPicPr>
          <p:cNvPr id="68614" name="Picture 6" descr="C:\Users\User\Desktop\пвд\рюкзак\аптечка\68-89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518310"/>
            <a:ext cx="2571768" cy="19331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857356" y="5929330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Ромашка лікарська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86544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простудних</a:t>
            </a:r>
            <a:r>
              <a:rPr lang="ru-RU" sz="1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хворобах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потогінний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сухих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плодів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малини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трави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материнки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суцвіття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липи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мати-й-мачухи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всипати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0,5 л води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кип'ятити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настоювати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2 склянки перед сном.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листків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суниці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квіток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липи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трави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череди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так, як чай (1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ложка на склянку води)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приймають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% склянки 3 рази на день.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ліщинового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полоскання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горла.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ромашки добре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нагріти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казанку,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нахилитися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над ним,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накривши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голову рушником,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подихати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парою, 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випити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калинового чаю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м'ятою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липовим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цвітом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Весною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клена, чай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суниць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C:\Users\User\Desktop\пвд\рюкзак\аптечка\unnamed (2)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0034" y="3857628"/>
            <a:ext cx="2736839" cy="2052628"/>
          </a:xfrm>
          <a:prstGeom prst="rect">
            <a:avLst/>
          </a:prstGeom>
          <a:noFill/>
        </p:spPr>
      </p:pic>
      <p:pic>
        <p:nvPicPr>
          <p:cNvPr id="69636" name="Picture 4" descr="C:\Users\User\Desktop\пвд\рюкзак\аптечка\ihay5t-61c41a69739863435097284fe455d1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438" y="3857628"/>
            <a:ext cx="2661842" cy="19435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6072206"/>
            <a:ext cx="235745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Малина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6072206"/>
            <a:ext cx="250033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Суниця </a:t>
            </a:r>
            <a:endParaRPr lang="ru-RU" dirty="0"/>
          </a:p>
        </p:txBody>
      </p:sp>
      <p:pic>
        <p:nvPicPr>
          <p:cNvPr id="69637" name="Picture 5" descr="C:\Users\User\Desktop\пвд\рюкзак\аптечка\1399615856_lischin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857628"/>
            <a:ext cx="2679947" cy="20129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57620" y="6072206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Ліщина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кашлі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бузини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 г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окропу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настоювати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% склянки 3-4 рази на день).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чебрецю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чебрецю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200 г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окропу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склянці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3-4 рази на день)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квіток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мати-й-мачухи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Нежить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Аптечна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ромашка (1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ложка ромашки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200 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окропу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настоєм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промиваємо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носову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нежитю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цибулі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0658" name="Picture 2" descr="C:\Users\User\Desktop\пвд\рюкзак\аптечка\6-6709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71472" y="3786190"/>
            <a:ext cx="2610231" cy="2098934"/>
          </a:xfrm>
          <a:prstGeom prst="rect">
            <a:avLst/>
          </a:prstGeom>
          <a:noFill/>
        </p:spPr>
      </p:pic>
      <p:pic>
        <p:nvPicPr>
          <p:cNvPr id="70659" name="Picture 3" descr="C:\Users\User\Desktop\пвд\рюкзак\аптечка\120102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929066"/>
            <a:ext cx="2892715" cy="1926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000768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чебрець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000768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</a:t>
            </a:r>
            <a:r>
              <a:rPr lang="uk-UA" dirty="0" smtClean="0"/>
              <a:t>віт Бузини чорної</a:t>
            </a:r>
            <a:endParaRPr lang="ru-RU" dirty="0"/>
          </a:p>
        </p:txBody>
      </p:sp>
      <p:pic>
        <p:nvPicPr>
          <p:cNvPr id="70660" name="Picture 4" descr="C:\Users\User\Desktop\пвд\рюкзак\аптечка\55cca3a32943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876"/>
            <a:ext cx="2610734" cy="23875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72264" y="5857892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Мати-й-мачуха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Фурункул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Аптечна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ромашка (2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ложки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квіток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400 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окропу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настоятися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процідити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накласти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фурункул).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Нарив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дозріє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прикладати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примочки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кропиви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розім'яті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листочки подорожника,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підсмажену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цибулю, листки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черемші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C:\Users\User\Desktop\пвд\рюкзак\аптечка\chereda_trehrazdelnaya_12_26144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1"/>
            <a:ext cx="3143272" cy="23784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143512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Череда </a:t>
            </a:r>
            <a:endParaRPr lang="ru-RU" dirty="0"/>
          </a:p>
        </p:txBody>
      </p:sp>
      <p:pic>
        <p:nvPicPr>
          <p:cNvPr id="77827" name="Picture 3" descr="C:\Users\User\Desktop\пвд\рюкзак\аптечка\118043497_4920201_4erems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3143272" cy="23396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5072074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Черемша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1510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розладі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шлунку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(пронос)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плоди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чорниці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черемхи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свіжу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недостиглу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горобину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чай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терну,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суцвіття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горобини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Добре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звіробою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кропиви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пижма,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аптечної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ромашки,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кизилу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заварювати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чай).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кори дуба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лепехи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 г води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кип'ятити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25-30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день.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розладі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шлунку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(запор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свіжу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бузину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крушини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Добре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жостеру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льону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подорожника.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C:\Users\User\Desktop\пвд\рюкзак\аптечка\A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2104278" cy="31305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6215082"/>
            <a:ext cx="1928826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Лепеха болотна</a:t>
            </a:r>
            <a:endParaRPr lang="ru-RU" dirty="0"/>
          </a:p>
        </p:txBody>
      </p:sp>
      <p:pic>
        <p:nvPicPr>
          <p:cNvPr id="78851" name="Picture 3" descr="C:\Users\User\Desktop\пвд\рюкзак\аптечка\unnamed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2798224" cy="20986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5214950"/>
            <a:ext cx="250033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Жостер</a:t>
            </a:r>
            <a:r>
              <a:rPr lang="uk-UA" dirty="0" smtClean="0"/>
              <a:t> (крушина)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Зубний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зубець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часнику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дрібно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порізати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зап'ястя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зуб.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полоскати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відваром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подорожника,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шавлії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м'яти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материнки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чебрецю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(10-15 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200 г води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кип'ятити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настоювати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шавлії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гарячим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 боку,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зуб. Тонкий, добре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подорожника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вухо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Picture 3" descr="C:\Users\User\Desktop\пвд\рюкзак\аптечка\65738567475463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2717820" cy="31776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6143644"/>
            <a:ext cx="250033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Шавлія лікарська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0722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Опіки</a:t>
            </a:r>
            <a:r>
              <a:rPr lang="ru-RU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охолодити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накласти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пов'язку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пом'ятих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листків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молодила.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Варені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ягоди</a:t>
            </a:r>
            <a:r>
              <a:rPr lang="ru-RU" sz="3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чорниці</a:t>
            </a:r>
            <a:r>
              <a:rPr lang="ru-RU" sz="3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мазь для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обпечених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прищів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висипів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виразок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7" name="Picture 1" descr="C:\Users\User\Desktop\пвд\рюкзак\аптечка\00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43248"/>
            <a:ext cx="3429024" cy="2571768"/>
          </a:xfrm>
          <a:prstGeom prst="rect">
            <a:avLst/>
          </a:prstGeom>
          <a:noFill/>
        </p:spPr>
      </p:pic>
      <p:pic>
        <p:nvPicPr>
          <p:cNvPr id="50178" name="Picture 2" descr="C:\Users\User\Desktop\пвд\рюкзак\аптечка\borovnica-72-©-shargaljut-dreamstime-iliuluil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3857652" cy="24623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857892"/>
            <a:ext cx="278608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Молодило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786454"/>
            <a:ext cx="300039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Чорниця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865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мох (як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фільтр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гілки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сосни,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верби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кору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дуба, бука,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ліщини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траву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чебрецю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прокип’ятити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знезараження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укусах комах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змастити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натерти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соком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кульбаби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чебрецю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ягодами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бузини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3730" name="Picture 2" descr="C:\Users\User\Desktop\пвд\рюкзак\аптечка\54576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71472" y="3071810"/>
            <a:ext cx="3122603" cy="2393236"/>
          </a:xfrm>
          <a:prstGeom prst="rect">
            <a:avLst/>
          </a:prstGeom>
          <a:noFill/>
        </p:spPr>
      </p:pic>
      <p:pic>
        <p:nvPicPr>
          <p:cNvPr id="73731" name="Picture 3" descr="C:\Users\User\Desktop\пвд\рюкзак\аптечка\1-24-700x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3429023" cy="24199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5643578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Кульбаба лікарська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5572140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я</a:t>
            </a:r>
            <a:r>
              <a:rPr lang="uk-UA" dirty="0" smtClean="0"/>
              <a:t>годи </a:t>
            </a:r>
            <a:r>
              <a:rPr lang="uk-UA" dirty="0"/>
              <a:t>Б</a:t>
            </a:r>
            <a:r>
              <a:rPr lang="uk-UA" dirty="0" smtClean="0"/>
              <a:t>узини чорної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92935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тонусу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золотого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родіоли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рожевої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 в Карпатах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родіола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охороною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зривати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заборонено! </a:t>
            </a:r>
          </a:p>
          <a:p>
            <a:endParaRPr lang="ru-RU" dirty="0"/>
          </a:p>
        </p:txBody>
      </p:sp>
      <p:pic>
        <p:nvPicPr>
          <p:cNvPr id="72706" name="Picture 2" descr="C:\Users\User\Desktop\пвд\рюкзак\аптечка\rodiola-kor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00306"/>
            <a:ext cx="3846511" cy="32944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5929330"/>
            <a:ext cx="292895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Родіола рожева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8124852" cy="5572164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pPr algn="ctr"/>
            <a:r>
              <a:rPr lang="uk-UA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Важливо! Використовуйте рослини, які точно знаєте! Ніколи не перевищуйте дозу відварів чи настоїв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Лікарські рослини бувають і отруйними!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За матеріалами підручника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Філіпов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З.І.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Спортивний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туризм.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методика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спортивно-туристичної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000" b="1" dirty="0" smtClean="0"/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фізкультурного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Коло, 2010. – 344 с.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Тема заняття: 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Лікарські </a:t>
            </a:r>
            <a:r>
              <a:rPr lang="uk-UA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рослиниу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поході, способи їх застосування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ознайомити вихованців з лікарськими рослинами: їх виглядом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, властивостями, сферою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застосування та способами лікування.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Набуті компетентності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уміння розрізняти рослини та застосовувати їх в умовах походу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57882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поході нас оточує безліч рослин – у лісі, лузі, полі, на галявинах.</a:t>
            </a:r>
            <a:b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 з них має лікувальні властивості, якими варто скористатися у непередбачуваних ситуаціях. </a:t>
            </a:r>
            <a:b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Рослини – круглорічні ліки, оскільки можна використовувати бруньки, кору, листя, стебла, коріння.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Найпоширеніше використання у вигляді </a:t>
            </a:r>
            <a:r>
              <a:rPr lang="uk-UA" sz="20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чаю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20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кашиці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 перемелених рослин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3052754" cy="838200"/>
          </a:xfrm>
        </p:spPr>
        <p:txBody>
          <a:bodyPr/>
          <a:lstStyle/>
          <a:p>
            <a:r>
              <a:rPr lang="uk-UA" u="sng" dirty="0" smtClean="0">
                <a:solidFill>
                  <a:schemeClr val="accent6">
                    <a:lumMod val="75000"/>
                  </a:schemeClr>
                </a:solidFill>
              </a:rPr>
              <a:t>Трав’яні чаї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1"/>
            <a:ext cx="8686800" cy="3643338"/>
          </a:xfrm>
        </p:spPr>
        <p:txBody>
          <a:bodyPr>
            <a:normAutofit/>
          </a:bodyPr>
          <a:lstStyle/>
          <a:p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Трав’яний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чай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заварювання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ягід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стебел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коренів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гарячою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водою.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вторинної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смак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сушені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ферментовані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трави.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трав’яного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температуру води 100 °C.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заварювання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шести до десяти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 descr="C:\Users\User\Desktop\пвд\рюкзак\аптечка\aab3256df9598a6dc191385e7ed696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5444" y="3857628"/>
            <a:ext cx="4169758" cy="2613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35785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Аптека під ногами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857916"/>
          </a:xfrm>
        </p:spPr>
        <p:txBody>
          <a:bodyPr>
            <a:normAutofit/>
          </a:bodyPr>
          <a:lstStyle/>
          <a:p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Подряпини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рани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вилікувати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подорожника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деревію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Перед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пом'яти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рани.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загоєння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листок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чистотілу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помивши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розім'явши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руками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приклавши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жовту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ранки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перев'язувального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корою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вільхи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верби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тонкий шар кори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розім'яти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руками..</a:t>
            </a:r>
            <a:endParaRPr lang="ru-RU" sz="2000" dirty="0"/>
          </a:p>
        </p:txBody>
      </p:sp>
      <p:pic>
        <p:nvPicPr>
          <p:cNvPr id="66562" name="Picture 2" descr="C:\Users\User\Desktop\пвд\рюкзак\аптечка\26d7e97336948002783292d00d5a9d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04738"/>
            <a:ext cx="2896495" cy="2230302"/>
          </a:xfrm>
          <a:prstGeom prst="rect">
            <a:avLst/>
          </a:prstGeom>
          <a:noFill/>
        </p:spPr>
      </p:pic>
      <p:pic>
        <p:nvPicPr>
          <p:cNvPr id="66563" name="Picture 3" descr="C:\Users\User\Desktop\пвд\рюкзак\аптечка\1000listnik-derev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5958"/>
            <a:ext cx="2356235" cy="2221593"/>
          </a:xfrm>
          <a:prstGeom prst="rect">
            <a:avLst/>
          </a:prstGeom>
          <a:noFill/>
        </p:spPr>
      </p:pic>
      <p:pic>
        <p:nvPicPr>
          <p:cNvPr id="66564" name="Picture 4" descr="C:\Users\User\Desktop\пвд\рюкзак\аптечка\i104367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905448" y="3643314"/>
            <a:ext cx="2855094" cy="2139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929330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Подорожник великий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929330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Деревій звичайний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5929330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Чистотіл звичайний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500834"/>
          </a:xfrm>
        </p:spPr>
        <p:txBody>
          <a:bodyPr>
            <a:normAutofit/>
          </a:bodyPr>
          <a:lstStyle/>
          <a:p>
            <a:r>
              <a:rPr lang="ru-RU" sz="2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кровотечах</a:t>
            </a:r>
            <a:r>
              <a:rPr lang="ru-RU" sz="2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прикласти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розім'яті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листки </a:t>
            </a:r>
            <a:r>
              <a:rPr lang="ru-RU" sz="21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звіробою</a:t>
            </a:r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деревію</a:t>
            </a:r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кропиви</a:t>
            </a:r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подорожника, пижма, кори </a:t>
            </a:r>
            <a:r>
              <a:rPr lang="ru-RU" sz="21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листки дуба.</a:t>
            </a:r>
            <a:b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Ранозагоювальними</a:t>
            </a:r>
            <a:r>
              <a:rPr lang="ru-RU" sz="2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подорожник,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цибулі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чистотілу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щавлю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конюшини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м'яти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мох.</a:t>
            </a:r>
            <a:endParaRPr lang="ru-RU" sz="2100" dirty="0"/>
          </a:p>
        </p:txBody>
      </p:sp>
      <p:pic>
        <p:nvPicPr>
          <p:cNvPr id="71682" name="Picture 2" descr="C:\Users\User\Desktop\пвд\рюкзак\аптечка\kropuva-likuvalni-vlastuvosti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28596" y="4357694"/>
            <a:ext cx="2727633" cy="1698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143644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Кропива дводомна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6143644"/>
            <a:ext cx="228601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Щавель кінський</a:t>
            </a:r>
            <a:endParaRPr lang="ru-RU" dirty="0"/>
          </a:p>
        </p:txBody>
      </p:sp>
      <p:pic>
        <p:nvPicPr>
          <p:cNvPr id="71683" name="Picture 3" descr="C:\Users\User\Desktop\пвд\рюкзак\аптечка\shavel_b3f42_6b154f8dda6fb4e5ab0c93773349898e_b3f42_resize_free_850_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357554" y="4375259"/>
            <a:ext cx="2286016" cy="1713168"/>
          </a:xfrm>
          <a:prstGeom prst="rect">
            <a:avLst/>
          </a:prstGeom>
          <a:noFill/>
        </p:spPr>
      </p:pic>
      <p:pic>
        <p:nvPicPr>
          <p:cNvPr id="71684" name="Picture 4" descr="C:\Users\User\Desktop\пвд\рюкзак\аптечка\Kvi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2786082" cy="18625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43636" y="6143644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Конюшина лугова</a:t>
            </a:r>
            <a:endParaRPr lang="ru-RU" dirty="0"/>
          </a:p>
        </p:txBody>
      </p:sp>
      <p:pic>
        <p:nvPicPr>
          <p:cNvPr id="71685" name="Picture 5" descr="C:\Users\User\Desktop\пвд\рюкзак\аптечка\lubov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14422"/>
            <a:ext cx="1857388" cy="24765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14612" y="3071810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Звіробій лікарський</a:t>
            </a:r>
            <a:endParaRPr lang="ru-RU" dirty="0"/>
          </a:p>
        </p:txBody>
      </p:sp>
      <p:pic>
        <p:nvPicPr>
          <p:cNvPr id="71686" name="Picture 6" descr="C:\Users\User\Desktop\пвд\рюкзак\аптечка\61304318_w640_h640_kalina-krasna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214422"/>
            <a:ext cx="2916250" cy="21871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43372" y="1285860"/>
            <a:ext cx="12858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Калина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Autofit/>
          </a:bodyPr>
          <a:lstStyle/>
          <a:p>
            <a:r>
              <a:rPr lang="ru-RU" sz="19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Глибокі</a:t>
            </a:r>
            <a:r>
              <a:rPr lang="ru-RU" sz="19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рани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обробити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антисептиками. Ними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лікарські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кропива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дводомна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мох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ісландський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деревій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вільха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бадан, тополя,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брусниця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чорниця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пижмо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ліщина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бузина, щавель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кінський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звіробій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ясен, клен,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чебрець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рогіз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арніка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гірська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календула, </a:t>
            </a:r>
            <a:r>
              <a:rPr lang="ru-RU" sz="19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мати-й-мачух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Найлегше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гілки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кору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дрібно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порізати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холодною водою (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: 1), 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довести до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кип'ятити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темно-коричневого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терпким на смак. Коли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охолоне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ним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обробляти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рану.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мох,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суху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траву.</a:t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C:\Users\User\Desktop\пвд\рюкзак\аптечка\177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2787792" cy="2092311"/>
          </a:xfrm>
          <a:prstGeom prst="rect">
            <a:avLst/>
          </a:prstGeom>
          <a:noFill/>
        </p:spPr>
      </p:pic>
      <p:pic>
        <p:nvPicPr>
          <p:cNvPr id="74755" name="Picture 3" descr="C:\Users\User\Desktop\пвд\рюкзак\аптечка\unnamed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876"/>
            <a:ext cx="2786082" cy="21307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715016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Мох ісландський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5715016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Нагідки лікарські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5715016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Арніка гірська</a:t>
            </a:r>
            <a:endParaRPr lang="ru-RU" dirty="0"/>
          </a:p>
        </p:txBody>
      </p:sp>
      <p:pic>
        <p:nvPicPr>
          <p:cNvPr id="74756" name="Picture 4" descr="C:\Users\User\Desktop\пвд\рюкзак\аптечка\6a78e8485410c6389c12b8417bac7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71876"/>
            <a:ext cx="2928926" cy="195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232556"/>
          </a:xfrm>
        </p:spPr>
        <p:txBody>
          <a:bodyPr>
            <a:norm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 сухих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квіток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пижма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(5 г на 200 г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окропу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настоювати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100 г 3 рази на день).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знімають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прикладені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скроні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свіжі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листки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материнки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ложки трави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 г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окропу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200 г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день перед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їдою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валеріани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суниці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звіробою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м'яти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ромашки,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календули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змішати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окропу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прокип'ятити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процідити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100 г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тричі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ден</a:t>
            </a:r>
            <a:r>
              <a:rPr lang="ru-RU" sz="2000" dirty="0" smtClean="0"/>
              <a:t>ь.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Users\User\Desktop\пвд\рюкзак\аптечка\unnamed (1)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58" y="3571876"/>
            <a:ext cx="3138479" cy="2353859"/>
          </a:xfrm>
          <a:prstGeom prst="rect">
            <a:avLst/>
          </a:prstGeom>
          <a:noFill/>
        </p:spPr>
      </p:pic>
      <p:pic>
        <p:nvPicPr>
          <p:cNvPr id="67588" name="Picture 4" descr="C:\Users\User\Desktop\пвд\рюкзак\аптечка\10001123_0.jfif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714744" y="3357562"/>
            <a:ext cx="1905000" cy="2540000"/>
          </a:xfrm>
          <a:prstGeom prst="rect">
            <a:avLst/>
          </a:prstGeom>
          <a:noFill/>
        </p:spPr>
      </p:pic>
      <p:pic>
        <p:nvPicPr>
          <p:cNvPr id="67589" name="Picture 5" descr="C:\Users\User\Desktop\пвд\рюкзак\аптечка\6422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5" y="3429000"/>
            <a:ext cx="3103985" cy="24288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6000768"/>
            <a:ext cx="292895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Липа </a:t>
            </a:r>
            <a:r>
              <a:rPr lang="uk-UA" dirty="0" err="1" smtClean="0"/>
              <a:t>серцелиста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6143644"/>
            <a:ext cx="1990740" cy="36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пижмо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6072206"/>
            <a:ext cx="292895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Материнка звичайна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85791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серцевих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болях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конвалії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глоду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наперстянки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лікарської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рододендрона золотистого,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м’яти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листки, трава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: 10, 7-10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кип'ятити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6-7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кропиви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собачої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Users\User\Desktop\пвд\рюкзак\аптечка\unnamed (7)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00034" y="2428868"/>
            <a:ext cx="2640809" cy="35210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072206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Кропива собача </a:t>
            </a:r>
            <a:r>
              <a:rPr lang="uk-UA" dirty="0" err="1" smtClean="0"/>
              <a:t>пятилопатева</a:t>
            </a:r>
            <a:endParaRPr lang="ru-RU" dirty="0"/>
          </a:p>
        </p:txBody>
      </p:sp>
      <p:pic>
        <p:nvPicPr>
          <p:cNvPr id="75779" name="Picture 3" descr="C:\Users\User\Desktop\пвд\рюкзак\аптечка\unnamed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357430"/>
            <a:ext cx="2500330" cy="35560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00826" y="6000768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Наперстянка </a:t>
            </a:r>
            <a:endParaRPr lang="ru-RU" dirty="0"/>
          </a:p>
        </p:txBody>
      </p:sp>
      <p:pic>
        <p:nvPicPr>
          <p:cNvPr id="75780" name="Picture 4" descr="C:\Users\User\Desktop\пвд\рюкзак\аптечка\unnamed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214686"/>
            <a:ext cx="3258747" cy="20558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00430" y="5429264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М’ята польова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783</TotalTime>
  <Words>325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“Зелена аптека”  у поході      виконала: О.М.Кух</vt:lpstr>
      <vt:lpstr>Тема заняття:  Лікарські рослиниу поході, способи їх застосування.</vt:lpstr>
      <vt:lpstr>У поході нас оточує безліч рослин – у лісі, лузі, полі, на галявинах.  Багато з них має лікувальні властивості, якими варто скористатися у непередбачуваних ситуаціях.   Рослини – круглорічні ліки, оскільки можна використовувати бруньки, кору, листя, стебла, коріння.  Найпоширеніше використання у вигляді чаю чи кашиці з  перемелених рослин  </vt:lpstr>
      <vt:lpstr>Трав’яні чаї</vt:lpstr>
      <vt:lpstr>Аптека під ногами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77</cp:revision>
  <dcterms:created xsi:type="dcterms:W3CDTF">2020-04-23T10:04:44Z</dcterms:created>
  <dcterms:modified xsi:type="dcterms:W3CDTF">2020-04-24T16:11:14Z</dcterms:modified>
</cp:coreProperties>
</file>