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15"/>
  </p:notesMasterIdLst>
  <p:sldIdLst>
    <p:sldId id="256" r:id="rId3"/>
    <p:sldId id="257" r:id="rId4"/>
    <p:sldId id="258" r:id="rId5"/>
    <p:sldId id="269" r:id="rId6"/>
    <p:sldId id="259" r:id="rId7"/>
    <p:sldId id="260" r:id="rId8"/>
    <p:sldId id="268" r:id="rId9"/>
    <p:sldId id="261" r:id="rId10"/>
    <p:sldId id="265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Здача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нормативів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9540345190403683"/>
          <c:y val="1.785714285714285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04328463970859E-2"/>
          <c:y val="0.1769443772120558"/>
          <c:w val="0.91501667881906679"/>
          <c:h val="0.76321604147158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Здача нормативів</c:v>
                </c:pt>
              </c:strCache>
            </c:strRef>
          </c:tx>
          <c:explosion val="10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5BFA-4A69-A694-C39A44AE376E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5BFA-4A69-A694-C39A44AE376E}"/>
              </c:ext>
            </c:extLst>
          </c:dPt>
          <c:dLbls>
            <c:dLbl>
              <c:idx val="0"/>
              <c:layout>
                <c:manualLayout>
                  <c:x val="-0.18452163111661729"/>
                  <c:y val="-0.3210707242846033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>
                        <a:solidFill>
                          <a:schemeClr val="bg1"/>
                        </a:solidFill>
                      </a:rPr>
                      <a:t>Виконують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 err="1">
                        <a:solidFill>
                          <a:schemeClr val="bg1"/>
                        </a:solidFill>
                      </a:rPr>
                      <a:t>задані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 err="1">
                        <a:solidFill>
                          <a:schemeClr val="bg1"/>
                        </a:solidFill>
                      </a:rPr>
                      <a:t>норми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76%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A-4A69-A694-C39A44AE376E}"/>
                </c:ext>
              </c:extLst>
            </c:dLbl>
            <c:dLbl>
              <c:idx val="1"/>
              <c:layout>
                <c:manualLayout>
                  <c:x val="0.16124095455313556"/>
                  <c:y val="0.1186492671449204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Не виконують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A-4A69-A694-C39A44AE37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Виконують задані норми</c:v>
                </c:pt>
                <c:pt idx="1">
                  <c:v>Не виконують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A-4A69-A694-C39A44AE376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652972967535824E-2"/>
          <c:y val="0.21497754447360748"/>
          <c:w val="0.79536017792551938"/>
          <c:h val="0.7290552639253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Активний відпочинок у ДНЗ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91341601668609"/>
                  <c:y val="6.6719743365412656E-2"/>
                </c:manualLayout>
              </c:layout>
              <c:tx>
                <c:rich>
                  <a:bodyPr/>
                  <a:lstStyle/>
                  <a:p>
                    <a:r>
                      <a:rPr lang="uk-UA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Рухливі ігри
27%</a:t>
                    </a:r>
                    <a:endParaRPr lang="uk-UA" sz="20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96-4B11-85A9-6F6B6A5E1966}"/>
                </c:ext>
              </c:extLst>
            </c:dLbl>
            <c:dLbl>
              <c:idx val="1"/>
              <c:layout>
                <c:manualLayout>
                  <c:x val="-0.15079662276512062"/>
                  <c:y val="-0.12725707203266259"/>
                </c:manualLayout>
              </c:layout>
              <c:tx>
                <c:rich>
                  <a:bodyPr/>
                  <a:lstStyle/>
                  <a:p>
                    <a:r>
                      <a:rPr lang="uk-UA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Туризм(походи, </a:t>
                    </a:r>
                    <a:r>
                      <a:rPr lang="uk-UA" sz="16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подорожі</a:t>
                    </a:r>
                    <a:r>
                      <a:rPr lang="uk-UA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)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96-4B11-85A9-6F6B6A5E1966}"/>
                </c:ext>
              </c:extLst>
            </c:dLbl>
            <c:dLbl>
              <c:idx val="2"/>
              <c:layout>
                <c:manualLayout>
                  <c:x val="0.19084713937298572"/>
                  <c:y val="-0.2441800816564596"/>
                </c:manualLayout>
              </c:layout>
              <c:tx>
                <c:rich>
                  <a:bodyPr/>
                  <a:lstStyle/>
                  <a:p>
                    <a:r>
                      <a:rPr lang="ru-RU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Прогулянки</a:t>
                    </a:r>
                    <a:r>
                      <a:rPr lang="ru-RU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на </a:t>
                    </a:r>
                    <a:r>
                      <a:rPr lang="ru-RU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свіжому</a:t>
                    </a:r>
                    <a:r>
                      <a:rPr lang="ru-RU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повітрі</a:t>
                    </a:r>
                    <a:r>
                      <a:rPr lang="ru-RU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96-4B11-85A9-6F6B6A5E1966}"/>
                </c:ext>
              </c:extLst>
            </c:dLbl>
            <c:dLbl>
              <c:idx val="3"/>
              <c:layout>
                <c:manualLayout>
                  <c:x val="0.17576530135303908"/>
                  <c:y val="9.149562554680668E-2"/>
                </c:manualLayout>
              </c:layout>
              <c:tx>
                <c:rich>
                  <a:bodyPr/>
                  <a:lstStyle/>
                  <a:p>
                    <a:r>
                      <a:rPr lang="uk-UA" sz="16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Вправи спортивного характеру
23%</a:t>
                    </a:r>
                    <a:endParaRPr lang="uk-UA" sz="16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96-4B11-85A9-6F6B6A5E19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Рухливі ігри</c:v>
                </c:pt>
                <c:pt idx="1">
                  <c:v>Туризм(походи,подорожі)</c:v>
                </c:pt>
                <c:pt idx="2">
                  <c:v>Прогулянки на свіжому повітрі</c:v>
                </c:pt>
                <c:pt idx="3">
                  <c:v>Вправи спортивного характеру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16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96-4B11-85A9-6F6B6A5E19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0.0866</cdr:x>
      <cdr:y>0.04851</cdr:y>
    </cdr:from>
    <cdr:to>
      <cdr:x>0.83453</cdr:x>
      <cdr:y>0.2375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332656"/>
          <a:ext cx="684076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40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Активний відпочинок у ДНЗ</a:t>
          </a:r>
          <a:endParaRPr lang="ru-RU" sz="4000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83C9-14F5-4A44-8537-C239E165C9A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8F31-56EE-4731-8A0B-77BE66BED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5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78F31-56EE-4731-8A0B-77BE66BEDF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56992"/>
            <a:ext cx="7848872" cy="12961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здоров</a:t>
            </a:r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9137816" y="6716216"/>
            <a:ext cx="114704" cy="141784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8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va\AppData\Local\Microsoft\Windows\Temporary Internet Files\Content.IE5\L31HFTP9\MP9004278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113"/>
            <a:ext cx="10291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764704"/>
            <a:ext cx="9361040" cy="5760640"/>
          </a:xfrm>
          <a:prstGeom prst="rect">
            <a:avLst/>
          </a:prstGeom>
          <a:solidFill>
            <a:schemeClr val="tx2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034" y="8113"/>
            <a:ext cx="7543800" cy="809526"/>
          </a:xfrm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67" y="908720"/>
            <a:ext cx="8765097" cy="4752528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основі проведених досліджень ми підтвердили гіпотезу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оздоровчою фізичною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культурою  справді сприяють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підвищенню працездатності, уповільненню процесів старіння, позбавлення вікових фізіологічних недуг. Фізична активність, заняття фізкультурою і спортом позитивно впливають на організм як в цілому, так і на окремі його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системи.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Дають можливість добре себе почувати, позбутися деяких недуг, молодше виглядати, підвищити власну працездатність “відтягнути” старість і безпомічність. І як показали досліди у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дітей,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займають інтенсивною фізичною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працею завжди гарний настрій, вони більш активні і працездатні. </a:t>
            </a:r>
            <a:endParaRPr lang="uk-UA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787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349">
            <a:off x="5797980" y="4299586"/>
            <a:ext cx="3270180" cy="245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450">
            <a:off x="5655346" y="648565"/>
            <a:ext cx="3398808" cy="234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621">
            <a:off x="315121" y="3943311"/>
            <a:ext cx="3386708" cy="265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548">
            <a:off x="5125939" y="2709091"/>
            <a:ext cx="2969092" cy="201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Молния 11"/>
          <p:cNvSpPr/>
          <p:nvPr/>
        </p:nvSpPr>
        <p:spPr>
          <a:xfrm>
            <a:off x="3962576" y="-1179512"/>
            <a:ext cx="1368152" cy="8325544"/>
          </a:xfrm>
          <a:prstGeom prst="lightningBol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5278" y="44624"/>
            <a:ext cx="7200800" cy="792088"/>
          </a:xfrm>
          <a:prstGeom prst="rect">
            <a:avLst/>
          </a:prstGeom>
          <a:solidFill>
            <a:schemeClr val="dk1">
              <a:alpha val="2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uk-UA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Тож, що </a:t>
            </a:r>
            <a:r>
              <a:rPr lang="uk-UA" sz="4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ви</a:t>
            </a:r>
            <a:r>
              <a:rPr lang="uk-UA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оберете?</a:t>
            </a:r>
            <a:endParaRPr lang="ru-RU" sz="1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51">
            <a:off x="51243" y="788279"/>
            <a:ext cx="2946524" cy="239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8" y="2276872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36904" cy="2060848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pPr algn="ctr"/>
            <a:r>
              <a:rPr lang="uk-UA" sz="88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88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7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188">
            <a:off x="148766" y="4380768"/>
            <a:ext cx="2359198" cy="235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ви думаєте, якщо порівняти активних і неактивних людей, хто з них швидше стомлюється? Саме ледачі стомлюються раніше усіх. Отже, якщо ви почуваєте млявість, слабість, швидко стомлюєтеся - вам треба стати більш активним і рухливим. Рух - це здоров’я!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822">
            <a:off x="1768906" y="2828439"/>
            <a:ext cx="4011904" cy="266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70">
            <a:off x="4862142" y="3886711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7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332656"/>
            <a:ext cx="8748464" cy="453650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2"/>
                </a:solidFill>
              </a:rPr>
              <a:t>Актуальність</a:t>
            </a:r>
            <a:r>
              <a:rPr lang="ru-RU" sz="2000" dirty="0">
                <a:solidFill>
                  <a:schemeClr val="tx2"/>
                </a:solidFill>
              </a:rPr>
              <a:t> теми </a:t>
            </a:r>
            <a:r>
              <a:rPr lang="ru-RU" sz="2000" dirty="0" err="1">
                <a:solidFill>
                  <a:schemeClr val="tx2"/>
                </a:solidFill>
              </a:rPr>
              <a:t>полягає</a:t>
            </a:r>
            <a:r>
              <a:rPr lang="ru-RU" sz="2000" dirty="0">
                <a:solidFill>
                  <a:schemeClr val="tx2"/>
                </a:solidFill>
              </a:rPr>
              <a:t> у </a:t>
            </a:r>
            <a:r>
              <a:rPr lang="ru-RU" sz="2000" dirty="0" smtClean="0">
                <a:solidFill>
                  <a:schemeClr val="tx2"/>
                </a:solidFill>
              </a:rPr>
              <a:t>тому, </a:t>
            </a:r>
            <a:r>
              <a:rPr lang="ru-RU" sz="2000" dirty="0" err="1">
                <a:solidFill>
                  <a:schemeClr val="tx2"/>
                </a:solidFill>
              </a:rPr>
              <a:t>що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поряд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нераціональною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організацією</a:t>
            </a:r>
            <a:r>
              <a:rPr lang="ru-RU" sz="2000" dirty="0">
                <a:solidFill>
                  <a:schemeClr val="tx2"/>
                </a:solidFill>
              </a:rPr>
              <a:t> режиму </a:t>
            </a:r>
            <a:r>
              <a:rPr lang="ru-RU" sz="2000" dirty="0" err="1">
                <a:solidFill>
                  <a:schemeClr val="tx2"/>
                </a:solidFill>
              </a:rPr>
              <a:t>харчування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однією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важливих</a:t>
            </a:r>
            <a:r>
              <a:rPr lang="ru-RU" sz="2000" dirty="0">
                <a:solidFill>
                  <a:schemeClr val="tx2"/>
                </a:solidFill>
              </a:rPr>
              <a:t> причин </a:t>
            </a:r>
            <a:r>
              <a:rPr lang="ru-RU" sz="2000" dirty="0" err="1">
                <a:solidFill>
                  <a:schemeClr val="tx2"/>
                </a:solidFill>
              </a:rPr>
              <a:t>передчасного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старіння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порушення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нормального </a:t>
            </a:r>
            <a:r>
              <a:rPr lang="ru-RU" sz="2000" dirty="0" err="1" smtClean="0">
                <a:solidFill>
                  <a:schemeClr val="tx2"/>
                </a:solidFill>
              </a:rPr>
              <a:t>функціонування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організму</a:t>
            </a:r>
            <a:r>
              <a:rPr lang="ru-RU" sz="2000" dirty="0" smtClean="0">
                <a:solidFill>
                  <a:schemeClr val="tx2"/>
                </a:solidFill>
              </a:rPr>
              <a:t> є </a:t>
            </a:r>
            <a:r>
              <a:rPr lang="ru-RU" sz="2000" dirty="0" err="1">
                <a:solidFill>
                  <a:schemeClr val="tx2"/>
                </a:solidFill>
              </a:rPr>
              <a:t>недостатня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рухова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активність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r>
              <a:rPr lang="ru-RU" sz="2000" dirty="0" err="1">
                <a:solidFill>
                  <a:schemeClr val="tx2"/>
                </a:solidFill>
              </a:rPr>
              <a:t>Малорухливий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спосіб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життя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призводить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до </a:t>
            </a:r>
            <a:r>
              <a:rPr lang="ru-RU" sz="2000" dirty="0" err="1">
                <a:solidFill>
                  <a:schemeClr val="tx2"/>
                </a:solidFill>
              </a:rPr>
              <a:t>зміни</a:t>
            </a:r>
            <a:r>
              <a:rPr lang="ru-RU" sz="2000" dirty="0">
                <a:solidFill>
                  <a:schemeClr val="tx2"/>
                </a:solidFill>
              </a:rPr>
              <a:t> стану </a:t>
            </a:r>
            <a:r>
              <a:rPr lang="ru-RU" sz="2000" dirty="0" err="1">
                <a:solidFill>
                  <a:schemeClr val="tx2"/>
                </a:solidFill>
              </a:rPr>
              <a:t>серцево-судинної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системи</a:t>
            </a:r>
            <a:r>
              <a:rPr lang="ru-RU" sz="2000" dirty="0">
                <a:solidFill>
                  <a:schemeClr val="tx2"/>
                </a:solidFill>
              </a:rPr>
              <a:t>, яка </a:t>
            </a:r>
            <a:r>
              <a:rPr lang="ru-RU" sz="2000" dirty="0" smtClean="0">
                <a:solidFill>
                  <a:schemeClr val="tx2"/>
                </a:solidFill>
              </a:rPr>
              <a:t>є </a:t>
            </a:r>
            <a:r>
              <a:rPr lang="ru-RU" sz="2000" dirty="0" err="1" smtClean="0">
                <a:solidFill>
                  <a:schemeClr val="tx2"/>
                </a:solidFill>
              </a:rPr>
              <a:t>одн</a:t>
            </a:r>
            <a:r>
              <a:rPr lang="uk-UA" sz="2000" dirty="0" err="1" smtClean="0">
                <a:solidFill>
                  <a:schemeClr val="tx2"/>
                </a:solidFill>
              </a:rPr>
              <a:t>ією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з </a:t>
            </a:r>
            <a:r>
              <a:rPr lang="ru-RU" sz="2000" dirty="0" err="1">
                <a:solidFill>
                  <a:schemeClr val="tx2"/>
                </a:solidFill>
              </a:rPr>
              <a:t>найбільш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слабких</a:t>
            </a:r>
            <a:r>
              <a:rPr lang="ru-RU" sz="2000" dirty="0">
                <a:solidFill>
                  <a:schemeClr val="tx2"/>
                </a:solidFill>
              </a:rPr>
              <a:t> ланок </a:t>
            </a:r>
            <a:r>
              <a:rPr lang="ru-RU" sz="2000" dirty="0" err="1">
                <a:solidFill>
                  <a:schemeClr val="tx2"/>
                </a:solidFill>
              </a:rPr>
              <a:t>організму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r>
              <a:rPr lang="ru-RU" sz="2000" dirty="0" err="1">
                <a:solidFill>
                  <a:schemeClr val="tx2"/>
                </a:solidFill>
              </a:rPr>
              <a:t>Недостатня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рухова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активність</a:t>
            </a:r>
            <a:r>
              <a:rPr lang="ru-RU" sz="2000" dirty="0">
                <a:solidFill>
                  <a:schemeClr val="tx2"/>
                </a:solidFill>
              </a:rPr>
              <a:t> у </a:t>
            </a:r>
            <a:r>
              <a:rPr lang="ru-RU" sz="2000" dirty="0" err="1">
                <a:solidFill>
                  <a:schemeClr val="tx2"/>
                </a:solidFill>
              </a:rPr>
              <a:t>певній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степені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обумовлена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сучасним</a:t>
            </a:r>
            <a:r>
              <a:rPr lang="ru-RU" sz="2000" dirty="0">
                <a:solidFill>
                  <a:schemeClr val="tx2"/>
                </a:solidFill>
              </a:rPr>
              <a:t> способом </a:t>
            </a:r>
            <a:r>
              <a:rPr lang="ru-RU" sz="2000" dirty="0" err="1">
                <a:solidFill>
                  <a:schemeClr val="tx2"/>
                </a:solidFill>
              </a:rPr>
              <a:t>життя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автоматизацією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виробництва</a:t>
            </a:r>
            <a:r>
              <a:rPr lang="ru-RU" sz="2000" dirty="0">
                <a:solidFill>
                  <a:schemeClr val="tx2"/>
                </a:solidFill>
              </a:rPr>
              <a:t>. Через </a:t>
            </a:r>
            <a:r>
              <a:rPr lang="ru-RU" sz="2000" dirty="0" err="1">
                <a:solidFill>
                  <a:schemeClr val="tx2"/>
                </a:solidFill>
              </a:rPr>
              <a:t>це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виникає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необхідність</a:t>
            </a:r>
            <a:r>
              <a:rPr lang="ru-RU" sz="2000" dirty="0">
                <a:solidFill>
                  <a:schemeClr val="tx2"/>
                </a:solidFill>
              </a:rPr>
              <a:t> у </a:t>
            </a:r>
            <a:r>
              <a:rPr lang="ru-RU" sz="2000" dirty="0" err="1" smtClean="0">
                <a:solidFill>
                  <a:schemeClr val="tx2"/>
                </a:solidFill>
              </a:rPr>
              <a:t>пошуку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найбільш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раціональних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фізіологічних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методів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боротьби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нестачею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рухової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активності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r>
              <a:rPr lang="ru-RU" sz="2000" dirty="0" smtClean="0">
                <a:solidFill>
                  <a:schemeClr val="tx2"/>
                </a:solidFill>
              </a:rPr>
              <a:t>Вона </a:t>
            </a:r>
            <a:r>
              <a:rPr lang="ru-RU" sz="2000" dirty="0" err="1">
                <a:solidFill>
                  <a:schemeClr val="tx2"/>
                </a:solidFill>
              </a:rPr>
              <a:t>стимулює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ріст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розвиток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усіх</a:t>
            </a:r>
            <a:r>
              <a:rPr lang="ru-RU" sz="2000" dirty="0">
                <a:solidFill>
                  <a:schemeClr val="tx2"/>
                </a:solidFill>
              </a:rPr>
              <a:t> систем </a:t>
            </a:r>
            <a:r>
              <a:rPr lang="ru-RU" sz="2000" dirty="0" err="1">
                <a:solidFill>
                  <a:schemeClr val="tx2"/>
                </a:solidFill>
              </a:rPr>
              <a:t>органів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організму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r>
              <a:rPr lang="ru-RU" sz="2000" dirty="0" err="1">
                <a:solidFill>
                  <a:schemeClr val="tx2"/>
                </a:solidFill>
              </a:rPr>
              <a:t>Зазначене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вище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дозволяє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дійти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висновку</a:t>
            </a:r>
            <a:r>
              <a:rPr lang="ru-RU" sz="2000" dirty="0">
                <a:solidFill>
                  <a:schemeClr val="tx2"/>
                </a:solidFill>
              </a:rPr>
              <a:t> про </a:t>
            </a:r>
            <a:r>
              <a:rPr lang="ru-RU" sz="2000" dirty="0" err="1">
                <a:solidFill>
                  <a:schemeClr val="tx2"/>
                </a:solidFill>
              </a:rPr>
              <a:t>теоретичне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практичне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значення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даної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проблеми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14">
            <a:off x="6215904" y="4533229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522">
            <a:off x="188541" y="4487306"/>
            <a:ext cx="28575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24" y="4327343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9" y="268831"/>
            <a:ext cx="6120680" cy="5976664"/>
          </a:xfrm>
        </p:spPr>
        <p:txBody>
          <a:bodyPr/>
          <a:lstStyle/>
          <a:p>
            <a:r>
              <a:rPr lang="ru-RU" dirty="0" err="1" smtClean="0"/>
              <a:t>Японські</a:t>
            </a:r>
            <a:r>
              <a:rPr lang="ru-RU" dirty="0" smtClean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розрахували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нормального активного стану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повинна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щодоби</a:t>
            </a:r>
            <a:r>
              <a:rPr lang="ru-RU" dirty="0"/>
              <a:t> до 10000 </a:t>
            </a:r>
            <a:r>
              <a:rPr lang="ru-RU" dirty="0" err="1"/>
              <a:t>кроків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при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ширині</a:t>
            </a:r>
            <a:r>
              <a:rPr lang="ru-RU" dirty="0"/>
              <a:t> </a:t>
            </a:r>
            <a:r>
              <a:rPr lang="ru-RU" dirty="0" err="1"/>
              <a:t>кроку</a:t>
            </a:r>
            <a:r>
              <a:rPr lang="ru-RU" dirty="0"/>
              <a:t> 70-80 см </a:t>
            </a:r>
            <a:r>
              <a:rPr lang="ru-RU" dirty="0" err="1"/>
              <a:t>проходити</a:t>
            </a:r>
            <a:r>
              <a:rPr lang="ru-RU" dirty="0"/>
              <a:t> за день 7-8 км. </a:t>
            </a:r>
            <a:r>
              <a:rPr lang="ru-RU" dirty="0" err="1"/>
              <a:t>Тисячоліттями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людей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на яку припадало до 90% </a:t>
            </a:r>
            <a:r>
              <a:rPr lang="ru-RU" dirty="0" err="1"/>
              <a:t>зусиль</a:t>
            </a:r>
            <a:r>
              <a:rPr lang="ru-RU" dirty="0"/>
              <a:t>. За роки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,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600400" cy="217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3168352" cy="231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877553" cy="201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Vova\AppData\Local\Microsoft\Windows\Temporary Internet Files\Content.IE5\L31HFTP9\MP9004484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8037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191" y="198844"/>
            <a:ext cx="7543800" cy="4267200"/>
          </a:xfrm>
        </p:spPr>
        <p:txBody>
          <a:bodyPr>
            <a:normAutofit/>
          </a:bodyPr>
          <a:lstStyle/>
          <a:p>
            <a:r>
              <a:rPr lang="ru-RU" sz="2800" dirty="0"/>
              <a:t>Мета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в теоретичному </a:t>
            </a:r>
            <a:r>
              <a:rPr lang="ru-RU" sz="2800" dirty="0" err="1"/>
              <a:t>обґрунтуванні</a:t>
            </a:r>
            <a:r>
              <a:rPr lang="ru-RU" sz="2800" dirty="0"/>
              <a:t> та </a:t>
            </a:r>
            <a:r>
              <a:rPr lang="ru-RU" sz="2800" dirty="0" err="1"/>
              <a:t>практичній</a:t>
            </a:r>
            <a:r>
              <a:rPr lang="ru-RU" sz="2800" dirty="0"/>
              <a:t> </a:t>
            </a:r>
            <a:r>
              <a:rPr lang="ru-RU" sz="2800" dirty="0" err="1"/>
              <a:t>перевірці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занять </a:t>
            </a:r>
            <a:r>
              <a:rPr lang="ru-RU" sz="2800" dirty="0" err="1"/>
              <a:t>оздоровчою</a:t>
            </a:r>
            <a:r>
              <a:rPr lang="ru-RU" sz="2800" dirty="0"/>
              <a:t> </a:t>
            </a:r>
            <a:r>
              <a:rPr lang="ru-RU" sz="2800" dirty="0" err="1"/>
              <a:t>фізичною</a:t>
            </a:r>
            <a:r>
              <a:rPr lang="ru-RU" sz="2800" dirty="0"/>
              <a:t> культурою на </a:t>
            </a:r>
            <a:r>
              <a:rPr lang="ru-RU" sz="2800" dirty="0" err="1"/>
              <a:t>організм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42">
            <a:off x="4782502" y="1997628"/>
            <a:ext cx="4164330" cy="277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890">
            <a:off x="6266015" y="4682789"/>
            <a:ext cx="2650986" cy="196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132">
            <a:off x="475107" y="1956752"/>
            <a:ext cx="3170452" cy="246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73040"/>
            <a:ext cx="1865042" cy="336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23">
            <a:off x="467544" y="4365104"/>
            <a:ext cx="2922844" cy="23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7992888" cy="4267200"/>
          </a:xfrm>
        </p:spPr>
        <p:txBody>
          <a:bodyPr>
            <a:normAutofit/>
          </a:bodyPr>
          <a:lstStyle/>
          <a:p>
            <a:r>
              <a:rPr lang="ru-RU" sz="2800" dirty="0"/>
              <a:t>На початку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висунуто</a:t>
            </a:r>
            <a:r>
              <a:rPr lang="ru-RU" sz="2800" dirty="0"/>
              <a:t> </a:t>
            </a:r>
            <a:r>
              <a:rPr lang="ru-RU" sz="2800" dirty="0" err="1"/>
              <a:t>гіпотезу</a:t>
            </a:r>
            <a:r>
              <a:rPr lang="ru-RU" sz="2800" dirty="0"/>
              <a:t> - </a:t>
            </a:r>
            <a:r>
              <a:rPr lang="ru-RU" sz="2800" dirty="0" err="1"/>
              <a:t>заняття</a:t>
            </a:r>
            <a:r>
              <a:rPr lang="ru-RU" sz="2800" dirty="0"/>
              <a:t> </a:t>
            </a:r>
            <a:r>
              <a:rPr lang="ru-RU" sz="2800" dirty="0" err="1"/>
              <a:t>оздоровчою</a:t>
            </a:r>
            <a:r>
              <a:rPr lang="ru-RU" sz="2800" dirty="0"/>
              <a:t> </a:t>
            </a:r>
            <a:r>
              <a:rPr lang="ru-RU" sz="2800" dirty="0" err="1"/>
              <a:t>фізичною</a:t>
            </a:r>
            <a:r>
              <a:rPr lang="ru-RU" sz="2800" dirty="0"/>
              <a:t> культурою, спортом; </a:t>
            </a:r>
            <a:r>
              <a:rPr lang="ru-RU" sz="2800" dirty="0" err="1"/>
              <a:t>ведення</a:t>
            </a:r>
            <a:r>
              <a:rPr lang="ru-RU" sz="2800" dirty="0"/>
              <a:t> здорового способу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сприятиме</a:t>
            </a:r>
            <a:r>
              <a:rPr lang="ru-RU" sz="2800" dirty="0"/>
              <a:t> </a:t>
            </a:r>
            <a:r>
              <a:rPr lang="ru-RU" sz="2800" dirty="0" err="1"/>
              <a:t>підвищенню</a:t>
            </a:r>
            <a:r>
              <a:rPr lang="ru-RU" sz="2800" dirty="0"/>
              <a:t> </a:t>
            </a:r>
            <a:r>
              <a:rPr lang="ru-RU" sz="2800" dirty="0" err="1" smtClean="0"/>
              <a:t>працездатності</a:t>
            </a:r>
            <a:r>
              <a:rPr lang="ru-RU" sz="2800" dirty="0" smtClean="0"/>
              <a:t>,</a:t>
            </a:r>
            <a:r>
              <a:rPr lang="ru-RU" sz="2800" dirty="0"/>
              <a:t> </a:t>
            </a:r>
            <a:r>
              <a:rPr lang="ru-RU" sz="2800" dirty="0" err="1" smtClean="0"/>
              <a:t>уповільненню</a:t>
            </a:r>
            <a:r>
              <a:rPr lang="ru-RU" sz="2800" dirty="0" smtClean="0"/>
              <a:t> </a:t>
            </a:r>
            <a:r>
              <a:rPr lang="ru-RU" sz="2800" dirty="0" err="1"/>
              <a:t>процесів</a:t>
            </a:r>
            <a:r>
              <a:rPr lang="ru-RU" sz="2800" dirty="0"/>
              <a:t> </a:t>
            </a:r>
            <a:r>
              <a:rPr lang="ru-RU" sz="2800" dirty="0" err="1"/>
              <a:t>старіння</a:t>
            </a:r>
            <a:r>
              <a:rPr lang="ru-RU" sz="2800" dirty="0"/>
              <a:t>, </a:t>
            </a:r>
            <a:r>
              <a:rPr lang="ru-RU" sz="2800" dirty="0" err="1"/>
              <a:t>позбавлення</a:t>
            </a:r>
            <a:r>
              <a:rPr lang="ru-RU" sz="2800" dirty="0"/>
              <a:t> </a:t>
            </a:r>
            <a:r>
              <a:rPr lang="ru-RU" sz="2800" dirty="0" err="1"/>
              <a:t>вікових</a:t>
            </a:r>
            <a:r>
              <a:rPr lang="ru-RU" sz="2800" dirty="0"/>
              <a:t> </a:t>
            </a:r>
            <a:r>
              <a:rPr lang="ru-RU" sz="2800" dirty="0" err="1"/>
              <a:t>фізіологічних</a:t>
            </a:r>
            <a:r>
              <a:rPr lang="ru-RU" sz="2800" dirty="0"/>
              <a:t> недуг.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100000" l="0" r="100000">
                        <a14:foregroundMark x1="13636" y1="78163" x2="15152" y2="69388"/>
                        <a14:foregroundMark x1="758" y1="91837" x2="2576" y2="9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718"/>
            <a:ext cx="4896544" cy="3635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86212"/>
            <a:ext cx="2987824" cy="343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Vova\AppData\Local\Microsoft\Windows\Temporary Internet Files\Content.IE5\M3HPV24R\MC9004465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2223690" cy="24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ova\AppData\Local\Microsoft\Windows\Temporary Internet Files\Content.IE5\USSIJR7V\MC9004465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17907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9" y="188640"/>
            <a:ext cx="8964488" cy="3816423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Фізкультура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організовані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, </a:t>
            </a:r>
            <a:r>
              <a:rPr lang="ru-RU" dirty="0" err="1"/>
              <a:t>тривалістю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20 </a:t>
            </a:r>
            <a:r>
              <a:rPr lang="ru-RU" dirty="0" err="1"/>
              <a:t>хвилин</a:t>
            </a:r>
            <a:r>
              <a:rPr lang="ru-RU" dirty="0"/>
              <a:t>,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дня.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фізкультура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всебічному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розвиваючи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, але і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розумові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як </a:t>
            </a:r>
            <a:r>
              <a:rPr lang="ru-RU" dirty="0" err="1"/>
              <a:t>увага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 smtClean="0"/>
              <a:t>сприйняття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дана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вчить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команді</a:t>
            </a:r>
            <a:r>
              <a:rPr lang="ru-RU" dirty="0"/>
              <a:t>, часто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згуртуванню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912">
            <a:off x="53158" y="3773827"/>
            <a:ext cx="5187273" cy="2731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">
            <a:off x="5014086" y="3111667"/>
            <a:ext cx="4054745" cy="27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60882"/>
              </p:ext>
            </p:extLst>
          </p:nvPr>
        </p:nvGraphicFramePr>
        <p:xfrm>
          <a:off x="323528" y="332656"/>
          <a:ext cx="85689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44703"/>
            <a:ext cx="3029705" cy="214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5" y="355937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41" y="5097293"/>
            <a:ext cx="2540164" cy="168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05" y="1888377"/>
            <a:ext cx="2228001" cy="167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65104"/>
            <a:ext cx="2373238" cy="237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940">
            <a:off x="125117" y="2073306"/>
            <a:ext cx="2094302" cy="139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9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180311"/>
              </p:ext>
            </p:extLst>
          </p:nvPr>
        </p:nvGraphicFramePr>
        <p:xfrm>
          <a:off x="323528" y="0"/>
          <a:ext cx="91462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5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407</TotalTime>
  <Words>478</Words>
  <Application>Microsoft Office PowerPoint</Application>
  <PresentationFormat>Экран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Тема Office</vt:lpstr>
      <vt:lpstr>Cherry Blossom 16x9</vt:lpstr>
      <vt:lpstr>Рухова активність і здоров’я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Рухова активність і здоров’я</dc:title>
  <dc:creator>Vova</dc:creator>
  <cp:lastModifiedBy>ВОВАН ПК</cp:lastModifiedBy>
  <cp:revision>34</cp:revision>
  <dcterms:created xsi:type="dcterms:W3CDTF">2013-11-20T16:26:07Z</dcterms:created>
  <dcterms:modified xsi:type="dcterms:W3CDTF">2020-05-19T20:36:54Z</dcterms:modified>
</cp:coreProperties>
</file>