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74" r:id="rId5"/>
    <p:sldId id="263" r:id="rId6"/>
    <p:sldId id="264" r:id="rId7"/>
    <p:sldId id="265" r:id="rId8"/>
    <p:sldId id="272" r:id="rId9"/>
    <p:sldId id="273" r:id="rId10"/>
    <p:sldId id="268" r:id="rId11"/>
    <p:sldId id="269" r:id="rId12"/>
    <p:sldId id="270" r:id="rId13"/>
    <p:sldId id="257" r:id="rId14"/>
    <p:sldId id="267" r:id="rId15"/>
    <p:sldId id="261" r:id="rId16"/>
    <p:sldId id="276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6600"/>
    <a:srgbClr val="CC0066"/>
    <a:srgbClr val="660066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DD70-991B-4E64-9690-5C3A9D47B64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2366C-41E3-41D4-951C-416A4F35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2366C-41E3-41D4-951C-416A4F352A7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D185-25FB-4762-979D-ABB8019568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D8AD-C3C7-449F-9A23-A734F3611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ijivaka.com/bivouac/mesto-dlya-bivaka.html" TargetMode="External"/><Relationship Id="rId3" Type="http://schemas.openxmlformats.org/officeDocument/2006/relationships/hyperlink" Target="https://sport-marafon.ru/article/lichnyy-opyt/gde-postavit-palatku-vybiraem-mesto-dlya-bivaka/" TargetMode="External"/><Relationship Id="rId7" Type="http://schemas.openxmlformats.org/officeDocument/2006/relationships/hyperlink" Target="http://www.odnagdy.com/2015/02/blog-post_22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jivaka.com/bivouac/organizaciya-bivaka-v-poxode.html" TargetMode="External"/><Relationship Id="rId5" Type="http://schemas.openxmlformats.org/officeDocument/2006/relationships/hyperlink" Target="https://adelaida.pro/bivak/" TargetMode="External"/><Relationship Id="rId4" Type="http://schemas.openxmlformats.org/officeDocument/2006/relationships/hyperlink" Target="https://churilovocity.ru/uk/opredelenie-mesta-dlya-bivaka-i-organizaciya-bivachnyh-rabot/" TargetMode="External"/><Relationship Id="rId9" Type="http://schemas.openxmlformats.org/officeDocument/2006/relationships/hyperlink" Target="http://litetrip.ru/gde-my-stavim-palatku-v-puteshestvii-vybor-mesta-i-bezopasnos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вд\рюкзак\аптечка\народні прикмети\0224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51" y="0"/>
            <a:ext cx="918545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858280" cy="3714776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Book Antiqua" pitchFamily="18" charset="0"/>
              </a:rPr>
              <a:t>Позашкільне навчально-виховне об’єднання </a:t>
            </a:r>
            <a:br>
              <a:rPr lang="uk-UA" sz="2200" dirty="0" smtClean="0">
                <a:latin typeface="Book Antiqua" pitchFamily="18" charset="0"/>
              </a:rPr>
            </a:br>
            <a:r>
              <a:rPr lang="uk-UA" sz="2200" dirty="0" smtClean="0">
                <a:latin typeface="Book Antiqua" pitchFamily="18" charset="0"/>
              </a:rPr>
              <a:t>м. Кам’янець-Подільський</a:t>
            </a:r>
            <a:br>
              <a:rPr lang="uk-UA" sz="2200" dirty="0" smtClean="0">
                <a:latin typeface="Book Antiqua" pitchFamily="18" charset="0"/>
              </a:rPr>
            </a:br>
            <a:r>
              <a:rPr lang="uk-UA" sz="2200" dirty="0">
                <a:latin typeface="Book Antiqua" pitchFamily="18" charset="0"/>
              </a:rPr>
              <a:t>Т</a:t>
            </a:r>
            <a:r>
              <a:rPr lang="uk-UA" sz="2200" dirty="0" smtClean="0">
                <a:latin typeface="Book Antiqua" pitchFamily="18" charset="0"/>
              </a:rPr>
              <a:t>уристсько-краєзнавчий відділ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Тема:  Туристичний бівак.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Де безпечно поставити намет?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857892"/>
            <a:ext cx="4286280" cy="56672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Підготувала О.М.</a:t>
            </a:r>
            <a:r>
              <a:rPr lang="uk-UA" dirty="0" err="1" smtClean="0">
                <a:solidFill>
                  <a:srgbClr val="002060"/>
                </a:solidFill>
              </a:rPr>
              <a:t>Кух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пвд\рюкзак\аптечка\народні прикмети\0377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08507" cy="3065063"/>
          </a:xfrm>
          <a:prstGeom prst="rect">
            <a:avLst/>
          </a:prstGeom>
          <a:noFill/>
        </p:spPr>
      </p:pic>
      <p:pic>
        <p:nvPicPr>
          <p:cNvPr id="9220" name="Picture 4" descr="C:\Users\User\Desktop\пвд\рюкзак\аптечка\народні прикмети\0417-001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" y="3786191"/>
            <a:ext cx="4643438" cy="3071810"/>
          </a:xfrm>
          <a:prstGeom prst="rect">
            <a:avLst/>
          </a:prstGeom>
          <a:noFill/>
        </p:spPr>
      </p:pic>
      <p:pic>
        <p:nvPicPr>
          <p:cNvPr id="9221" name="Picture 5" descr="C:\Users\User\Desktop\пвд\рюкзак\аптечка\народні прикмети\0380-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49845"/>
            <a:ext cx="4429124" cy="3108156"/>
          </a:xfrm>
          <a:prstGeom prst="rect">
            <a:avLst/>
          </a:prstGeom>
          <a:noFill/>
        </p:spPr>
      </p:pic>
      <p:pic>
        <p:nvPicPr>
          <p:cNvPr id="9222" name="Picture 6" descr="C:\Users\User\Desktop\пвд\рюкзак\аптечка\народні прикмети\0380-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66"/>
            <a:ext cx="4357686" cy="310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вд\рюкзак\аптечка\народні прикмети\0417-02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4822029" cy="3214686"/>
          </a:xfrm>
          <a:prstGeom prst="rect">
            <a:avLst/>
          </a:prstGeom>
          <a:noFill/>
        </p:spPr>
      </p:pic>
      <p:pic>
        <p:nvPicPr>
          <p:cNvPr id="10243" name="Picture 3" descr="C:\Users\User\Desktop\пвд\рюкзак\аптечка\народні прикмети\0417-014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3762375"/>
            <a:ext cx="4643438" cy="3095625"/>
          </a:xfrm>
          <a:prstGeom prst="rect">
            <a:avLst/>
          </a:prstGeom>
          <a:noFill/>
        </p:spPr>
      </p:pic>
      <p:pic>
        <p:nvPicPr>
          <p:cNvPr id="10244" name="Picture 4" descr="C:\Users\User\Desktop\пвд\рюкзак\аптечка\народні прикмети\5b338dc6c89fc-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ect">
            <a:avLst/>
          </a:prstGeom>
          <a:noFill/>
        </p:spPr>
      </p:pic>
      <p:pic>
        <p:nvPicPr>
          <p:cNvPr id="10245" name="Picture 5" descr="C:\Users\User\Desktop\пвд\рюкзак\аптечка\народні прикмети\0360-0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7712" y="3786190"/>
            <a:ext cx="450628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вд\рюкзак\аптечка\народні прикмети\0873-00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929322" y="2571768"/>
            <a:ext cx="2928926" cy="4286232"/>
          </a:xfrm>
          <a:prstGeom prst="rect">
            <a:avLst/>
          </a:prstGeom>
          <a:noFill/>
        </p:spPr>
      </p:pic>
      <p:pic>
        <p:nvPicPr>
          <p:cNvPr id="11266" name="Picture 2" descr="C:\Users\User\Desktop\пвд\рюкзак\аптечка\народні прикмети\0380-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0"/>
            <a:ext cx="4000528" cy="2667019"/>
          </a:xfrm>
          <a:prstGeom prst="rect">
            <a:avLst/>
          </a:prstGeom>
          <a:noFill/>
        </p:spPr>
      </p:pic>
      <p:pic>
        <p:nvPicPr>
          <p:cNvPr id="11267" name="Picture 3" descr="C:\Users\User\Desktop\пвд\рюкзак\аптечка\народні прикмети\0873-003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4643446"/>
            <a:ext cx="5118068" cy="2214554"/>
          </a:xfrm>
          <a:prstGeom prst="rect">
            <a:avLst/>
          </a:prstGeom>
          <a:noFill/>
        </p:spPr>
      </p:pic>
      <p:pic>
        <p:nvPicPr>
          <p:cNvPr id="11268" name="Picture 4" descr="C:\Users\User\Desktop\пвд\рюкзак\аптечка\народні прикмети\0873-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5357818" cy="2428892"/>
          </a:xfrm>
          <a:prstGeom prst="rect">
            <a:avLst/>
          </a:prstGeom>
          <a:noFill/>
        </p:spPr>
      </p:pic>
      <p:pic>
        <p:nvPicPr>
          <p:cNvPr id="11269" name="Picture 5" descr="C:\Users\User\Desktop\пвд\рюкзак\аптечка\народні прикмети\opredelenie-mesta-dlya-bivaka-6-768x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285992"/>
            <a:ext cx="3976388" cy="257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пвд\рюкзак\аптечка\народні прикмети\0873-001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357982" cy="78581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Де </a:t>
            </a:r>
            <a:r>
              <a:rPr lang="ru-RU" sz="3600" b="1" u="sng" dirty="0" smtClean="0">
                <a:solidFill>
                  <a:srgbClr val="002060"/>
                </a:solidFill>
                <a:latin typeface="Book Antiqua" pitchFamily="18" charset="0"/>
              </a:rPr>
              <a:t>не </a:t>
            </a:r>
            <a:r>
              <a:rPr lang="ru-RU" sz="3600" b="1" u="sng" dirty="0" err="1" smtClean="0">
                <a:solidFill>
                  <a:srgbClr val="002060"/>
                </a:solidFill>
                <a:latin typeface="Book Antiqua" pitchFamily="18" charset="0"/>
              </a:rPr>
              <a:t>варто</a:t>
            </a:r>
            <a:r>
              <a:rPr lang="ru-RU" sz="3600" b="1" u="sng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Book Antiqua" pitchFamily="18" charset="0"/>
              </a:rPr>
              <a:t>ставити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намет!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500726"/>
          </a:xfrm>
        </p:spPr>
        <p:txBody>
          <a:bodyPr>
            <a:normAutofit fontScale="40000" lnSpcReduction="20000"/>
          </a:bodyPr>
          <a:lstStyle/>
          <a:p>
            <a:endParaRPr lang="ru-RU" sz="5500" b="1" dirty="0" smtClean="0">
              <a:solidFill>
                <a:srgbClr val="FF66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Georgia" pitchFamily="18" charset="0"/>
              </a:rPr>
              <a:t>1  У </a:t>
            </a:r>
            <a:r>
              <a:rPr lang="ru-RU" sz="5500" b="1" dirty="0" err="1" smtClean="0">
                <a:latin typeface="Georgia" pitchFamily="18" charset="0"/>
              </a:rPr>
              <a:t>гірських</a:t>
            </a:r>
            <a:r>
              <a:rPr lang="ru-RU" sz="5500" b="1" dirty="0" smtClean="0">
                <a:latin typeface="Georgia" pitchFamily="18" charset="0"/>
              </a:rPr>
              <a:t> районах </a:t>
            </a:r>
            <a:r>
              <a:rPr lang="ru-RU" sz="5500" b="1" dirty="0" err="1" smtClean="0">
                <a:latin typeface="Georgia" pitchFamily="18" charset="0"/>
              </a:rPr>
              <a:t>врахуте</a:t>
            </a:r>
            <a:r>
              <a:rPr lang="ru-RU" sz="5500" b="1" dirty="0" smtClean="0">
                <a:latin typeface="Georgia" pitchFamily="18" charset="0"/>
              </a:rPr>
              <a:t> погоду </a:t>
            </a:r>
            <a:r>
              <a:rPr lang="ru-RU" sz="5500" b="1" dirty="0" err="1" smtClean="0">
                <a:latin typeface="Georgia" pitchFamily="18" charset="0"/>
              </a:rPr>
              <a:t>і</a:t>
            </a:r>
            <a:r>
              <a:rPr lang="ru-RU" sz="5500" b="1" dirty="0" smtClean="0">
                <a:latin typeface="Georgia" pitchFamily="18" charset="0"/>
              </a:rPr>
              <a:t> </a:t>
            </a:r>
            <a:r>
              <a:rPr lang="ru-RU" sz="5500" b="1" dirty="0" err="1" smtClean="0">
                <a:latin typeface="Georgia" pitchFamily="18" charset="0"/>
              </a:rPr>
              <a:t>рельєф</a:t>
            </a:r>
            <a:r>
              <a:rPr lang="ru-RU" sz="5500" b="1" dirty="0" smtClean="0">
                <a:latin typeface="Georgia" pitchFamily="18" charset="0"/>
              </a:rPr>
              <a:t>. </a:t>
            </a:r>
            <a:r>
              <a:rPr lang="ru-RU" sz="5500" b="1" dirty="0" err="1" smtClean="0">
                <a:latin typeface="Georgia" pitchFamily="18" charset="0"/>
              </a:rPr>
              <a:t>Щоб</a:t>
            </a:r>
            <a:r>
              <a:rPr lang="ru-RU" sz="5500" b="1" dirty="0" smtClean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уникнути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зсувів</a:t>
            </a:r>
            <a:r>
              <a:rPr lang="ru-RU" sz="5500" b="1" dirty="0">
                <a:latin typeface="Georgia" pitchFamily="18" charset="0"/>
              </a:rPr>
              <a:t>, лавин, </a:t>
            </a:r>
            <a:r>
              <a:rPr lang="ru-RU" sz="5500" b="1" dirty="0" err="1">
                <a:latin typeface="Georgia" pitchFamily="18" charset="0"/>
              </a:rPr>
              <a:t>каменепадів</a:t>
            </a:r>
            <a:r>
              <a:rPr lang="ru-RU" sz="5500" b="1" dirty="0">
                <a:latin typeface="Georgia" pitchFamily="18" charset="0"/>
              </a:rPr>
              <a:t>, </a:t>
            </a:r>
            <a:r>
              <a:rPr lang="ru-RU" sz="5500" b="1" dirty="0" err="1">
                <a:latin typeface="Georgia" pitchFamily="18" charset="0"/>
              </a:rPr>
              <a:t>селів</a:t>
            </a:r>
            <a:r>
              <a:rPr lang="ru-RU" sz="5500" b="1" dirty="0">
                <a:latin typeface="Georgia" pitchFamily="18" charset="0"/>
              </a:rPr>
              <a:t>, не </a:t>
            </a:r>
            <a:r>
              <a:rPr lang="ru-RU" sz="5500" b="1" dirty="0" err="1">
                <a:latin typeface="Georgia" pitchFamily="18" charset="0"/>
              </a:rPr>
              <a:t>зупиняйтесь</a:t>
            </a:r>
            <a:r>
              <a:rPr lang="ru-RU" sz="5500" b="1" dirty="0">
                <a:latin typeface="Georgia" pitchFamily="18" charset="0"/>
              </a:rPr>
              <a:t>   </a:t>
            </a:r>
            <a:r>
              <a:rPr lang="ru-RU" sz="5500" b="1" dirty="0" err="1">
                <a:latin typeface="Georgia" pitchFamily="18" charset="0"/>
              </a:rPr>
              <a:t>під</a:t>
            </a:r>
            <a:r>
              <a:rPr lang="ru-RU" sz="5500" b="1" dirty="0">
                <a:latin typeface="Georgia" pitchFamily="18" charset="0"/>
              </a:rPr>
              <a:t> карнизами, </a:t>
            </a:r>
            <a:r>
              <a:rPr lang="ru-RU" sz="5500" b="1" dirty="0" err="1">
                <a:latin typeface="Georgia" pitchFamily="18" charset="0"/>
              </a:rPr>
              <a:t>біля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підніжжя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скель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або</a:t>
            </a:r>
            <a:r>
              <a:rPr lang="ru-RU" sz="5500" b="1" dirty="0">
                <a:latin typeface="Georgia" pitchFamily="18" charset="0"/>
              </a:rPr>
              <a:t> в </a:t>
            </a:r>
            <a:r>
              <a:rPr lang="ru-RU" sz="5500" b="1" dirty="0" err="1">
                <a:latin typeface="Georgia" pitchFamily="18" charset="0"/>
              </a:rPr>
              <a:t>лавинонебезпечних</a:t>
            </a:r>
            <a:r>
              <a:rPr lang="ru-RU" sz="5500" b="1" dirty="0">
                <a:latin typeface="Georgia" pitchFamily="18" charset="0"/>
              </a:rPr>
              <a:t> кулуарах</a:t>
            </a:r>
            <a:r>
              <a:rPr lang="ru-RU" sz="5500" b="1" dirty="0" smtClean="0">
                <a:latin typeface="Georgia" pitchFamily="18" charset="0"/>
              </a:rPr>
              <a:t>.</a:t>
            </a:r>
          </a:p>
          <a:p>
            <a:endParaRPr lang="ru-RU" sz="5500" b="1" dirty="0" smtClean="0">
              <a:solidFill>
                <a:srgbClr val="FF66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Georgia" pitchFamily="18" charset="0"/>
              </a:rPr>
              <a:t>2. </a:t>
            </a:r>
            <a:r>
              <a:rPr lang="ru-RU" sz="5500" b="1" dirty="0" err="1" smtClean="0">
                <a:latin typeface="Georgia" pitchFamily="18" charset="0"/>
              </a:rPr>
              <a:t>Якщо</a:t>
            </a:r>
            <a:r>
              <a:rPr lang="ru-RU" sz="5500" b="1" dirty="0" smtClean="0">
                <a:latin typeface="Georgia" pitchFamily="18" charset="0"/>
              </a:rPr>
              <a:t> </a:t>
            </a:r>
            <a:r>
              <a:rPr lang="ru-RU" sz="5500" b="1" dirty="0" err="1" smtClean="0">
                <a:latin typeface="Georgia" pitchFamily="18" charset="0"/>
              </a:rPr>
              <a:t>очікується</a:t>
            </a:r>
            <a:r>
              <a:rPr lang="ru-RU" sz="5500" b="1" dirty="0" smtClean="0">
                <a:latin typeface="Georgia" pitchFamily="18" charset="0"/>
              </a:rPr>
              <a:t> гроза, не </a:t>
            </a:r>
            <a:r>
              <a:rPr lang="ru-RU" sz="5500" b="1" dirty="0" err="1">
                <a:latin typeface="Georgia" pitchFamily="18" charset="0"/>
              </a:rPr>
              <a:t>варто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вибирати</a:t>
            </a:r>
            <a:r>
              <a:rPr lang="ru-RU" sz="5500" b="1" dirty="0">
                <a:latin typeface="Georgia" pitchFamily="18" charset="0"/>
              </a:rPr>
              <a:t> </a:t>
            </a:r>
            <a:r>
              <a:rPr lang="ru-RU" sz="5500" b="1" dirty="0" err="1">
                <a:latin typeface="Georgia" pitchFamily="18" charset="0"/>
              </a:rPr>
              <a:t>місця</a:t>
            </a:r>
            <a:r>
              <a:rPr lang="ru-RU" sz="5500" b="1" dirty="0">
                <a:latin typeface="Georgia" pitchFamily="18" charset="0"/>
              </a:rPr>
              <a:t> на вершинах   </a:t>
            </a:r>
            <a:r>
              <a:rPr lang="ru-RU" sz="5500" b="1" dirty="0" err="1">
                <a:latin typeface="Georgia" pitchFamily="18" charset="0"/>
              </a:rPr>
              <a:t>пагорбів</a:t>
            </a:r>
            <a:r>
              <a:rPr lang="ru-RU" sz="5500" b="1" dirty="0">
                <a:latin typeface="Georgia" pitchFamily="18" charset="0"/>
              </a:rPr>
              <a:t>, </a:t>
            </a:r>
            <a:r>
              <a:rPr lang="ru-RU" sz="5500" b="1" dirty="0" err="1">
                <a:latin typeface="Georgia" pitchFamily="18" charset="0"/>
              </a:rPr>
              <a:t>гребенях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або</a:t>
            </a:r>
            <a:r>
              <a:rPr lang="ru-RU" sz="5500" b="1" dirty="0">
                <a:latin typeface="Georgia" pitchFamily="18" charset="0"/>
              </a:rPr>
              <a:t> перевалах</a:t>
            </a:r>
            <a:r>
              <a:rPr lang="ru-RU" sz="5500" b="1" dirty="0" smtClean="0">
                <a:latin typeface="Georgia" pitchFamily="18" charset="0"/>
              </a:rPr>
              <a:t>, на </a:t>
            </a:r>
            <a:r>
              <a:rPr lang="ru-RU" sz="5500" b="1" dirty="0" err="1" smtClean="0">
                <a:latin typeface="Georgia" pitchFamily="18" charset="0"/>
              </a:rPr>
              <a:t>відкритих</a:t>
            </a:r>
            <a:r>
              <a:rPr lang="ru-RU" sz="5500" b="1" dirty="0" smtClean="0">
                <a:latin typeface="Georgia" pitchFamily="18" charset="0"/>
              </a:rPr>
              <a:t> </a:t>
            </a:r>
            <a:r>
              <a:rPr lang="ru-RU" sz="5500" b="1" dirty="0" err="1" smtClean="0">
                <a:latin typeface="Georgia" pitchFamily="18" charset="0"/>
              </a:rPr>
              <a:t>місцях</a:t>
            </a:r>
            <a:r>
              <a:rPr lang="ru-RU" sz="5500" b="1" dirty="0" smtClean="0">
                <a:latin typeface="Georgia" pitchFamily="18" charset="0"/>
              </a:rPr>
              <a:t>(у </a:t>
            </a:r>
            <a:r>
              <a:rPr lang="ru-RU" sz="5500" b="1" dirty="0" err="1" smtClean="0">
                <a:latin typeface="Georgia" pitchFamily="18" charset="0"/>
              </a:rPr>
              <a:t>полі</a:t>
            </a:r>
            <a:r>
              <a:rPr lang="ru-RU" sz="5500" b="1" dirty="0" smtClean="0">
                <a:latin typeface="Georgia" pitchFamily="18" charset="0"/>
              </a:rPr>
              <a:t>), та </a:t>
            </a:r>
            <a:r>
              <a:rPr lang="ru-RU" sz="5500" b="1" dirty="0" err="1" smtClean="0">
                <a:latin typeface="Georgia" pitchFamily="18" charset="0"/>
              </a:rPr>
              <a:t>під</a:t>
            </a:r>
            <a:r>
              <a:rPr lang="ru-RU" sz="5500" b="1" dirty="0" smtClean="0">
                <a:latin typeface="Georgia" pitchFamily="18" charset="0"/>
              </a:rPr>
              <a:t> одиноким деревом </a:t>
            </a:r>
            <a:r>
              <a:rPr lang="ru-RU" sz="5500" b="1" dirty="0" err="1">
                <a:latin typeface="Georgia" pitchFamily="18" charset="0"/>
              </a:rPr>
              <a:t>щоб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убезпечити</a:t>
            </a:r>
            <a:r>
              <a:rPr lang="ru-RU" sz="5500" b="1" dirty="0">
                <a:latin typeface="Georgia" pitchFamily="18" charset="0"/>
              </a:rPr>
              <a:t> себе </a:t>
            </a:r>
            <a:r>
              <a:rPr lang="ru-RU" sz="5500" b="1" dirty="0" err="1">
                <a:latin typeface="Georgia" pitchFamily="18" charset="0"/>
              </a:rPr>
              <a:t>від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ураження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блискавки</a:t>
            </a:r>
            <a:r>
              <a:rPr lang="ru-RU" sz="5500" b="1" dirty="0" smtClean="0">
                <a:latin typeface="Georgia" pitchFamily="18" charset="0"/>
              </a:rPr>
              <a:t>.</a:t>
            </a:r>
          </a:p>
          <a:p>
            <a:endParaRPr lang="ru-RU" sz="5500" b="1" dirty="0">
              <a:solidFill>
                <a:srgbClr val="FF66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Georgia" pitchFamily="18" charset="0"/>
              </a:rPr>
              <a:t>3. </a:t>
            </a:r>
            <a:r>
              <a:rPr lang="ru-RU" sz="5500" b="1" dirty="0" err="1" smtClean="0">
                <a:latin typeface="Georgia" pitchFamily="18" charset="0"/>
              </a:rPr>
              <a:t>Щоб</a:t>
            </a:r>
            <a:r>
              <a:rPr lang="ru-RU" sz="5500" b="1" dirty="0" smtClean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уникнути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пожежі</a:t>
            </a:r>
            <a:r>
              <a:rPr lang="ru-RU" sz="5500" b="1" dirty="0">
                <a:latin typeface="Georgia" pitchFamily="18" charset="0"/>
              </a:rPr>
              <a:t>   не </a:t>
            </a:r>
            <a:r>
              <a:rPr lang="ru-RU" sz="5500" b="1" dirty="0" err="1">
                <a:latin typeface="Georgia" pitchFamily="18" charset="0"/>
              </a:rPr>
              <a:t>можна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розбивати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туристичну</a:t>
            </a:r>
            <a:r>
              <a:rPr lang="ru-RU" sz="5500" b="1" dirty="0">
                <a:latin typeface="Georgia" pitchFamily="18" charset="0"/>
              </a:rPr>
              <a:t> стоянку на </a:t>
            </a:r>
            <a:r>
              <a:rPr lang="ru-RU" sz="5500" b="1" dirty="0" err="1">
                <a:latin typeface="Georgia" pitchFamily="18" charset="0"/>
              </a:rPr>
              <a:t>ділянках</a:t>
            </a:r>
            <a:r>
              <a:rPr lang="ru-RU" sz="5500" b="1" dirty="0">
                <a:latin typeface="Georgia" pitchFamily="18" charset="0"/>
              </a:rPr>
              <a:t> </a:t>
            </a:r>
            <a:r>
              <a:rPr lang="ru-RU" sz="5500" b="1" dirty="0" err="1">
                <a:latin typeface="Georgia" pitchFamily="18" charset="0"/>
              </a:rPr>
              <a:t>з</a:t>
            </a:r>
            <a:r>
              <a:rPr lang="ru-RU" sz="5500" b="1" dirty="0">
                <a:latin typeface="Georgia" pitchFamily="18" charset="0"/>
              </a:rPr>
              <a:t> сухими </a:t>
            </a:r>
            <a:r>
              <a:rPr lang="ru-RU" sz="5500" b="1" dirty="0" err="1" smtClean="0">
                <a:latin typeface="Georgia" pitchFamily="18" charset="0"/>
              </a:rPr>
              <a:t>чагарниками</a:t>
            </a:r>
            <a:r>
              <a:rPr lang="ru-RU" sz="5500" b="1" dirty="0" smtClean="0">
                <a:latin typeface="Georgia" pitchFamily="18" charset="0"/>
              </a:rPr>
              <a:t>, травою </a:t>
            </a:r>
            <a:r>
              <a:rPr lang="ru-RU" sz="5500" b="1" dirty="0" err="1" smtClean="0">
                <a:latin typeface="Georgia" pitchFamily="18" charset="0"/>
              </a:rPr>
              <a:t>чи</a:t>
            </a:r>
            <a:r>
              <a:rPr lang="ru-RU" sz="5500" b="1" dirty="0" smtClean="0">
                <a:latin typeface="Georgia" pitchFamily="18" charset="0"/>
              </a:rPr>
              <a:t> у хвойному </a:t>
            </a:r>
            <a:r>
              <a:rPr lang="ru-RU" sz="5500" b="1" dirty="0" err="1" smtClean="0">
                <a:latin typeface="Georgia" pitchFamily="18" charset="0"/>
              </a:rPr>
              <a:t>лісі</a:t>
            </a:r>
            <a:r>
              <a:rPr lang="ru-RU" sz="5500" b="1" dirty="0" smtClean="0">
                <a:latin typeface="Georgia" pitchFamily="18" charset="0"/>
              </a:rPr>
              <a:t>. </a:t>
            </a:r>
          </a:p>
          <a:p>
            <a:endParaRPr lang="ru-RU" sz="5500" b="1" dirty="0" smtClean="0">
              <a:solidFill>
                <a:srgbClr val="FF66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5500" b="1" dirty="0" smtClean="0">
                <a:latin typeface="Georgia" pitchFamily="18" charset="0"/>
              </a:rPr>
              <a:t>4. </a:t>
            </a:r>
            <a:r>
              <a:rPr lang="uk-UA" sz="5500" b="1" dirty="0" smtClean="0">
                <a:latin typeface="Georgia" pitchFamily="18" charset="0"/>
                <a:cs typeface="Times New Roman" pitchFamily="18" charset="0"/>
              </a:rPr>
              <a:t>На березі річки чи сухому річищі, яру, якщо не знаєте погоди чи передбачається дощ, щоб не змило потоком води. </a:t>
            </a:r>
          </a:p>
          <a:p>
            <a:pPr>
              <a:buNone/>
            </a:pPr>
            <a:endParaRPr lang="ru-RU" sz="4900" b="1" dirty="0" smtClean="0">
              <a:solidFill>
                <a:srgbClr val="008000"/>
              </a:solidFill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uk-UA" dirty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Constant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пвд\рюкзак\аптечка\народні прикмети\Abstract-background-colorful-curve_2560x1600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572272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У сухому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сухими деревами.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Пам'ятайте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раптову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погоди, удар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шквал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повалити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гнилі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сухі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дерева,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підрубаних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дерев.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6.  На торф’яниках, щоб  уникнути пожежі</a:t>
            </a: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 На березі моря чи океану, щоб не бути затопленим припливом.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8.  На берегах водойм зі стоячою цвілою водою.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9.  Поблизу скотарень, на пасовищах, на шляхах перегону худоби.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10. Поблизу шосе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11. На польових чи лісових дорогах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12.  На звіриних стежках чи навіть мурашиних. Дізнайтесь про диких тварин у районі походу в місцевих жителів, лісників чи рятувальників.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13.  Не варто годувати диких тварин! Щоб не привабити їх до табору та уникнути крадіжок та нападів.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вд\рюкзак\аптечка\народні прикмети\1442812568_0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l="2500" t="3088" r="2500" b="4274"/>
          <a:stretch>
            <a:fillRect/>
          </a:stretch>
        </p:blipFill>
        <p:spPr bwMode="auto">
          <a:xfrm>
            <a:off x="0" y="0"/>
            <a:ext cx="9144000" cy="6824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вд\рюкзак\аптечка\народні прикмети\opredelenie-mesta-dlya-bivaka-2-768x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Подорожуйте цікаво і безпечно!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вд\рюкзак\аптечка\народні прикмети\unnamed (1)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Рекомендовані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3"/>
              </a:rPr>
              <a:t>https://sport-marafon.ru/article/lichnyy-opyt/gde-postavit-palatku-vybiraem-mesto-dlya-bivaka/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https://churilovocity.ru/uk/opredelenie-mesta-dlya-bivaka-i-organizaciya-bivachnyh-rabot/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https://adelaida.pro/bivak/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https://vijivaka.com/bivouac/organizaciya-bivaka-v-poxode.html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http://www.odnagdy.com/2015/02/blog-post_22.html</a:t>
            </a:r>
            <a:endParaRPr lang="uk-UA" dirty="0" smtClean="0"/>
          </a:p>
          <a:p>
            <a:r>
              <a:rPr lang="en-US" dirty="0" smtClean="0">
                <a:hlinkClick r:id="rId8"/>
              </a:rPr>
              <a:t>https://vijivaka.com/bivouac/mesto-dlya-bivaka.html</a:t>
            </a:r>
            <a:endParaRPr lang="uk-UA" dirty="0" smtClean="0"/>
          </a:p>
          <a:p>
            <a:r>
              <a:rPr lang="en-US" dirty="0" smtClean="0">
                <a:hlinkClick r:id="rId9"/>
              </a:rPr>
              <a:t>http://litetrip.ru/gde-my-stavim-palatku-v-puteshestvii-vybor-mesta-i-bezopasnost.html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вд\рюкзак\аптечка\народні прикмети\organizaciya-bivaka-v-poxo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0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rgbClr val="00B050"/>
                </a:solidFill>
                <a:latin typeface="Garamond" pitchFamily="18" charset="0"/>
              </a:rPr>
              <a:t>Мета заняття: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Ознайомити з поняттям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“туристичний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бівак”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та його складовими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Навчити як правильно вибрати та облаштувати табір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Попередити, у яких місцях не варто ставити табір та чим це загрожує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Розпізнавати місця придатні для біваку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вд\рюкзак\аптечка\народні прикмети\organizaciya-bivaka-v-poxode-11.jpg"/>
          <p:cNvPicPr>
            <a:picLocks noChangeAspect="1" noChangeArrowheads="1"/>
          </p:cNvPicPr>
          <p:nvPr/>
        </p:nvPicPr>
        <p:blipFill>
          <a:blip r:embed="rId2"/>
          <a:srcRect l="3125" r="3125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643602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Constantia" pitchFamily="18" charset="0"/>
              </a:rPr>
              <a:t>Туристичний бівак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Туристичним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біваком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бівуаком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ісце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походу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відпочивають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харчуються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сплять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набираються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сил.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довгого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переходу кожному туристу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хороший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вд\рюкзак\аптечка\народні прикмети\v880_ладогапарк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/>
          <a:lstStyle/>
          <a:p>
            <a:r>
              <a:rPr lang="uk-UA" b="1" dirty="0" smtClean="0">
                <a:latin typeface="Garamond" pitchFamily="18" charset="0"/>
              </a:rPr>
              <a:t>Вимоги до туристичного біваку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Безпека.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Перебування у таборі не повинно загрожувати життю та здоров’ю чи пошкодити спорядження</a:t>
            </a:r>
          </a:p>
          <a:p>
            <a:pPr>
              <a:buFontTx/>
              <a:buChar char="-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Комфорт.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має бути максимально зручним для відпочинку – рівна ділянка, з чистою водою та дровами, захищеним від вітру.</a:t>
            </a:r>
          </a:p>
          <a:p>
            <a:pPr>
              <a:buFontTx/>
              <a:buChar char="-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Видимість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За можливості місце табору має проглядатися, щоб у випадку рятувальних робіт швидше знайти.</a:t>
            </a:r>
          </a:p>
          <a:p>
            <a:pPr>
              <a:buFontTx/>
              <a:buChar char="-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Естетичність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 Бівак розбивайте у мальовничому місці з гарними краєвидами. Щоб вам було приємно прокинутися, адже в похід ідуть за приємними враженнями. Це не вимога, а побажання.</a:t>
            </a:r>
          </a:p>
          <a:p>
            <a:pPr>
              <a:buFontTx/>
              <a:buChar char="-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біваків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обідній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привал;</a:t>
            </a:r>
          </a:p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Днівка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днювання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нічліг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маршрут проходить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лісопаркових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природоохоронних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зонах,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розбивати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відведені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вд\рюкзак\аптечка\народні прикмети\_1035-8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286544" cy="7143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7030A0"/>
                </a:solidFill>
                <a:latin typeface="Georgia" pitchFamily="18" charset="0"/>
              </a:rPr>
              <a:t>МАЛИЙ  ПРИВАЛ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371477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Малий привал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потрібен для відпочинку після переходу в 45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графіку руху чи обідньої перерви (не менше години влітку, взимку 30-40 хв.).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біваку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підійдуть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галявини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узбіччя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узлісся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добре,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знайдеться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води.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дерев,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підійдуть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чагарники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берегові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наявністі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привал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зупиняйтеся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 descr="C:\Users\User\Desktop\пвд\рюкзак\аптечка\народні прикмети\0135-00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42910" y="3929066"/>
            <a:ext cx="3636109" cy="2659789"/>
          </a:xfrm>
          <a:prstGeom prst="rect">
            <a:avLst/>
          </a:prstGeom>
          <a:noFill/>
        </p:spPr>
      </p:pic>
      <p:pic>
        <p:nvPicPr>
          <p:cNvPr id="5125" name="Picture 5" descr="C:\Users\User\Desktop\пвд\рюкзак\аптечка\народні прикмети\0093-00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643438" y="3929066"/>
            <a:ext cx="408434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пвд\рюкзак\аптечка\народні прикмети\unnamed (3)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User\Desktop\пвд\рюкзак\аптечка\народні прикмети\opredelenie-mesta-dlya-bivak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713803" cy="3058808"/>
          </a:xfrm>
          <a:prstGeom prst="rect">
            <a:avLst/>
          </a:prstGeom>
          <a:noFill/>
        </p:spPr>
      </p:pic>
      <p:pic>
        <p:nvPicPr>
          <p:cNvPr id="6146" name="Picture 2" descr="C:\Users\User\Desktop\пвд\рюкзак\аптечка\народні прикмети\Бивуак_на_озере_Чилик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214810" y="285256"/>
            <a:ext cx="4671995" cy="3124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71900" cy="77472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Днівка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429388" cy="5857916"/>
          </a:xfrm>
        </p:spPr>
        <p:txBody>
          <a:bodyPr>
            <a:normAutofit fontScale="85000" lnSpcReduction="20000"/>
          </a:bodyPr>
          <a:lstStyle/>
          <a:p>
            <a:r>
              <a:rPr lang="uk-UA" sz="30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Днівка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днювання–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туристичний бівак,  що розбивається на добу чи більше з метою перепочинку після кількаденних складних переходів чи щоб перечекати складні погодні умови (затяжна злива чи завірюха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днівки: перепочинок, прання, сушіння і ремонт спорядження; 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иконання завдань походу чи експедиції, радіальні виходи на вершини.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днівки слід вибрати зручне, рівне, безпечне місце з достатньою кількістю води та дров.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 додатково натягнути тент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 час днівки можна порибалити, збирати гриби чи ягоди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Облаштувати санітарну зону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вд\рюкзак\аптечка\народні прикмети\bebada99aaa9847746eea59472544575_XL.jpg"/>
          <p:cNvPicPr>
            <a:picLocks noChangeAspect="1" noChangeArrowheads="1"/>
          </p:cNvPicPr>
          <p:nvPr/>
        </p:nvPicPr>
        <p:blipFill>
          <a:blip r:embed="rId2"/>
          <a:srcRect t="5208" r="3410"/>
          <a:stretch>
            <a:fillRect/>
          </a:stretch>
        </p:blipFill>
        <p:spPr bwMode="auto">
          <a:xfrm>
            <a:off x="0" y="0"/>
            <a:ext cx="93449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971924" cy="77472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Ночівля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71504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Вимоги до місця ночівлі як і до днівки –  безпека та зручність – сухе, рівне, захищене від вітру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Наявність чистої води та дров, щоб була можливість приготувати їжу та просушити речі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Місце для ночівлі варто шукати за три години до заходу сонця. Влітку це 19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r>
              <a:rPr lang="uk-UA" dirty="0" smtClean="0">
                <a:solidFill>
                  <a:schemeClr val="bg1"/>
                </a:solidFill>
              </a:rPr>
              <a:t>, взимку –  15-16 год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пвд\рюкзак\аптечка\народні прикмети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User\Desktop\пвд\рюкзак\аптечка\народні прикмети\images (8).jfif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214942" y="2571744"/>
            <a:ext cx="3499851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9286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Визначаємо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час до заходу сонця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за долонею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5" descr="C:\Users\User\Desktop\пвд\рюкзак\аптечка\народні прикмети\images (4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3000428" cy="199664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92882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Витягніть руку перед собою та зігніть долоню до обличчям.</a:t>
            </a:r>
          </a:p>
          <a:p>
            <a:r>
              <a:rPr lang="uk-UA" dirty="0" smtClean="0"/>
              <a:t>Поставте долоню між краєм сонця та горизонтом. Кожен палець дорівнює відрізку в 15 хв. Великий палець не враховують</a:t>
            </a:r>
            <a:endParaRPr lang="ru-RU" dirty="0"/>
          </a:p>
        </p:txBody>
      </p:sp>
      <p:pic>
        <p:nvPicPr>
          <p:cNvPr id="14340" name="Picture 4" descr="C:\Users\User\Desktop\пвд\рюкзак\аптечка\народні прикмети\1_1553616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70"/>
            <a:ext cx="4203718" cy="210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вд\рюкзак\аптечка\народні прикмети\_23-2148374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User\Desktop\пвд\рюкзак\аптечка\народні прикмети\rodnikovaja-v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667240" cy="2917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072230" cy="774720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latin typeface="Georgia" pitchFamily="18" charset="0"/>
              </a:rPr>
              <a:t>Підготовка місця до біваку</a:t>
            </a:r>
            <a:endParaRPr lang="ru-RU" sz="3600" u="sng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786610" cy="55721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Прибрати сміття довкола.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Розчистити майданчик для наметів від гілок, каміння.</a:t>
            </a:r>
          </a:p>
          <a:p>
            <a:pPr algn="just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потреби (мокра земля) під намети настелити гілля з ялинки</a:t>
            </a:r>
          </a:p>
          <a:p>
            <a:pPr algn="just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 для багаття облаштувати – обкласти камінням  чи прокопати, зняти </a:t>
            </a:r>
            <a:r>
              <a:rPr lang="uk-UA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дерн</a:t>
            </a: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відгорнути сухе листя і гілля. Вогнище має знаходитись за 4-6 м. від наметів та дерев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Зібрати дрова.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Гарне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необхідне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зимового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привалу.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питної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води (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струмка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Вибираючи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ділянку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ночівлі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час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підійде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східней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берег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схил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пагорба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просохне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роса та намет.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Покидаючи місце біваку, приберіть сміття та заберіть з собою.  Ретельно погасіть вогонь.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681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Позашкільне навчально-виховне об’єднання  м. Кам’янець-Подільський Туристсько-краєзнавчий відділ   Тема:  Туристичний бівак.  Де безпечно поставити намет?</vt:lpstr>
      <vt:lpstr>Слайд 2</vt:lpstr>
      <vt:lpstr>Туристичний бівак</vt:lpstr>
      <vt:lpstr>Вимоги до туристичного біваку</vt:lpstr>
      <vt:lpstr>МАЛИЙ  ПРИВАЛ </vt:lpstr>
      <vt:lpstr>Днівка</vt:lpstr>
      <vt:lpstr>Ночівля </vt:lpstr>
      <vt:lpstr>Визначаємо час до заходу сонця за долонею</vt:lpstr>
      <vt:lpstr>Підготовка місця до біваку</vt:lpstr>
      <vt:lpstr>Слайд 10</vt:lpstr>
      <vt:lpstr>Слайд 11</vt:lpstr>
      <vt:lpstr>Слайд 12</vt:lpstr>
      <vt:lpstr>Де не варто ставити намет! </vt:lpstr>
      <vt:lpstr>Слайд 14</vt:lpstr>
      <vt:lpstr>Слайд 15</vt:lpstr>
      <vt:lpstr>Подорожуйте цікаво і безпечно!</vt:lpstr>
      <vt:lpstr>Рекомендовані ресурси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186</cp:revision>
  <dcterms:created xsi:type="dcterms:W3CDTF">2020-05-07T13:26:18Z</dcterms:created>
  <dcterms:modified xsi:type="dcterms:W3CDTF">2020-05-12T08:41:19Z</dcterms:modified>
</cp:coreProperties>
</file>