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60" r:id="rId4"/>
    <p:sldId id="259" r:id="rId5"/>
    <p:sldId id="283" r:id="rId6"/>
    <p:sldId id="261" r:id="rId7"/>
    <p:sldId id="262" r:id="rId8"/>
    <p:sldId id="263" r:id="rId9"/>
    <p:sldId id="268" r:id="rId10"/>
    <p:sldId id="266" r:id="rId11"/>
    <p:sldId id="269" r:id="rId12"/>
    <p:sldId id="292" r:id="rId13"/>
    <p:sldId id="272" r:id="rId14"/>
    <p:sldId id="278" r:id="rId15"/>
    <p:sldId id="279" r:id="rId16"/>
    <p:sldId id="280" r:id="rId17"/>
    <p:sldId id="282" r:id="rId18"/>
    <p:sldId id="295" r:id="rId19"/>
    <p:sldId id="287" r:id="rId20"/>
    <p:sldId id="285" r:id="rId21"/>
    <p:sldId id="289" r:id="rId22"/>
    <p:sldId id="298" r:id="rId23"/>
    <p:sldId id="290" r:id="rId24"/>
    <p:sldId id="288" r:id="rId25"/>
    <p:sldId id="291" r:id="rId26"/>
    <p:sldId id="293" r:id="rId27"/>
    <p:sldId id="297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0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6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19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09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90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2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2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6DD0-5563-4433-9051-53B72872362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D98ADC-EB4F-44DA-993E-7C3A5A74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407460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ЧЕРВОНА КНИГА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Display" pitchFamily="18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УКРА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Display" pitchFamily="18" charset="0"/>
              </a:rPr>
              <a:t>ЇНИ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Display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11" y="2158988"/>
            <a:ext cx="3917378" cy="3844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1" y="3991750"/>
            <a:ext cx="2190750" cy="2085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01" y="1809882"/>
            <a:ext cx="2466975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4680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9297"/>
          <a:stretch/>
        </p:blipFill>
        <p:spPr>
          <a:xfrm>
            <a:off x="467544" y="1412776"/>
            <a:ext cx="3570516" cy="442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2768" y="630627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ХОВРАХ КРАПЧАСТИЙ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60" y="1412775"/>
            <a:ext cx="4638396" cy="44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970213" cy="366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242048" cy="353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1124744"/>
            <a:ext cx="189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ЇЖАК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941168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ВУХАТИЙ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7484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" y="791657"/>
            <a:ext cx="4041034" cy="341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42" y="1772816"/>
            <a:ext cx="3260080" cy="4890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18998" y="450912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 Корсак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65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4022793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06" y="3284984"/>
            <a:ext cx="4159350" cy="3091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3252" y="1489139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СИЧ ВОЛОХАТИЙ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371" y="4830875"/>
            <a:ext cx="2444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70C0"/>
                </a:solidFill>
              </a:rPr>
              <a:t>ТЕТЕРУК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0" y="1988840"/>
            <a:ext cx="3422104" cy="2851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49" y="435882"/>
            <a:ext cx="4797003" cy="328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157192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7030A0"/>
                </a:solidFill>
                <a:latin typeface="Arno Pro Smbd Display" pitchFamily="18" charset="0"/>
              </a:rPr>
              <a:t>ДЯТЕЛ БІЛОСПИННИЙ</a:t>
            </a:r>
            <a:endParaRPr lang="ru-RU" sz="48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7625"/>
            <a:ext cx="4464496" cy="3007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2" y="3249971"/>
            <a:ext cx="2623457" cy="3133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49" y="-135440"/>
            <a:ext cx="3708455" cy="3708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3" y="980728"/>
            <a:ext cx="5264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Жайворонок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сірий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44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473009" cy="2308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493299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6629" y="4603194"/>
            <a:ext cx="62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Лелека чорний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64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280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49694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501008"/>
            <a:ext cx="4431382" cy="3376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3428"/>
            <a:ext cx="470344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1224136"/>
          </a:xfrm>
        </p:spPr>
        <p:txBody>
          <a:bodyPr/>
          <a:lstStyle/>
          <a:p>
            <a:r>
              <a:rPr lang="ru-RU" sz="6000" b="0" i="1" dirty="0" err="1" smtClean="0">
                <a:solidFill>
                  <a:srgbClr val="00B050"/>
                </a:solidFill>
              </a:rPr>
              <a:t>Конвалія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8" y="1700809"/>
            <a:ext cx="8027232" cy="48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988940"/>
            <a:ext cx="4104455" cy="36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88" y="1052736"/>
            <a:ext cx="4664953" cy="5552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81" y="404664"/>
            <a:ext cx="3759982" cy="25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6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9644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980728"/>
            <a:ext cx="830387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Arno Pro Smbd SmText" pitchFamily="18" charset="0"/>
              </a:rPr>
              <a:t>До Червоної книги України </a:t>
            </a:r>
            <a:r>
              <a:rPr lang="uk-UA" sz="4000" dirty="0" err="1" smtClean="0">
                <a:solidFill>
                  <a:srgbClr val="FF0000"/>
                </a:solidFill>
                <a:latin typeface="Arno Pro Smbd SmText" pitchFamily="18" charset="0"/>
              </a:rPr>
              <a:t>занесено</a:t>
            </a:r>
            <a:r>
              <a:rPr lang="uk-UA" sz="4000" dirty="0" smtClean="0">
                <a:solidFill>
                  <a:srgbClr val="FF0000"/>
                </a:solidFill>
                <a:latin typeface="Arno Pro Smbd SmText" pitchFamily="18" charset="0"/>
              </a:rPr>
              <a:t>: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к</a:t>
            </a:r>
            <a:r>
              <a:rPr lang="uk-UA" sz="3200" dirty="0" smtClean="0">
                <a:latin typeface="Arno Pro Smbd SmText" pitchFamily="18" charset="0"/>
              </a:rPr>
              <a:t>омах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226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р</a:t>
            </a:r>
            <a:r>
              <a:rPr lang="uk-UA" sz="3200" dirty="0" smtClean="0">
                <a:latin typeface="Arno Pro Smbd SmText" pitchFamily="18" charset="0"/>
              </a:rPr>
              <a:t>иб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69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з</a:t>
            </a:r>
            <a:r>
              <a:rPr lang="uk-UA" sz="3200" dirty="0" smtClean="0">
                <a:latin typeface="Arno Pro Smbd SmText" pitchFamily="18" charset="0"/>
              </a:rPr>
              <a:t>вірів –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68</a:t>
            </a:r>
            <a:r>
              <a:rPr lang="uk-UA" sz="3200" dirty="0" smtClean="0">
                <a:latin typeface="Arno Pro Smbd SmText" pitchFamily="18" charset="0"/>
              </a:rPr>
              <a:t>,</a:t>
            </a:r>
          </a:p>
          <a:p>
            <a:endParaRPr lang="uk-UA" sz="3200" dirty="0">
              <a:latin typeface="Arno Pro Smbd SmText" pitchFamily="18" charset="0"/>
            </a:endParaRPr>
          </a:p>
          <a:p>
            <a:r>
              <a:rPr lang="uk-UA" sz="3200" dirty="0">
                <a:latin typeface="Arno Pro Smbd SmText" pitchFamily="18" charset="0"/>
              </a:rPr>
              <a:t>п</a:t>
            </a:r>
            <a:r>
              <a:rPr lang="uk-UA" sz="3200" dirty="0" smtClean="0">
                <a:latin typeface="Arno Pro Smbd SmText" pitchFamily="18" charset="0"/>
              </a:rPr>
              <a:t>лазунів - </a:t>
            </a:r>
            <a:r>
              <a:rPr lang="uk-UA" sz="3200" dirty="0" smtClean="0">
                <a:solidFill>
                  <a:srgbClr val="FF0000"/>
                </a:solidFill>
                <a:latin typeface="Arno Pro Smbd SmText" pitchFamily="18" charset="0"/>
              </a:rPr>
              <a:t>11</a:t>
            </a:r>
            <a:endParaRPr lang="ru-RU" sz="32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  <p:pic>
        <p:nvPicPr>
          <p:cNvPr id="2050" name="Picture 2" descr="C:\Users\user\Desktop\1917 - 1918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/>
          <a:stretch/>
        </p:blipFill>
        <p:spPr bwMode="auto">
          <a:xfrm>
            <a:off x="2689126" y="1857944"/>
            <a:ext cx="6154166" cy="37936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До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Червоної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книги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заносяться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види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тварин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рослин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постійно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тимчасово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перебувають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зростають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природних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умовах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 smtClean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знаходяться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загрозою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зникнення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Занесені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Червоної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книги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види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тварин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рослин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підлягають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особливій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охороні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всій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  <a:latin typeface="Arno Pro Smbd SmText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no Pro Smbd SmText" pitchFamily="18" charset="0"/>
              </a:rPr>
              <a:t>України</a:t>
            </a:r>
            <a:endParaRPr lang="ru-RU" sz="2800" dirty="0">
              <a:solidFill>
                <a:srgbClr val="002060"/>
              </a:solidFill>
              <a:latin typeface="Arno Pro Smbd SmText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20" y="3789040"/>
            <a:ext cx="2619375" cy="2321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30" y="3789041"/>
            <a:ext cx="2390775" cy="2574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02" y="3789040"/>
            <a:ext cx="2447925" cy="23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Перша Червона книга, присвячена </a:t>
            </a:r>
            <a:r>
              <a:rPr lang="uk-UA" sz="2400" b="1" dirty="0" err="1">
                <a:solidFill>
                  <a:srgbClr val="00B050"/>
                </a:solidFill>
              </a:rPr>
              <a:t>українській фл</a:t>
            </a:r>
            <a:r>
              <a:rPr lang="uk-UA" sz="2400" b="1" dirty="0">
                <a:solidFill>
                  <a:srgbClr val="00B050"/>
                </a:solidFill>
              </a:rPr>
              <a:t>орі та</a:t>
            </a:r>
            <a:r>
              <a:rPr lang="uk-UA" sz="2400" b="1" u="sng" dirty="0">
                <a:solidFill>
                  <a:srgbClr val="00B050"/>
                </a:solidFill>
              </a:rPr>
              <a:t> фауні</a:t>
            </a:r>
            <a:r>
              <a:rPr lang="uk-UA" sz="2400" b="1" dirty="0">
                <a:solidFill>
                  <a:srgbClr val="00B050"/>
                </a:solidFill>
              </a:rPr>
              <a:t>, була видана у 1980 році під назвою «Червона Книга Української РСР». </a:t>
            </a:r>
            <a:r>
              <a:rPr lang="uk-UA" sz="2400" b="1" dirty="0" smtClean="0">
                <a:solidFill>
                  <a:srgbClr val="00B050"/>
                </a:solidFill>
              </a:rPr>
              <a:t>(</a:t>
            </a:r>
            <a:r>
              <a:rPr lang="uk-UA" sz="2400" b="1" dirty="0">
                <a:solidFill>
                  <a:srgbClr val="00B050"/>
                </a:solidFill>
              </a:rPr>
              <a:t>1980 р.) </a:t>
            </a:r>
            <a:r>
              <a:rPr lang="uk-UA" sz="2400" b="1" dirty="0" smtClean="0">
                <a:solidFill>
                  <a:srgbClr val="00B050"/>
                </a:solidFill>
              </a:rPr>
              <a:t>Після </a:t>
            </a:r>
            <a:r>
              <a:rPr lang="uk-UA" sz="2400" b="1" dirty="0">
                <a:solidFill>
                  <a:srgbClr val="00B050"/>
                </a:solidFill>
              </a:rPr>
              <a:t>набуття Україною незалежності у видавництві «Українська енциклопедія» було випущене друге видання Червоної книги України: в 1994 році — том «Тваринний світ» (наклад — 2400 примірників), в 1996 році — том «Рослинний світ» (наклад — 5000 примірників). З огляду на малий наклад ці два видання відразу стали раритетами. Друге видання нараховувало 382 види тваринного та 541 вид рослинного світу.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24936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551" y="476672"/>
            <a:ext cx="5397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no Pro Smbd Display" pitchFamily="18" charset="0"/>
              </a:rPr>
              <a:t>Кіт лісовий(дикий)</a:t>
            </a:r>
            <a:endParaRPr lang="ru-RU" sz="5400" dirty="0">
              <a:solidFill>
                <a:srgbClr val="FF0000"/>
              </a:solidFill>
              <a:latin typeface="Arno Pro Smbd Display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18716" r="11119" b="10101"/>
          <a:stretch/>
        </p:blipFill>
        <p:spPr>
          <a:xfrm>
            <a:off x="683568" y="1643125"/>
            <a:ext cx="4536504" cy="3296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4" y="1990976"/>
            <a:ext cx="3063396" cy="2600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1501" y="5229200"/>
            <a:ext cx="758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Лісовий, або як його ще називають дикий кіт, - рідкісний</a:t>
            </a:r>
          </a:p>
          <a:p>
            <a:r>
              <a:rPr lang="uk-UA" dirty="0" smtClean="0"/>
              <a:t>Зникаючий вид породи котячих, який поширений переважно</a:t>
            </a:r>
          </a:p>
          <a:p>
            <a:r>
              <a:rPr lang="uk-UA" dirty="0" smtClean="0"/>
              <a:t> в Західній Україні в лісових масивах та горах.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18991"/>
          <a:stretch/>
        </p:blipFill>
        <p:spPr>
          <a:xfrm>
            <a:off x="467544" y="548680"/>
            <a:ext cx="3331029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631965"/>
            <a:ext cx="4921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Рись</a:t>
            </a:r>
            <a:r>
              <a:rPr lang="ru-RU" sz="3200" b="1" i="1" dirty="0">
                <a:solidFill>
                  <a:srgbClr val="FF0000"/>
                </a:solidFill>
              </a:rPr>
              <a:t> 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звичайна</a:t>
            </a:r>
            <a:r>
              <a:rPr lang="ru-RU" sz="3200" b="1" dirty="0" smtClean="0">
                <a:solidFill>
                  <a:srgbClr val="002060"/>
                </a:solidFill>
              </a:rPr>
              <a:t>—</a:t>
            </a:r>
            <a:r>
              <a:rPr lang="ru-RU" sz="3200" b="1" dirty="0">
                <a:solidFill>
                  <a:srgbClr val="002060"/>
                </a:solidFill>
              </a:rPr>
              <a:t>  з </a:t>
            </a:r>
            <a:r>
              <a:rPr lang="ru-RU" sz="3200" b="1" dirty="0" err="1" smtClean="0">
                <a:solidFill>
                  <a:srgbClr val="002060"/>
                </a:solidFill>
              </a:rPr>
              <a:t>родини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котових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найбільш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близький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власне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smtClean="0">
                <a:solidFill>
                  <a:srgbClr val="002060"/>
                </a:solidFill>
              </a:rPr>
              <a:t>роду </a:t>
            </a:r>
            <a:r>
              <a:rPr lang="ru-RU" sz="3200" b="1" dirty="0" err="1" smtClean="0">
                <a:solidFill>
                  <a:srgbClr val="002060"/>
                </a:solidFill>
              </a:rPr>
              <a:t>Кіт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</a:p>
          <a:p>
            <a:endParaRPr lang="ru-RU" sz="36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63551"/>
            <a:ext cx="3328416" cy="248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4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3274" r="2204" b="3916"/>
          <a:stretch/>
        </p:blipFill>
        <p:spPr>
          <a:xfrm>
            <a:off x="423616" y="476672"/>
            <a:ext cx="3766458" cy="2579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 r="19352"/>
          <a:stretch/>
        </p:blipFill>
        <p:spPr>
          <a:xfrm>
            <a:off x="4190073" y="476672"/>
            <a:ext cx="4650257" cy="57606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912096"/>
            <a:ext cx="4065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Зубр – один з видів,</a:t>
            </a:r>
          </a:p>
          <a:p>
            <a:r>
              <a:rPr lang="uk-UA" sz="2400" dirty="0"/>
              <a:t>я</a:t>
            </a:r>
            <a:r>
              <a:rPr lang="uk-UA" sz="2400" dirty="0" smtClean="0"/>
              <a:t>кому на даний момент </a:t>
            </a:r>
          </a:p>
          <a:p>
            <a:r>
              <a:rPr lang="uk-UA" sz="2400" dirty="0"/>
              <a:t>н</a:t>
            </a:r>
            <a:r>
              <a:rPr lang="uk-UA" sz="2400" dirty="0" smtClean="0"/>
              <a:t>айбільше загрожує</a:t>
            </a:r>
          </a:p>
          <a:p>
            <a:r>
              <a:rPr lang="uk-UA" sz="2400" dirty="0" smtClean="0"/>
              <a:t>видове вимирання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56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140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Arno Pro Smbd Display</vt:lpstr>
      <vt:lpstr>Arno Pro Smbd SmText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Конвалія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Lena</cp:lastModifiedBy>
  <cp:revision>26</cp:revision>
  <dcterms:created xsi:type="dcterms:W3CDTF">2013-12-19T15:31:17Z</dcterms:created>
  <dcterms:modified xsi:type="dcterms:W3CDTF">2018-02-02T18:26:48Z</dcterms:modified>
</cp:coreProperties>
</file>