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78" r:id="rId7"/>
    <p:sldId id="263" r:id="rId8"/>
    <p:sldId id="264" r:id="rId9"/>
    <p:sldId id="27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C78"/>
    <a:srgbClr val="E2A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5400" b="1" i="1" dirty="0" smtClean="0">
                <a:solidFill>
                  <a:srgbClr val="FFFF00"/>
                </a:solidFill>
                <a:latin typeface="Georgia" pitchFamily="18" charset="0"/>
              </a:rPr>
              <a:t>Подвиги героїв в пам’яті народній</a:t>
            </a:r>
            <a:endParaRPr lang="ru-RU" sz="54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0"/>
            <a:ext cx="6286544" cy="3409936"/>
          </a:xfrm>
        </p:spPr>
        <p:txBody>
          <a:bodyPr>
            <a:normAutofit fontScale="90000"/>
          </a:bodyPr>
          <a:lstStyle/>
          <a:p>
            <a:r>
              <a:rPr b="1" smtClean="0">
                <a:solidFill>
                  <a:srgbClr val="002060"/>
                </a:solidFill>
                <a:latin typeface="Georgia" pitchFamily="18" charset="0"/>
              </a:rPr>
              <a:t>       </a:t>
            </a:r>
            <a:r>
              <a:rPr lang="uk-UA" dirty="0" smtClean="0"/>
              <a:t>			</a:t>
            </a:r>
            <a:r>
              <a:rPr lang="uk-UA" dirty="0" smtClean="0"/>
              <a:t> </a:t>
            </a:r>
            <a:r>
              <a:rPr lang="uk-UA" b="1" dirty="0" err="1" smtClean="0">
                <a:solidFill>
                  <a:srgbClr val="002060"/>
                </a:solidFill>
              </a:rPr>
              <a:t>ЛазаркевичЛ.Г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r>
              <a:rPr lang="uk-UA" b="1" dirty="0" smtClean="0">
                <a:solidFill>
                  <a:srgbClr val="002060"/>
                </a:solidFill>
              </a:rPr>
              <a:t>			</a:t>
            </a:r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Є така професія - захищати Батьківщину</a:t>
            </a:r>
            <a:r>
              <a:rPr lang="uk-UA" b="1" dirty="0" smtClean="0">
                <a:solidFill>
                  <a:srgbClr val="002060"/>
                </a:solidFill>
              </a:rPr>
              <a:t>						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Georgia" pitchFamily="18" charset="0"/>
              </a:rPr>
              <a:t>Ключова </a:t>
            </a:r>
            <a:r>
              <a:rPr lang="uk-UA" b="1" i="1" dirty="0" err="1" smtClean="0">
                <a:solidFill>
                  <a:srgbClr val="FF0000"/>
                </a:solidFill>
                <a:latin typeface="Georgia" pitchFamily="18" charset="0"/>
              </a:rPr>
              <a:t>операціїя</a:t>
            </a:r>
            <a:r>
              <a:rPr lang="uk-UA" b="1" i="1" dirty="0" smtClean="0">
                <a:solidFill>
                  <a:srgbClr val="FF0000"/>
                </a:solidFill>
                <a:latin typeface="Georgia" pitchFamily="18" charset="0"/>
              </a:rPr>
              <a:t> битва за курган </a:t>
            </a:r>
            <a:r>
              <a:rPr lang="uk-UA" b="1" i="1" dirty="0" err="1" smtClean="0">
                <a:solidFill>
                  <a:srgbClr val="FF0000"/>
                </a:solidFill>
                <a:latin typeface="Georgia" pitchFamily="18" charset="0"/>
              </a:rPr>
              <a:t>Савур-могила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im578x383-s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0834" y="1524000"/>
            <a:ext cx="3431969" cy="4572000"/>
          </a:xfrm>
        </p:spPr>
      </p:pic>
      <p:pic>
        <p:nvPicPr>
          <p:cNvPr id="6" name="Содержимое 5" descr="5389_р_5_img_0003-243x3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20531" y="2381250"/>
            <a:ext cx="2314575" cy="2857500"/>
          </a:xfrm>
        </p:spPr>
      </p:pic>
    </p:spTree>
  </p:cSld>
  <p:clrMapOvr>
    <a:masterClrMapping/>
  </p:clrMapOvr>
  <p:transition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578x383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5926"/>
            <a:ext cx="5505450" cy="29622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219200"/>
          </a:xfrm>
        </p:spPr>
        <p:txBody>
          <a:bodyPr>
            <a:noAutofit/>
          </a:bodyPr>
          <a:lstStyle/>
          <a:p>
            <a:r>
              <a:rPr lang="uk-UA" sz="4800" b="1" i="1" dirty="0" err="1" smtClean="0">
                <a:solidFill>
                  <a:srgbClr val="FF0000"/>
                </a:solidFill>
                <a:latin typeface="Georgia" pitchFamily="18" charset="0"/>
              </a:rPr>
              <a:t>П’амятник</a:t>
            </a:r>
            <a:r>
              <a:rPr lang="uk-UA" sz="4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br>
              <a:rPr lang="uk-UA" sz="48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4800" b="1" i="1" dirty="0" smtClean="0">
                <a:solidFill>
                  <a:srgbClr val="FF0000"/>
                </a:solidFill>
                <a:latin typeface="Georgia" pitchFamily="18" charset="0"/>
              </a:rPr>
              <a:t>ІІ світової війни</a:t>
            </a:r>
            <a:endParaRPr lang="ru-RU" sz="4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Содержимое 3" descr="im578x383-Bun8YFhIQAA4Zed.jpg-lar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857364"/>
            <a:ext cx="3431969" cy="4572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FF00"/>
                </a:solidFill>
                <a:latin typeface="Georgia" pitchFamily="18" charset="0"/>
              </a:rPr>
              <a:t>Українські війська готуються до штурму</a:t>
            </a:r>
            <a:endParaRPr lang="ru-RU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6" name="Содержимое 5" descr="888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786058"/>
            <a:ext cx="2986912" cy="3071834"/>
          </a:xfrm>
        </p:spPr>
      </p:pic>
      <p:pic>
        <p:nvPicPr>
          <p:cNvPr id="8" name="Содержимое 7" descr="IMG_20140808_115853-радянська техніка-відпочинок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1214422"/>
            <a:ext cx="4059238" cy="3047551"/>
          </a:xfrm>
        </p:spPr>
      </p:pic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FF00"/>
                </a:solidFill>
                <a:latin typeface="Georgia" pitchFamily="18" charset="0"/>
              </a:rPr>
              <a:t>Затяжна фаза череди штурмів</a:t>
            </a:r>
            <a:endParaRPr lang="ru-RU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6" name="Содержимое 5" descr="71553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3857628"/>
            <a:ext cx="4059238" cy="2347593"/>
          </a:xfrm>
        </p:spPr>
      </p:pic>
      <p:pic>
        <p:nvPicPr>
          <p:cNvPr id="7" name="Содержимое 6" descr="1404765293_109440_origina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43390"/>
            <a:ext cx="4059238" cy="2733220"/>
          </a:xfrm>
        </p:spPr>
      </p:pic>
      <p:pic>
        <p:nvPicPr>
          <p:cNvPr id="8" name="Содержимое 5" descr="зщш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643050"/>
            <a:ext cx="3214710" cy="207170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FF00"/>
                </a:solidFill>
                <a:latin typeface="Georgia" pitchFamily="18" charset="0"/>
              </a:rPr>
              <a:t>Стерти курган з лиця землі</a:t>
            </a:r>
            <a:endParaRPr lang="ru-RU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8" name="Содержимое 7" descr="тьм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3844136" cy="378621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24" y="2285992"/>
            <a:ext cx="4548176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Georgia" pitchFamily="18" charset="0"/>
              </a:rPr>
              <a:t>Висота під контролем української армії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" name="Содержимое 5" descr="5389_р_5_img_0003-243x3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2428868"/>
            <a:ext cx="2886079" cy="2857500"/>
          </a:xfrm>
        </p:spPr>
      </p:pic>
      <p:pic>
        <p:nvPicPr>
          <p:cNvPr id="9" name="Содержимое 8" descr="Saur_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571612"/>
            <a:ext cx="4059238" cy="2706159"/>
          </a:xfrm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FF00"/>
                </a:solidFill>
                <a:latin typeface="Georgia" pitchFamily="18" charset="0"/>
              </a:rPr>
              <a:t>Масовий артилерійський обстріл</a:t>
            </a:r>
            <a:endParaRPr lang="ru-RU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98"/>
            <a:ext cx="35909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714752"/>
            <a:ext cx="364329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8229600" cy="1219200"/>
          </a:xfrm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latin typeface="Georgia" pitchFamily="18" charset="0"/>
              </a:rPr>
              <a:t>Триматись з останніх сил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im578x383-10559697_1457004717917869_5393366839984089667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868" y="2428868"/>
            <a:ext cx="3003341" cy="4143372"/>
          </a:xfrm>
        </p:spPr>
      </p:pic>
      <p:pic>
        <p:nvPicPr>
          <p:cNvPr id="6" name="Содержимое 5" descr="ммммммммммммм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23740" y="1357298"/>
            <a:ext cx="3320260" cy="2500324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85794"/>
            <a:ext cx="369094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Autofit/>
          </a:bodyPr>
          <a:lstStyle/>
          <a:p>
            <a:r>
              <a:rPr lang="uk-UA" sz="4800" b="1" i="1" dirty="0" smtClean="0">
                <a:solidFill>
                  <a:srgbClr val="FFFF00"/>
                </a:solidFill>
                <a:latin typeface="Georgia" pitchFamily="18" charset="0"/>
              </a:rPr>
              <a:t>24 серпня почався </a:t>
            </a:r>
            <a:r>
              <a:rPr lang="uk-UA" sz="4800" b="1" i="1" dirty="0" smtClean="0">
                <a:solidFill>
                  <a:srgbClr val="002060"/>
                </a:solidFill>
                <a:latin typeface="Georgia" pitchFamily="18" charset="0"/>
              </a:rPr>
              <a:t>відступ з висоти</a:t>
            </a:r>
            <a:endParaRPr lang="ru-RU" sz="48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" name="Содержимое 7" descr="1858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b="12229"/>
          <a:stretch>
            <a:fillRect/>
          </a:stretch>
        </p:blipFill>
        <p:spPr>
          <a:xfrm>
            <a:off x="571472" y="2000240"/>
            <a:ext cx="4059237" cy="3357586"/>
          </a:xfrm>
        </p:spPr>
      </p:pic>
      <p:pic>
        <p:nvPicPr>
          <p:cNvPr id="11" name="Содержимое 10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00174"/>
            <a:ext cx="3357586" cy="264320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FF00"/>
                </a:solidFill>
                <a:latin typeface="Georgia" pitchFamily="18" charset="0"/>
              </a:rPr>
              <a:t>Україна нічого не віддасть</a:t>
            </a:r>
            <a:endParaRPr lang="ru-RU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139939954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4762" y="1643050"/>
            <a:ext cx="4059238" cy="4000528"/>
          </a:xfrm>
        </p:spPr>
      </p:pic>
      <p:pic>
        <p:nvPicPr>
          <p:cNvPr id="6" name="Содержимое 5" descr="D4QgW_1vfV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2911" y="1524000"/>
            <a:ext cx="3027815" cy="4572000"/>
          </a:xfrm>
        </p:spPr>
      </p:pic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i="1" dirty="0" smtClean="0">
                <a:solidFill>
                  <a:srgbClr val="FFFF00"/>
                </a:solidFill>
                <a:latin typeface="Georgia" pitchFamily="18" charset="0"/>
              </a:rPr>
              <a:t>Дитинство </a:t>
            </a:r>
            <a:br>
              <a:rPr lang="uk-UA" sz="48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uk-UA" sz="4800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uk-UA" sz="4800" b="1" i="1" dirty="0" err="1" smtClean="0">
                <a:solidFill>
                  <a:srgbClr val="FFFF00"/>
                </a:solidFill>
                <a:latin typeface="Georgia" pitchFamily="18" charset="0"/>
              </a:rPr>
              <a:t>Ганзюка</a:t>
            </a:r>
            <a:r>
              <a:rPr lang="uk-UA" sz="4800" b="1" i="1" dirty="0" smtClean="0">
                <a:solidFill>
                  <a:srgbClr val="FFFF00"/>
                </a:solidFill>
                <a:latin typeface="Georgia" pitchFamily="18" charset="0"/>
              </a:rPr>
              <a:t> Григорія</a:t>
            </a:r>
            <a:endParaRPr lang="ru-RU" sz="48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scan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928934"/>
            <a:ext cx="4059238" cy="2861384"/>
          </a:xfrm>
        </p:spPr>
      </p:pic>
      <p:pic>
        <p:nvPicPr>
          <p:cNvPr id="6" name="Содержимое 5" descr="scan 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72132" y="1357298"/>
            <a:ext cx="2951445" cy="4572000"/>
          </a:xfrm>
        </p:spPr>
      </p:pic>
    </p:spTree>
  </p:cSld>
  <p:clrMapOvr>
    <a:masterClrMapping/>
  </p:clrMapOvr>
  <p:transition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57166"/>
            <a:ext cx="8229600" cy="1219200"/>
          </a:xfrm>
        </p:spPr>
        <p:txBody>
          <a:bodyPr>
            <a:noAutofit/>
          </a:bodyPr>
          <a:lstStyle/>
          <a:p>
            <a:r>
              <a:rPr lang="uk-UA" sz="4800" b="1" i="1" dirty="0" smtClean="0">
                <a:solidFill>
                  <a:srgbClr val="FFFF00"/>
                </a:solidFill>
                <a:latin typeface="Georgia" pitchFamily="18" charset="0"/>
              </a:rPr>
              <a:t>Нагороди</a:t>
            </a:r>
            <a:r>
              <a:rPr lang="uk-UA" sz="4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/>
            </a:r>
            <a:br>
              <a:rPr lang="uk-UA" sz="4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uk-UA" sz="4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 </a:t>
            </a:r>
            <a:r>
              <a:rPr lang="uk-UA" sz="4800" b="1" i="1" dirty="0" smtClean="0">
                <a:solidFill>
                  <a:srgbClr val="0070C0"/>
                </a:solidFill>
                <a:latin typeface="Georgia" pitchFamily="18" charset="0"/>
              </a:rPr>
              <a:t>знайшли героя</a:t>
            </a:r>
            <a:endParaRPr lang="ru-RU" sz="48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6" name="Содержимое 5" descr="za-nezlam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57158" y="1928802"/>
            <a:ext cx="4059238" cy="419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4" descr="two_column_qTVyECZ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71876"/>
            <a:ext cx="4059238" cy="24355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14290"/>
            <a:ext cx="2171701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b="1" i="1" dirty="0" smtClean="0">
                <a:solidFill>
                  <a:srgbClr val="C83C78"/>
                </a:solidFill>
                <a:latin typeface="Georgia" pitchFamily="18" charset="0"/>
              </a:rPr>
              <a:t> </a:t>
            </a:r>
            <a:endParaRPr lang="ru-RU" sz="7200" b="1" i="1" dirty="0">
              <a:solidFill>
                <a:srgbClr val="C83C78"/>
              </a:solidFill>
              <a:latin typeface="Georgi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685804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1176" b="11347"/>
          <a:stretch>
            <a:fillRect/>
          </a:stretch>
        </p:blipFill>
        <p:spPr bwMode="auto">
          <a:xfrm>
            <a:off x="1285852" y="2071678"/>
            <a:ext cx="60007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FF0000"/>
                </a:solidFill>
                <a:latin typeface="Georgia" pitchFamily="18" charset="0"/>
              </a:rPr>
              <a:t>Юність героя</a:t>
            </a:r>
            <a:endParaRPr lang="ru-RU" sz="5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6" name="Содержимое 5" descr="scan 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34501" y="1524000"/>
            <a:ext cx="3104635" cy="4572000"/>
          </a:xfrm>
        </p:spPr>
      </p:pic>
      <p:pic>
        <p:nvPicPr>
          <p:cNvPr id="7" name="Содержимое 6" descr="scan 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19711"/>
            <a:ext cx="4059238" cy="2780578"/>
          </a:xfrm>
        </p:spPr>
      </p:pic>
    </p:spTree>
  </p:cSld>
  <p:clrMapOvr>
    <a:masterClrMapping/>
  </p:clrMapOvr>
  <p:transition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002060"/>
                </a:solidFill>
                <a:latin typeface="Georgia" pitchFamily="18" charset="0"/>
              </a:rPr>
              <a:t>Військова служба </a:t>
            </a:r>
            <a:endParaRPr lang="ru-RU" sz="5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scan 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7540"/>
            <a:ext cx="4059238" cy="2664920"/>
          </a:xfrm>
        </p:spPr>
      </p:pic>
      <p:pic>
        <p:nvPicPr>
          <p:cNvPr id="8" name="Содержимое 7" descr="scan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571612"/>
            <a:ext cx="4059238" cy="2873862"/>
          </a:xfrm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FFFF00"/>
                </a:solidFill>
                <a:latin typeface="Georgia" pitchFamily="18" charset="0"/>
              </a:rPr>
              <a:t>Бойове </a:t>
            </a:r>
            <a:r>
              <a:rPr lang="uk-UA" sz="4800" b="1" i="1" dirty="0" err="1" smtClean="0">
                <a:solidFill>
                  <a:srgbClr val="FFFF00"/>
                </a:solidFill>
                <a:latin typeface="Georgia" pitchFamily="18" charset="0"/>
              </a:rPr>
              <a:t>злагодження</a:t>
            </a:r>
            <a:endParaRPr lang="ru-RU" sz="48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scan 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2924" y="1524000"/>
            <a:ext cx="2967789" cy="4572000"/>
          </a:xfrm>
        </p:spPr>
      </p:pic>
      <p:pic>
        <p:nvPicPr>
          <p:cNvPr id="8" name="Содержимое 7" descr="scan 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7540"/>
            <a:ext cx="4059238" cy="2664920"/>
          </a:xfr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FFFF00"/>
                </a:solidFill>
              </a:rPr>
              <a:t>На ровенському полігоні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pic>
        <p:nvPicPr>
          <p:cNvPr id="10" name="Содержимое 9" descr="original-112-hummer-1-part-1_html_51e6687f-630x38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2143116"/>
            <a:ext cx="3446939" cy="2769888"/>
          </a:xfrm>
        </p:spPr>
      </p:pic>
      <p:pic>
        <p:nvPicPr>
          <p:cNvPr id="12" name="Содержимое 11" descr="i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3571876"/>
            <a:ext cx="3520283" cy="2833706"/>
          </a:xfrm>
        </p:spPr>
      </p:pic>
      <p:pic>
        <p:nvPicPr>
          <p:cNvPr id="13" name="Содержимое 4" descr="=-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285860"/>
            <a:ext cx="2733675" cy="2047875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itchFamily="18" charset="0"/>
              </a:rPr>
              <a:t>Установка </a:t>
            </a:r>
            <a:r>
              <a:rPr lang="uk-UA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itchFamily="18" charset="0"/>
              </a:rPr>
              <a:t>блок-постів</a:t>
            </a:r>
            <a:r>
              <a:rPr lang="uk-UA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itchFamily="18" charset="0"/>
              </a:rPr>
              <a:t>  та зенітних установок </a:t>
            </a:r>
            <a:endParaRPr lang="ru-RU" b="1" i="1" dirty="0">
              <a:solidFill>
                <a:schemeClr val="accent4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Содержимое 5" descr="пост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000240"/>
            <a:ext cx="2858324" cy="2752744"/>
          </a:xfrm>
        </p:spPr>
      </p:pic>
      <p:pic>
        <p:nvPicPr>
          <p:cNvPr id="7" name="Содержимое 6" descr="блок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43306" y="3643314"/>
            <a:ext cx="2609085" cy="2762269"/>
          </a:xfrm>
        </p:spPr>
      </p:pic>
      <p:pic>
        <p:nvPicPr>
          <p:cNvPr id="8" name="Содержимое 5" descr="ддд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714356"/>
            <a:ext cx="2500321" cy="328614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</a:rPr>
              <a:t>Рятування життя хлопчику</a:t>
            </a:r>
            <a:endParaRPr lang="ru-RU" sz="4800" b="1" i="1" dirty="0"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.єх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3400424"/>
            <a:ext cx="4429156" cy="2957533"/>
          </a:xfrm>
        </p:spPr>
      </p:pic>
      <p:pic>
        <p:nvPicPr>
          <p:cNvPr id="6" name="Содержимое 5" descr="Snimok-90-e146837040066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571612"/>
            <a:ext cx="4059238" cy="2283025"/>
          </a:xfrm>
        </p:spPr>
      </p:pic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FF00"/>
                </a:solidFill>
              </a:rPr>
              <a:t>Бої біля Волновахи 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3048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4059238" cy="2734241"/>
          </a:xfrm>
        </p:spPr>
      </p:pic>
      <p:pic>
        <p:nvPicPr>
          <p:cNvPr id="6" name="Содержимое 5" descr="10965048_439961422824914_1541499782_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71736" y="3813571"/>
            <a:ext cx="4059238" cy="3044429"/>
          </a:xfrm>
        </p:spPr>
      </p:pic>
      <p:pic>
        <p:nvPicPr>
          <p:cNvPr id="7" name="Содержимое 3" descr="9242039.jpg"/>
          <p:cNvPicPr>
            <a:picLocks noChangeAspect="1"/>
          </p:cNvPicPr>
          <p:nvPr/>
        </p:nvPicPr>
        <p:blipFill>
          <a:blip r:embed="rId4"/>
          <a:srcRect t="10938" r="14599" b="23437"/>
          <a:stretch>
            <a:fillRect/>
          </a:stretch>
        </p:blipFill>
        <p:spPr>
          <a:xfrm>
            <a:off x="4857720" y="1571612"/>
            <a:ext cx="4286280" cy="3000396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446</TotalTime>
  <Words>72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           ЛазаркевичЛ.Г.    Є така професія - захищати Батьківщину      </vt:lpstr>
      <vt:lpstr>Дитинство   Ганзюка Григорія</vt:lpstr>
      <vt:lpstr>Юність героя</vt:lpstr>
      <vt:lpstr>Військова служба </vt:lpstr>
      <vt:lpstr>Бойове злагодження</vt:lpstr>
      <vt:lpstr>На ровенському полігоні</vt:lpstr>
      <vt:lpstr>Установка блок-постів  та зенітних установок </vt:lpstr>
      <vt:lpstr>Рятування життя хлопчику</vt:lpstr>
      <vt:lpstr>Бої біля Волновахи </vt:lpstr>
      <vt:lpstr>Ключова операціїя битва за курган Савур-могила</vt:lpstr>
      <vt:lpstr>П’амятник  ІІ світової війни</vt:lpstr>
      <vt:lpstr>Українські війська готуються до штурму</vt:lpstr>
      <vt:lpstr>Затяжна фаза череди штурмів</vt:lpstr>
      <vt:lpstr>Стерти курган з лиця землі</vt:lpstr>
      <vt:lpstr>Висота під контролем української армії</vt:lpstr>
      <vt:lpstr>Масовий артилерійський обстріл</vt:lpstr>
      <vt:lpstr>Триматись з останніх сил</vt:lpstr>
      <vt:lpstr>24 серпня почався відступ з висоти</vt:lpstr>
      <vt:lpstr>Україна нічого не віддасть</vt:lpstr>
      <vt:lpstr>Нагороди  знайшли героя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 “ГРОНО”  Позашкільне навчально-     виховне об’єднання                  </dc:title>
  <cp:lastModifiedBy>AMD</cp:lastModifiedBy>
  <cp:revision>50</cp:revision>
  <dcterms:modified xsi:type="dcterms:W3CDTF">2020-05-07T15:05:29Z</dcterms:modified>
</cp:coreProperties>
</file>