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7" d="100"/>
          <a:sy n="37" d="100"/>
        </p:scale>
        <p:origin x="-144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B994C-108A-4C68-B42B-0EEDC65434A3}" type="datetimeFigureOut">
              <a:rPr lang="uk-UA" smtClean="0"/>
              <a:pPr/>
              <a:t>19.05.2020</a:t>
            </a:fld>
            <a:endParaRPr lang="uk-U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9DD8-84B3-41A7-92D4-95C41BD74F9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B994C-108A-4C68-B42B-0EEDC65434A3}" type="datetimeFigureOut">
              <a:rPr lang="uk-UA" smtClean="0"/>
              <a:pPr/>
              <a:t>19.05.2020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9DD8-84B3-41A7-92D4-95C41BD74F9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B994C-108A-4C68-B42B-0EEDC65434A3}" type="datetimeFigureOut">
              <a:rPr lang="uk-UA" smtClean="0"/>
              <a:pPr/>
              <a:t>19.05.2020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9DD8-84B3-41A7-92D4-95C41BD74F9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B994C-108A-4C68-B42B-0EEDC65434A3}" type="datetimeFigureOut">
              <a:rPr lang="uk-UA" smtClean="0"/>
              <a:pPr/>
              <a:t>19.05.2020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9DD8-84B3-41A7-92D4-95C41BD74F9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B994C-108A-4C68-B42B-0EEDC65434A3}" type="datetimeFigureOut">
              <a:rPr lang="uk-UA" smtClean="0"/>
              <a:pPr/>
              <a:t>19.05.2020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9DD8-84B3-41A7-92D4-95C41BD74F9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B994C-108A-4C68-B42B-0EEDC65434A3}" type="datetimeFigureOut">
              <a:rPr lang="uk-UA" smtClean="0"/>
              <a:pPr/>
              <a:t>19.05.2020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9DD8-84B3-41A7-92D4-95C41BD74F9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B994C-108A-4C68-B42B-0EEDC65434A3}" type="datetimeFigureOut">
              <a:rPr lang="uk-UA" smtClean="0"/>
              <a:pPr/>
              <a:t>19.05.2020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9DD8-84B3-41A7-92D4-95C41BD74F9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B994C-108A-4C68-B42B-0EEDC65434A3}" type="datetimeFigureOut">
              <a:rPr lang="uk-UA" smtClean="0"/>
              <a:pPr/>
              <a:t>19.05.2020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9DD8-84B3-41A7-92D4-95C41BD74F9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B994C-108A-4C68-B42B-0EEDC65434A3}" type="datetimeFigureOut">
              <a:rPr lang="uk-UA" smtClean="0"/>
              <a:pPr/>
              <a:t>19.05.2020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9DD8-84B3-41A7-92D4-95C41BD74F9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B994C-108A-4C68-B42B-0EEDC65434A3}" type="datetimeFigureOut">
              <a:rPr lang="uk-UA" smtClean="0"/>
              <a:pPr/>
              <a:t>19.05.2020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C9DD8-84B3-41A7-92D4-95C41BD74F9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B994C-108A-4C68-B42B-0EEDC65434A3}" type="datetimeFigureOut">
              <a:rPr lang="uk-UA" smtClean="0"/>
              <a:pPr/>
              <a:t>19.05.2020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B1C9DD8-84B3-41A7-92D4-95C41BD74F9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39B994C-108A-4C68-B42B-0EEDC65434A3}" type="datetimeFigureOut">
              <a:rPr lang="uk-UA" smtClean="0"/>
              <a:pPr/>
              <a:t>19.05.2020</a:t>
            </a:fld>
            <a:endParaRPr lang="uk-U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1C9DD8-84B3-41A7-92D4-95C41BD74F92}" type="slidenum">
              <a:rPr lang="uk-UA" smtClean="0"/>
              <a:pPr/>
              <a:t>‹#›</a:t>
            </a:fld>
            <a:endParaRPr lang="uk-U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733256"/>
            <a:ext cx="7056784" cy="72008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Ссавці та деякі факти про тварин</a:t>
            </a:r>
            <a:endParaRPr lang="uk-UA" dirty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067944" y="5877272"/>
            <a:ext cx="3312368" cy="504056"/>
          </a:xfrm>
        </p:spPr>
        <p:txBody>
          <a:bodyPr>
            <a:normAutofit fontScale="55000" lnSpcReduction="20000"/>
          </a:bodyPr>
          <a:lstStyle/>
          <a:p>
            <a:r>
              <a:rPr lang="uk-UA" sz="3200" dirty="0" smtClean="0">
                <a:solidFill>
                  <a:schemeClr val="bg1"/>
                </a:solidFill>
              </a:rPr>
              <a:t>Підготувала : </a:t>
            </a:r>
            <a:r>
              <a:rPr lang="uk-UA" sz="3200" dirty="0" err="1" smtClean="0">
                <a:solidFill>
                  <a:schemeClr val="bg1"/>
                </a:solidFill>
              </a:rPr>
              <a:t>Богомолова</a:t>
            </a:r>
            <a:r>
              <a:rPr lang="uk-UA" sz="3200" dirty="0" smtClean="0">
                <a:solidFill>
                  <a:schemeClr val="bg1"/>
                </a:solidFill>
              </a:rPr>
              <a:t> О.А.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4" name="Picture 3" descr="Верблюд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428604"/>
            <a:ext cx="1500198" cy="13573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 descr="ведмедь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404664"/>
            <a:ext cx="2428892" cy="321470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Picture 5" descr="белк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4282" y="2143116"/>
            <a:ext cx="2000264" cy="25717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Picture 6" descr="олень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57818" y="214290"/>
            <a:ext cx="3500462" cy="47149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8" name="Picture 7" descr="морж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428860" y="3643314"/>
            <a:ext cx="2714644" cy="12858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257644" cy="1428736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20 фактів про тварин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6357950" cy="5429264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uk-UA" dirty="0" smtClean="0"/>
              <a:t>Хамелеони викидають свій язик на відстань, рівній половині довжини тіла. </a:t>
            </a:r>
          </a:p>
          <a:p>
            <a:pPr marL="514350" indent="-514350">
              <a:buAutoNum type="arabicPeriod"/>
            </a:pPr>
            <a:r>
              <a:rPr lang="uk-UA" dirty="0" smtClean="0"/>
              <a:t>Слон – єдина тварина на світі, яка має 4 коліна. </a:t>
            </a:r>
          </a:p>
          <a:p>
            <a:pPr marL="514350" indent="-514350">
              <a:buAutoNum type="arabicPeriod"/>
            </a:pPr>
            <a:r>
              <a:rPr lang="uk-UA" dirty="0" smtClean="0"/>
              <a:t>Око страуса, більше ніж його мозок. </a:t>
            </a:r>
          </a:p>
          <a:p>
            <a:pPr marL="514350" indent="-514350">
              <a:buAutoNum type="arabicPeriod"/>
            </a:pPr>
            <a:r>
              <a:rPr lang="uk-UA" dirty="0" smtClean="0"/>
              <a:t>У тигрів не тільки смугасте хутро, але і шкіра. </a:t>
            </a:r>
          </a:p>
          <a:p>
            <a:pPr marL="514350" indent="-514350">
              <a:buAutoNum type="arabicPeriod"/>
            </a:pPr>
            <a:r>
              <a:rPr lang="uk-UA" dirty="0" smtClean="0"/>
              <a:t>Коли жираф народжує його дитинча падає на півтора метра. </a:t>
            </a:r>
          </a:p>
          <a:p>
            <a:pPr marL="514350" indent="-514350">
              <a:buAutoNum type="arabicPeriod"/>
            </a:pPr>
            <a:r>
              <a:rPr lang="uk-UA" dirty="0" smtClean="0"/>
              <a:t>Доросла жаба з</a:t>
            </a:r>
            <a:r>
              <a:rPr lang="en-US" dirty="0" smtClean="0"/>
              <a:t>’</a:t>
            </a:r>
            <a:r>
              <a:rPr lang="uk-UA" dirty="0" smtClean="0"/>
              <a:t>їдає за своє життя більше ніж 3 тис. комарів. </a:t>
            </a:r>
          </a:p>
          <a:p>
            <a:pPr marL="514350" indent="-514350">
              <a:buAutoNum type="arabicPeriod"/>
            </a:pPr>
            <a:r>
              <a:rPr lang="uk-UA" dirty="0" smtClean="0"/>
              <a:t>Гепард – єдина кішка, яка не може ховати кігті. </a:t>
            </a:r>
          </a:p>
          <a:p>
            <a:pPr marL="514350" indent="-514350">
              <a:buAutoNum type="arabicPeriod"/>
            </a:pPr>
            <a:r>
              <a:rPr lang="uk-UA" dirty="0" smtClean="0"/>
              <a:t>Джміль - справжній парадокс. Після дослідження його аеродинамічних властивостей і маси тіла американські вчені прийшла до виводу, що він не може літати. </a:t>
            </a:r>
          </a:p>
          <a:p>
            <a:pPr marL="514350" indent="-514350">
              <a:buAutoNum type="arabicPeriod"/>
            </a:pPr>
            <a:r>
              <a:rPr lang="uk-UA" dirty="0" smtClean="0"/>
              <a:t>Найбільший метелик світу –</a:t>
            </a:r>
            <a:r>
              <a:rPr lang="en-US" dirty="0" smtClean="0"/>
              <a:t> </a:t>
            </a:r>
            <a:r>
              <a:rPr lang="en-US" dirty="0" err="1" smtClean="0"/>
              <a:t>Attacus</a:t>
            </a:r>
            <a:r>
              <a:rPr lang="en-US" dirty="0" smtClean="0"/>
              <a:t> Atlas. </a:t>
            </a:r>
            <a:r>
              <a:rPr lang="uk-UA" dirty="0" smtClean="0"/>
              <a:t>При розмаху крил 30 см її часто плутають з пташкою. </a:t>
            </a:r>
          </a:p>
          <a:p>
            <a:pPr marL="514350" indent="-514350">
              <a:buAutoNum type="arabicPeriod"/>
            </a:pPr>
            <a:r>
              <a:rPr lang="uk-UA" dirty="0" smtClean="0"/>
              <a:t>Усі птахи моргають нижнім </a:t>
            </a:r>
            <a:r>
              <a:rPr lang="uk-UA" dirty="0" err="1" smtClean="0"/>
              <a:t>повіком</a:t>
            </a:r>
            <a:r>
              <a:rPr lang="uk-UA" dirty="0" smtClean="0"/>
              <a:t>, окрім сови – вона моргає верхнім. </a:t>
            </a:r>
            <a:endParaRPr lang="uk-UA" dirty="0"/>
          </a:p>
        </p:txBody>
      </p:sp>
      <p:pic>
        <p:nvPicPr>
          <p:cNvPr id="32" name="Picture 31" descr="Страус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48" y="0"/>
            <a:ext cx="2428892" cy="1428736"/>
          </a:xfrm>
          <a:prstGeom prst="rect">
            <a:avLst/>
          </a:prstGeom>
        </p:spPr>
      </p:pic>
      <p:pic>
        <p:nvPicPr>
          <p:cNvPr id="35" name="Picture 34" descr="жабИ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5140" y="0"/>
            <a:ext cx="2428860" cy="1428736"/>
          </a:xfrm>
          <a:prstGeom prst="rect">
            <a:avLst/>
          </a:prstGeom>
        </p:spPr>
      </p:pic>
      <p:pic>
        <p:nvPicPr>
          <p:cNvPr id="41" name="Picture 40" descr="шмель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15074" y="3000372"/>
            <a:ext cx="1406462" cy="1571636"/>
          </a:xfrm>
          <a:prstGeom prst="rect">
            <a:avLst/>
          </a:prstGeom>
        </p:spPr>
      </p:pic>
      <p:pic>
        <p:nvPicPr>
          <p:cNvPr id="44" name="Picture 43" descr="шмель 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43834" y="3000372"/>
            <a:ext cx="1500166" cy="1571636"/>
          </a:xfrm>
          <a:prstGeom prst="rect">
            <a:avLst/>
          </a:prstGeom>
        </p:spPr>
      </p:pic>
      <p:pic>
        <p:nvPicPr>
          <p:cNvPr id="47" name="Picture 46" descr="супер бабочка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215074" y="4562475"/>
            <a:ext cx="2928926" cy="2295525"/>
          </a:xfrm>
          <a:prstGeom prst="rect">
            <a:avLst/>
          </a:prstGeom>
        </p:spPr>
      </p:pic>
      <p:pic>
        <p:nvPicPr>
          <p:cNvPr id="50" name="Picture 49" descr="хамелеон 2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15074" y="1428736"/>
            <a:ext cx="2928926" cy="1571636"/>
          </a:xfrm>
          <a:prstGeom prst="rect">
            <a:avLst/>
          </a:prstGeom>
        </p:spPr>
      </p:pic>
      <p:cxnSp>
        <p:nvCxnSpPr>
          <p:cNvPr id="52" name="Straight Arrow Connector 51"/>
          <p:cNvCxnSpPr/>
          <p:nvPr/>
        </p:nvCxnSpPr>
        <p:spPr>
          <a:xfrm rot="5400000" flipH="1" flipV="1">
            <a:off x="4393405" y="1464455"/>
            <a:ext cx="100013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071802" y="1785926"/>
            <a:ext cx="3071834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rot="5400000" flipH="1" flipV="1">
            <a:off x="5286380" y="1571612"/>
            <a:ext cx="2000264" cy="17145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flipV="1">
            <a:off x="5929322" y="4000504"/>
            <a:ext cx="500066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5786446" y="5286388"/>
            <a:ext cx="642942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5572132" cy="6858000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11. Слон – єдина тварина, яка не здатна підстрибувати. </a:t>
            </a:r>
          </a:p>
          <a:p>
            <a:r>
              <a:rPr lang="uk-UA" dirty="0" smtClean="0"/>
              <a:t>12. У восьминога прямокутна зіниця. </a:t>
            </a:r>
          </a:p>
          <a:p>
            <a:r>
              <a:rPr lang="uk-UA" dirty="0" smtClean="0"/>
              <a:t>13. Голуб підчас злету стільки енергії, скільки електродриль, працююча на всю потужність. </a:t>
            </a:r>
          </a:p>
          <a:p>
            <a:r>
              <a:rPr lang="uk-UA" dirty="0" smtClean="0"/>
              <a:t>14. Мурахи ніколи не сплять. </a:t>
            </a:r>
          </a:p>
          <a:p>
            <a:r>
              <a:rPr lang="uk-UA" dirty="0" smtClean="0"/>
              <a:t>15. Змії можуть спати 3 роки підряд, не приймаючи ніякої їжі. </a:t>
            </a:r>
          </a:p>
          <a:p>
            <a:r>
              <a:rPr lang="uk-UA" dirty="0" smtClean="0"/>
              <a:t>16. Самці мавпи лисіють так же, як і чоловіки. </a:t>
            </a:r>
          </a:p>
          <a:p>
            <a:r>
              <a:rPr lang="uk-UA" dirty="0" smtClean="0"/>
              <a:t>17. У риби сарган – зелені кістки. </a:t>
            </a:r>
          </a:p>
          <a:p>
            <a:r>
              <a:rPr lang="uk-UA" dirty="0" smtClean="0"/>
              <a:t>18. За добу синиця годує своїх дитинчат близько тисячі раз.  </a:t>
            </a:r>
          </a:p>
          <a:p>
            <a:r>
              <a:rPr lang="uk-UA" dirty="0" smtClean="0"/>
              <a:t>19. Риба-луна, </a:t>
            </a:r>
            <a:r>
              <a:rPr lang="uk-UA" dirty="0" err="1" smtClean="0"/>
              <a:t>найплодовитіша</a:t>
            </a:r>
            <a:r>
              <a:rPr lang="uk-UA" dirty="0" smtClean="0"/>
              <a:t> риба на світі. Вона відкладає до 300 млн. ікринок за 1 раз. </a:t>
            </a:r>
          </a:p>
          <a:p>
            <a:r>
              <a:rPr lang="uk-UA" dirty="0" smtClean="0"/>
              <a:t>20. Коли у 1850 р. з Європи в Америку завезли першу партію горобців, американці загодували їх усіх до смерті.  </a:t>
            </a:r>
          </a:p>
          <a:p>
            <a:endParaRPr lang="uk-UA" dirty="0"/>
          </a:p>
        </p:txBody>
      </p:sp>
      <p:pic>
        <p:nvPicPr>
          <p:cNvPr id="4" name="Picture 3" descr="ю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05475" y="0"/>
            <a:ext cx="3438525" cy="1571612"/>
          </a:xfrm>
          <a:prstGeom prst="rect">
            <a:avLst/>
          </a:prstGeom>
        </p:spPr>
      </p:pic>
      <p:pic>
        <p:nvPicPr>
          <p:cNvPr id="5" name="Picture 4" descr="ю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05475" y="1571613"/>
            <a:ext cx="3438525" cy="1643074"/>
          </a:xfrm>
          <a:prstGeom prst="rect">
            <a:avLst/>
          </a:prstGeom>
        </p:spPr>
      </p:pic>
      <p:pic>
        <p:nvPicPr>
          <p:cNvPr id="6" name="Picture 5" descr="ю 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05475" y="3214686"/>
            <a:ext cx="3438525" cy="1643074"/>
          </a:xfrm>
          <a:prstGeom prst="rect">
            <a:avLst/>
          </a:prstGeom>
        </p:spPr>
      </p:pic>
      <p:pic>
        <p:nvPicPr>
          <p:cNvPr id="7" name="Picture 6" descr="ю 4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5000" y="4857760"/>
            <a:ext cx="3429000" cy="2000240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 flipV="1">
            <a:off x="4786314" y="714356"/>
            <a:ext cx="85725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4714876" y="2857496"/>
            <a:ext cx="92869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4429124" y="3643314"/>
            <a:ext cx="121444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285852" y="5500702"/>
            <a:ext cx="4357718" cy="142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0"/>
            <a:ext cx="4572000" cy="1428736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Факти №1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6050" y="1428736"/>
            <a:ext cx="6357950" cy="5429264"/>
          </a:xfrm>
        </p:spPr>
        <p:txBody>
          <a:bodyPr>
            <a:normAutofit fontScale="25000" lnSpcReduction="20000"/>
          </a:bodyPr>
          <a:lstStyle/>
          <a:p>
            <a:r>
              <a:rPr lang="uk-UA" sz="7200" b="1" dirty="0" err="1" smtClean="0"/>
              <a:t>Борнейська</a:t>
            </a:r>
            <a:r>
              <a:rPr lang="uk-UA" sz="7200" b="1" dirty="0" smtClean="0"/>
              <a:t> пласкоголова жаба — єдиний вид жаб, у якого повністю відсутні легені. </a:t>
            </a:r>
          </a:p>
          <a:p>
            <a:r>
              <a:rPr lang="uk-UA" sz="7200" b="1" dirty="0" smtClean="0"/>
              <a:t>Мавпи-ревуни мають настільки гучний голос, що їх можна почути за 3 км. </a:t>
            </a:r>
          </a:p>
          <a:p>
            <a:r>
              <a:rPr lang="uk-UA" sz="7200" b="1" dirty="0" smtClean="0"/>
              <a:t>Сокіл-сапсан, падаючи на здобич, за оцінками, розвиває швидкість до 350 км/год. </a:t>
            </a:r>
          </a:p>
          <a:p>
            <a:r>
              <a:rPr lang="uk-UA" sz="7200" b="1" dirty="0" smtClean="0"/>
              <a:t>У багатьох метеликів пахучі залози розташовані на кінцівках. </a:t>
            </a:r>
          </a:p>
          <a:p>
            <a:r>
              <a:rPr lang="uk-UA" sz="7200" b="1" dirty="0" smtClean="0"/>
              <a:t>Дорослий лев-самець може нести без чужої допомоги 300-кілограмову зебру. </a:t>
            </a:r>
          </a:p>
          <a:p>
            <a:r>
              <a:rPr lang="uk-UA" sz="7200" b="1" dirty="0" err="1" smtClean="0"/>
              <a:t>Плоскотілки</a:t>
            </a:r>
            <a:r>
              <a:rPr lang="uk-UA" sz="7200" b="1" dirty="0" smtClean="0"/>
              <a:t> </a:t>
            </a:r>
            <a:r>
              <a:rPr lang="en-US" sz="7200" b="1" i="1" dirty="0" err="1" smtClean="0"/>
              <a:t>Cucujus</a:t>
            </a:r>
            <a:r>
              <a:rPr lang="en-US" sz="7200" b="1" i="1" dirty="0" smtClean="0"/>
              <a:t> </a:t>
            </a:r>
            <a:r>
              <a:rPr lang="en-US" sz="7200" b="1" i="1" dirty="0" err="1" smtClean="0"/>
              <a:t>clavipes</a:t>
            </a:r>
            <a:r>
              <a:rPr lang="en-US" sz="7200" b="1" dirty="0" smtClean="0"/>
              <a:t> </a:t>
            </a:r>
            <a:r>
              <a:rPr lang="uk-UA" sz="7200" b="1" dirty="0" smtClean="0"/>
              <a:t>здатні виживати при температурі до −70 °</a:t>
            </a:r>
            <a:r>
              <a:rPr lang="en-US" sz="7200" b="1" dirty="0" smtClean="0"/>
              <a:t>C. </a:t>
            </a:r>
          </a:p>
          <a:p>
            <a:r>
              <a:rPr lang="uk-UA" sz="7200" b="1" dirty="0" smtClean="0"/>
              <a:t>Японські макаки рятуються від холоду, купаючись у гарячих вулканічних джерелах. </a:t>
            </a:r>
          </a:p>
          <a:p>
            <a:r>
              <a:rPr lang="uk-UA" sz="7200" b="1" dirty="0" err="1" smtClean="0"/>
              <a:t>Ромиґаючи</a:t>
            </a:r>
            <a:r>
              <a:rPr lang="uk-UA" sz="7200" b="1" dirty="0" smtClean="0"/>
              <a:t>, корова пережовує вміст одного з чотирьох шлунків. </a:t>
            </a:r>
          </a:p>
          <a:p>
            <a:r>
              <a:rPr lang="uk-UA" sz="7200" b="1" dirty="0" smtClean="0"/>
              <a:t>Крокодили часто ковтають камені, щоб легше було залишатися під водою тривалий час. </a:t>
            </a:r>
          </a:p>
          <a:p>
            <a:r>
              <a:rPr lang="uk-UA" sz="7200" b="1" dirty="0" smtClean="0"/>
              <a:t>Тільки ведмеді і люди під час ходи стають на п'яти. </a:t>
            </a:r>
          </a:p>
          <a:p>
            <a:r>
              <a:rPr lang="uk-UA" sz="7200" b="1" dirty="0" smtClean="0"/>
              <a:t>Найбільшим серед птахів, що існували коли-небудь, був нелітаючий птах епіорніс з острова Мадагаскар, що досягав 4-5 метри заввишки. </a:t>
            </a:r>
          </a:p>
          <a:p>
            <a:endParaRPr lang="uk-UA" dirty="0"/>
          </a:p>
        </p:txBody>
      </p:sp>
      <p:pic>
        <p:nvPicPr>
          <p:cNvPr id="4" name="Picture 3" descr="мавпОчк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572000" cy="1428736"/>
          </a:xfrm>
          <a:prstGeom prst="rect">
            <a:avLst/>
          </a:prstGeom>
        </p:spPr>
      </p:pic>
      <p:pic>
        <p:nvPicPr>
          <p:cNvPr id="5" name="Picture 4" descr="плоскотелк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428736"/>
            <a:ext cx="2857488" cy="3094893"/>
          </a:xfrm>
          <a:prstGeom prst="rect">
            <a:avLst/>
          </a:prstGeom>
        </p:spPr>
      </p:pic>
      <p:pic>
        <p:nvPicPr>
          <p:cNvPr id="6" name="Picture 5" descr="макакарони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4500570"/>
            <a:ext cx="2857488" cy="235743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rot="16200000" flipV="1">
            <a:off x="2857488" y="1643050"/>
            <a:ext cx="50006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V="1">
            <a:off x="2821769" y="3607595"/>
            <a:ext cx="428628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2928926" y="4572008"/>
            <a:ext cx="21431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143372" cy="1428736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Факти №2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fontScale="55000" lnSpcReduction="20000"/>
          </a:bodyPr>
          <a:lstStyle/>
          <a:p>
            <a:r>
              <a:rPr lang="uk-UA" sz="2900" b="1" dirty="0" smtClean="0"/>
              <a:t>Наукова назва китайської золотистої кирпоносої мавпи — </a:t>
            </a:r>
            <a:r>
              <a:rPr lang="en-US" sz="2900" b="1" i="1" dirty="0" err="1" smtClean="0"/>
              <a:t>Pygathrix</a:t>
            </a:r>
            <a:r>
              <a:rPr lang="en-US" sz="2900" b="1" i="1" dirty="0" smtClean="0"/>
              <a:t> </a:t>
            </a:r>
            <a:r>
              <a:rPr lang="en-US" sz="2900" b="1" i="1" dirty="0" err="1" smtClean="0"/>
              <a:t>roxellana</a:t>
            </a:r>
            <a:r>
              <a:rPr lang="en-US" sz="2900" b="1" dirty="0" smtClean="0"/>
              <a:t> — </a:t>
            </a:r>
            <a:r>
              <a:rPr lang="uk-UA" sz="2900" b="1" dirty="0" smtClean="0"/>
              <a:t>походить від імені кирпоносої українки Роксолани дружини </a:t>
            </a:r>
            <a:r>
              <a:rPr lang="uk-UA" sz="2900" b="1" dirty="0" err="1" smtClean="0"/>
              <a:t>турецього</a:t>
            </a:r>
            <a:r>
              <a:rPr lang="uk-UA" sz="2900" b="1" dirty="0" smtClean="0"/>
              <a:t> султана Сулеймана </a:t>
            </a:r>
            <a:r>
              <a:rPr lang="en-US" sz="2900" b="1" dirty="0" smtClean="0"/>
              <a:t>I. </a:t>
            </a:r>
          </a:p>
          <a:p>
            <a:r>
              <a:rPr lang="uk-UA" sz="2900" b="1" dirty="0" smtClean="0"/>
              <a:t>Найменший в світі бик — </a:t>
            </a:r>
            <a:r>
              <a:rPr lang="uk-UA" sz="2900" b="1" dirty="0" err="1" smtClean="0"/>
              <a:t>аноа</a:t>
            </a:r>
            <a:r>
              <a:rPr lang="uk-UA" sz="2900" b="1" dirty="0" smtClean="0"/>
              <a:t>, що в дорослому стані досягає приблизно одного метра в холці </a:t>
            </a:r>
          </a:p>
          <a:p>
            <a:r>
              <a:rPr lang="uk-UA" sz="2900" b="1" dirty="0" smtClean="0"/>
              <a:t>75 % свого життя лінивці сплять, а пересуваються настільки повільно, що на їхньому хутрі розмножуються зелені водорості. Більшими сплюхами є лише </a:t>
            </a:r>
            <a:r>
              <a:rPr lang="uk-UA" sz="2900" b="1" dirty="0" err="1" smtClean="0"/>
              <a:t>коали</a:t>
            </a:r>
            <a:r>
              <a:rPr lang="uk-UA" sz="2900" b="1" dirty="0" smtClean="0"/>
              <a:t>, котрі сплять близько 20 годин на добу. </a:t>
            </a:r>
          </a:p>
          <a:p>
            <a:r>
              <a:rPr lang="uk-UA" sz="2900" b="1" dirty="0" smtClean="0"/>
              <a:t>Через носовий цикл людина ніколи не дихає обома ніздрями рівномірно. Кожних близько 4 години одна ніздря звужується, а друга розширюється. Тому нам часто здається, що одна з ніздрів дещо забита </a:t>
            </a:r>
          </a:p>
          <a:p>
            <a:r>
              <a:rPr lang="uk-UA" sz="2900" b="1" dirty="0" err="1" smtClean="0"/>
              <a:t>Щонайменьш</a:t>
            </a:r>
            <a:r>
              <a:rPr lang="uk-UA" sz="2900" b="1" dirty="0" smtClean="0"/>
              <a:t> деякі види черепах зазвичай вмирають від голоду. Теоретично вони можуть жити дуже довго, але панцир, що з роками стає тяжчим, заважає знаходити їжу. </a:t>
            </a:r>
          </a:p>
          <a:p>
            <a:r>
              <a:rPr lang="uk-UA" sz="2900" b="1" dirty="0" err="1" smtClean="0"/>
              <a:t>Вистрілювання</a:t>
            </a:r>
            <a:r>
              <a:rPr lang="uk-UA" sz="2900" b="1" dirty="0" smtClean="0"/>
              <a:t> </a:t>
            </a:r>
            <a:r>
              <a:rPr lang="uk-UA" sz="2900" b="1" dirty="0" err="1" smtClean="0"/>
              <a:t>кнідоциту</a:t>
            </a:r>
            <a:r>
              <a:rPr lang="uk-UA" sz="2900" b="1" dirty="0" smtClean="0"/>
              <a:t>, </a:t>
            </a:r>
            <a:r>
              <a:rPr lang="uk-UA" sz="2900" b="1" dirty="0" err="1" smtClean="0"/>
              <a:t>жалячої</a:t>
            </a:r>
            <a:r>
              <a:rPr lang="uk-UA" sz="2900" b="1" dirty="0" smtClean="0"/>
              <a:t> клітини </a:t>
            </a:r>
            <a:r>
              <a:rPr lang="uk-UA" sz="2900" b="1" dirty="0" err="1" smtClean="0"/>
              <a:t>медузоїдних</a:t>
            </a:r>
            <a:r>
              <a:rPr lang="uk-UA" sz="2900" b="1" dirty="0" smtClean="0"/>
              <a:t> та </a:t>
            </a:r>
            <a:r>
              <a:rPr lang="uk-UA" sz="2900" b="1" dirty="0" err="1" smtClean="0"/>
              <a:t>поліпових</a:t>
            </a:r>
            <a:r>
              <a:rPr lang="uk-UA" sz="2900" b="1" dirty="0" smtClean="0"/>
              <a:t> організмів — один з найшвидших рухів, відомих в живій природі: весь процес займає кілька мікросекунд, а рухлива частина зазнає прискорення у 40000 </a:t>
            </a:r>
            <a:r>
              <a:rPr lang="en-US" sz="2900" b="1" dirty="0" smtClean="0"/>
              <a:t>g. </a:t>
            </a:r>
          </a:p>
          <a:p>
            <a:r>
              <a:rPr lang="uk-UA" sz="2900" b="1" dirty="0" smtClean="0"/>
              <a:t>Як було доведено, гідра не старіє і є біологічно безсмертною істотою. </a:t>
            </a:r>
          </a:p>
          <a:p>
            <a:r>
              <a:rPr lang="uk-UA" sz="2900" b="1" dirty="0" smtClean="0"/>
              <a:t>Можливо, найменшим організмом на Землі є </a:t>
            </a:r>
            <a:r>
              <a:rPr lang="uk-UA" sz="2900" b="1" dirty="0" err="1" smtClean="0"/>
              <a:t>нанобактерії</a:t>
            </a:r>
            <a:r>
              <a:rPr lang="uk-UA" sz="2900" b="1" dirty="0" smtClean="0"/>
              <a:t>, розміром до 0,05 мкм, хоча їх існування ще не доведене. </a:t>
            </a:r>
          </a:p>
          <a:p>
            <a:r>
              <a:rPr lang="uk-UA" sz="2900" b="1" dirty="0" smtClean="0"/>
              <a:t>Кокон шовковичного шовкопряда складається із 4601100 м шовкової нитки. </a:t>
            </a:r>
          </a:p>
          <a:p>
            <a:r>
              <a:rPr lang="uk-UA" sz="2900" b="1" dirty="0" smtClean="0"/>
              <a:t>Тури майже без розбігу могли стрибати вгору на 3-3,5 м і спокійно ходять над прірвами по карнизах шириною 10-15 см. </a:t>
            </a:r>
          </a:p>
          <a:p>
            <a:r>
              <a:rPr lang="uk-UA" sz="2900" b="1" dirty="0" smtClean="0"/>
              <a:t>Якщо кріт не роздобуде їжу протягом 12-ти годин, він помирає. </a:t>
            </a:r>
          </a:p>
          <a:p>
            <a:endParaRPr lang="uk-UA" sz="2900" dirty="0"/>
          </a:p>
        </p:txBody>
      </p:sp>
      <p:pic>
        <p:nvPicPr>
          <p:cNvPr id="4" name="Picture 3" descr="ано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0"/>
            <a:ext cx="3143272" cy="1428736"/>
          </a:xfrm>
          <a:prstGeom prst="rect">
            <a:avLst/>
          </a:prstGeom>
        </p:spPr>
      </p:pic>
      <p:pic>
        <p:nvPicPr>
          <p:cNvPr id="5" name="Picture 4" descr="линивец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86644" y="0"/>
            <a:ext cx="1857356" cy="142873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uk-UA" sz="1800" b="1" dirty="0" err="1" smtClean="0"/>
              <a:t>Поліподіум</a:t>
            </a:r>
            <a:r>
              <a:rPr lang="uk-UA" sz="1800" b="1" dirty="0" smtClean="0"/>
              <a:t> — єдина багатоклітинна тварина, що є внутрішньоклітинним паразитом багатоклітинних тварин. </a:t>
            </a:r>
          </a:p>
          <a:p>
            <a:r>
              <a:rPr lang="uk-UA" sz="1800" b="1" dirty="0" smtClean="0"/>
              <a:t>У австралійського пелікана найдовший дзьоб, він може сягати довжини 47 см. </a:t>
            </a:r>
          </a:p>
          <a:p>
            <a:r>
              <a:rPr lang="uk-UA" sz="1800" b="1" dirty="0" smtClean="0"/>
              <a:t>Вовки у степах часто їдять кавуни та дині, втамовуючи не стільки голод, як спрагу. </a:t>
            </a:r>
          </a:p>
          <a:p>
            <a:r>
              <a:rPr lang="uk-UA" sz="1800" b="1" dirty="0" smtClean="0"/>
              <a:t>Слонова черепаха може протриматись без їжі до 18 — ох місяців. </a:t>
            </a:r>
          </a:p>
          <a:p>
            <a:r>
              <a:rPr lang="uk-UA" sz="1800" b="1" dirty="0" smtClean="0"/>
              <a:t>Слони — єдині тварини крім людей, що можуть стояти на голові. </a:t>
            </a:r>
          </a:p>
          <a:p>
            <a:r>
              <a:rPr lang="uk-UA" sz="1800" b="1" dirty="0" smtClean="0"/>
              <a:t>Білі ведмеді </a:t>
            </a:r>
            <a:r>
              <a:rPr lang="uk-UA" sz="1800" b="1" dirty="0" err="1" smtClean="0"/>
              <a:t>настількі</a:t>
            </a:r>
            <a:r>
              <a:rPr lang="uk-UA" sz="1800" b="1" dirty="0" smtClean="0"/>
              <a:t> ефективно утримують тепло, що вони майже невидимі в інфрачервоному світлі. </a:t>
            </a:r>
          </a:p>
          <a:p>
            <a:r>
              <a:rPr lang="uk-UA" sz="1800" b="1" dirty="0" smtClean="0"/>
              <a:t>Хобот слона дуже гнучкий: приблизно 40000 м'язів. Кінчик хобота настільки чутливий, що слон ним може підняти навіть малу шпильку. </a:t>
            </a:r>
          </a:p>
          <a:p>
            <a:r>
              <a:rPr lang="uk-UA" sz="1800" b="1" dirty="0" smtClean="0"/>
              <a:t>Шкарлупа яєць страуса здатна витримати об'єкт масою до 15 кг. </a:t>
            </a:r>
          </a:p>
          <a:p>
            <a:r>
              <a:rPr lang="uk-UA" sz="1800" b="1" dirty="0" smtClean="0"/>
              <a:t>Передні лапи кішки можуть обертатись майже в будь-якому напрямку. </a:t>
            </a:r>
          </a:p>
          <a:p>
            <a:r>
              <a:rPr lang="uk-UA" sz="1800" b="1" dirty="0" smtClean="0"/>
              <a:t>За допомогою слуху добуває їжу нічна сова сипуха. Вуха сови дозволяють їй на 100 % визначити розташування жертви. </a:t>
            </a:r>
          </a:p>
          <a:p>
            <a:r>
              <a:rPr lang="uk-UA" sz="1800" b="1" dirty="0" smtClean="0"/>
              <a:t>Кенгуру, тікаючи від хижака, може стрибнути у висоту до 3 м. </a:t>
            </a:r>
          </a:p>
          <a:p>
            <a:r>
              <a:rPr lang="uk-UA" sz="1800" b="1" dirty="0" smtClean="0"/>
              <a:t>Чорна </a:t>
            </a:r>
            <a:r>
              <a:rPr lang="uk-UA" sz="1800" b="1" dirty="0" err="1" smtClean="0"/>
              <a:t>крачка</a:t>
            </a:r>
            <a:r>
              <a:rPr lang="uk-UA" sz="1800" b="1" dirty="0" smtClean="0"/>
              <a:t>, постійно літаючи над поверхнею моря проводить у повітрі 3-4 роки не сідаючи ні на воду, ні на сушу. </a:t>
            </a:r>
          </a:p>
          <a:p>
            <a:r>
              <a:rPr lang="uk-UA" sz="1800" b="1" dirty="0" smtClean="0"/>
              <a:t>Найповільнішою рослиною у світі є кактус </a:t>
            </a:r>
            <a:r>
              <a:rPr lang="uk-UA" sz="1800" b="1" dirty="0" err="1" smtClean="0"/>
              <a:t>цереус</a:t>
            </a:r>
            <a:r>
              <a:rPr lang="uk-UA" sz="1800" b="1" dirty="0" smtClean="0"/>
              <a:t> гігантський — за перші 10 років свого життя він виростає на 3 см. </a:t>
            </a:r>
          </a:p>
          <a:p>
            <a:r>
              <a:rPr lang="uk-UA" sz="1800" b="1" dirty="0" smtClean="0"/>
              <a:t>Найбільша водна рослина — Вікторія Амазонська (Південна Америка), діаметр листа якої 1,2-2 м, а квітки — 30-40 см. </a:t>
            </a:r>
          </a:p>
          <a:p>
            <a:endParaRPr lang="uk-UA" sz="12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r>
              <a:rPr lang="uk-UA" sz="3100" b="1" dirty="0" smtClean="0"/>
              <a:t>У гепардів найбільша швидкість пересування серед наземних істот. Він розвиває швидкість до 96 км/год. </a:t>
            </a:r>
          </a:p>
          <a:p>
            <a:r>
              <a:rPr lang="uk-UA" sz="3100" b="1" dirty="0" smtClean="0"/>
              <a:t>Дотягуючись до листя, жирафа може витягнути язик на довжину до 42 см. </a:t>
            </a:r>
          </a:p>
          <a:p>
            <a:r>
              <a:rPr lang="uk-UA" sz="3100" b="1" dirty="0" smtClean="0"/>
              <a:t>Бамбук — це не дерево, а «висока трава». Він може вирости у висоту на 20 м. </a:t>
            </a:r>
          </a:p>
          <a:p>
            <a:r>
              <a:rPr lang="uk-UA" sz="3100" b="1" dirty="0" smtClean="0"/>
              <a:t>Заради безпеки вовченят вовки ніколи не полюють поруч з лігвищем, а ідуть від нього на 7-10 км. </a:t>
            </a:r>
          </a:p>
          <a:p>
            <a:r>
              <a:rPr lang="uk-UA" sz="3100" b="1" dirty="0" smtClean="0"/>
              <a:t>Дуб живе до 1000 років. Перші 80 років </a:t>
            </a:r>
            <a:r>
              <a:rPr lang="uk-UA" sz="3100" b="1" dirty="0" err="1" smtClean="0"/>
              <a:t>ві</a:t>
            </a:r>
            <a:r>
              <a:rPr lang="uk-UA" sz="3100" b="1" dirty="0" smtClean="0"/>
              <a:t> росте у висоту, а потім усе життя продовжує приріст у ширину. </a:t>
            </a:r>
          </a:p>
          <a:p>
            <a:r>
              <a:rPr lang="uk-UA" sz="3100" b="1" dirty="0" smtClean="0"/>
              <a:t>Доросла жаба з'їдає за своє життя близько 3 т комарів. </a:t>
            </a:r>
          </a:p>
          <a:p>
            <a:r>
              <a:rPr lang="uk-UA" sz="3100" b="1" dirty="0" smtClean="0"/>
              <a:t>Ластівка за літо виловлює до 1 мільйону усяких мошок, комарів, попелиць. </a:t>
            </a:r>
          </a:p>
          <a:p>
            <a:r>
              <a:rPr lang="uk-UA" sz="3100" b="1" dirty="0" smtClean="0"/>
              <a:t>Кит та бегемот — родичі. Порівняння ДНК тварин показало, що їхній загальний предок жив приблизно 54 млн. років тому. </a:t>
            </a:r>
          </a:p>
          <a:p>
            <a:r>
              <a:rPr lang="uk-UA" sz="3100" b="1" dirty="0" smtClean="0"/>
              <a:t>* Слух у кішки набагато </a:t>
            </a:r>
            <a:r>
              <a:rPr lang="uk-UA" sz="3100" b="1" dirty="0" err="1" smtClean="0"/>
              <a:t>чутливіший</a:t>
            </a:r>
            <a:r>
              <a:rPr lang="uk-UA" sz="3100" b="1" dirty="0" smtClean="0"/>
              <a:t>, ніж у людини чи собаки. Кішка чує в межах 65 </a:t>
            </a:r>
            <a:r>
              <a:rPr lang="uk-UA" sz="3100" b="1" dirty="0" err="1" smtClean="0"/>
              <a:t>кгц</a:t>
            </a:r>
            <a:r>
              <a:rPr lang="uk-UA" sz="3100" b="1" dirty="0" smtClean="0"/>
              <a:t>, а людина — у межах 20 </a:t>
            </a:r>
            <a:r>
              <a:rPr lang="uk-UA" sz="3100" b="1" dirty="0" err="1" smtClean="0"/>
              <a:t>кгц</a:t>
            </a:r>
            <a:r>
              <a:rPr lang="uk-UA" sz="3100" b="1" dirty="0" smtClean="0"/>
              <a:t>. </a:t>
            </a:r>
          </a:p>
          <a:p>
            <a:r>
              <a:rPr lang="uk-UA" sz="3100" b="1" dirty="0" err="1" smtClean="0"/>
              <a:t>Найотруйніша</a:t>
            </a:r>
            <a:r>
              <a:rPr lang="uk-UA" sz="3100" b="1" dirty="0" smtClean="0"/>
              <a:t> змія великих розмірів — королівська кобра. Її довжина сягає 5,58 м. </a:t>
            </a:r>
          </a:p>
          <a:p>
            <a:r>
              <a:rPr lang="uk-UA" sz="3100" b="1" dirty="0" smtClean="0"/>
              <a:t>Відносно тіла, у мурахи найбільший з живих істот мозок. </a:t>
            </a:r>
          </a:p>
          <a:p>
            <a:r>
              <a:rPr lang="uk-UA" sz="3100" b="1" dirty="0" smtClean="0"/>
              <a:t>Щороку в морях і ріках світу виловлюють близько 30 млн. тонн риби. </a:t>
            </a:r>
          </a:p>
          <a:p>
            <a:r>
              <a:rPr lang="uk-UA" sz="3100" b="1" dirty="0" smtClean="0"/>
              <a:t>Найбільша глибина, на якій було виявлено рибу — 10911 м. Тиск води на такій глибині — 7250 кг/</a:t>
            </a:r>
            <a:r>
              <a:rPr lang="uk-UA" sz="3100" b="1" dirty="0" err="1" smtClean="0"/>
              <a:t>см²</a:t>
            </a:r>
            <a:r>
              <a:rPr lang="uk-UA" sz="3100" b="1" dirty="0" smtClean="0"/>
              <a:t>. </a:t>
            </a:r>
          </a:p>
          <a:p>
            <a:endParaRPr lang="uk-UA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8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133</TotalTime>
  <Words>329</Words>
  <Application>Microsoft Office PowerPoint</Application>
  <PresentationFormat>Экран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Flow</vt:lpstr>
      <vt:lpstr>Ссавці та деякі факти про тварин</vt:lpstr>
      <vt:lpstr>20 фактів про тварин</vt:lpstr>
      <vt:lpstr>Слайд 3</vt:lpstr>
      <vt:lpstr>Факти №1</vt:lpstr>
      <vt:lpstr>Факти №2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Ссавці та деякі факти про тварин</dc:title>
  <dc:creator>Anna</dc:creator>
  <cp:lastModifiedBy>RePack by SPecialiST</cp:lastModifiedBy>
  <cp:revision>14</cp:revision>
  <dcterms:created xsi:type="dcterms:W3CDTF">2010-04-15T16:00:06Z</dcterms:created>
  <dcterms:modified xsi:type="dcterms:W3CDTF">2020-05-19T12:11:47Z</dcterms:modified>
</cp:coreProperties>
</file>