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0" r:id="rId3"/>
    <p:sldId id="269" r:id="rId4"/>
    <p:sldId id="268" r:id="rId5"/>
    <p:sldId id="266" r:id="rId6"/>
    <p:sldId id="257" r:id="rId7"/>
    <p:sldId id="258" r:id="rId8"/>
    <p:sldId id="271" r:id="rId9"/>
    <p:sldId id="260" r:id="rId10"/>
    <p:sldId id="267" r:id="rId11"/>
    <p:sldId id="261" r:id="rId12"/>
    <p:sldId id="262" r:id="rId13"/>
    <p:sldId id="263" r:id="rId14"/>
    <p:sldId id="264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D1109-E26A-49D4-93F2-1A7BC630B3C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785B3-C19D-4CC6-BD6E-D1FB85EDB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85B3-C19D-4CC6-BD6E-D1FB85EDB31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5ACFAD3-0574-4DCB-9BF0-3EC88B581F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A7106A3-1F43-4910-BE00-C6EFF6E83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FAD3-0574-4DCB-9BF0-3EC88B581F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6A3-1F43-4910-BE00-C6EFF6E83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FAD3-0574-4DCB-9BF0-3EC88B581F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6A3-1F43-4910-BE00-C6EFF6E83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5ACFAD3-0574-4DCB-9BF0-3EC88B581F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6A3-1F43-4910-BE00-C6EFF6E83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5ACFAD3-0574-4DCB-9BF0-3EC88B581F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A7106A3-1F43-4910-BE00-C6EFF6E83F5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5ACFAD3-0574-4DCB-9BF0-3EC88B581F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A7106A3-1F43-4910-BE00-C6EFF6E83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5ACFAD3-0574-4DCB-9BF0-3EC88B581F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A7106A3-1F43-4910-BE00-C6EFF6E83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FAD3-0574-4DCB-9BF0-3EC88B581F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6A3-1F43-4910-BE00-C6EFF6E83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5ACFAD3-0574-4DCB-9BF0-3EC88B581F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A7106A3-1F43-4910-BE00-C6EFF6E83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5ACFAD3-0574-4DCB-9BF0-3EC88B581F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A7106A3-1F43-4910-BE00-C6EFF6E83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5ACFAD3-0574-4DCB-9BF0-3EC88B581F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A7106A3-1F43-4910-BE00-C6EFF6E83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5ACFAD3-0574-4DCB-9BF0-3EC88B581F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A7106A3-1F43-4910-BE00-C6EFF6E83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C%D1%96%D0%B3%D1%80%D0%B0%D1%86%D1%96%D1%8F_%D0%BF%D1%82%D0%B0%D1%85%D1%96%D0%B2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D%D0%B0%D1%81%D1%96%D0%BD%D0%BD%D1%8F" TargetMode="External"/><Relationship Id="rId2" Type="http://schemas.openxmlformats.org/officeDocument/2006/relationships/hyperlink" Target="https://uk.wikipedia.org/wiki/%D0%9A%D0%BE%D0%BC%D0%B0%D1%85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uk.wikipedia.org/wiki/%D0%94%D0%B7%D1%8C%D0%BE%D0%B1" TargetMode="External"/><Relationship Id="rId4" Type="http://schemas.openxmlformats.org/officeDocument/2006/relationships/hyperlink" Target="https://uk.wikipedia.org/wiki/%D0%93%D0%BE%D1%80%D1%96%D1%85_(%D0%BF%D0%BB%D1%96%D0%B4)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uk.wikipedia.org/wiki/%D0%9A%D0%BE%D0%BC%D0%B0%D1%85%D0%B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3%D1%83%D1%81%D0%B5%D0%BD%D0%B8%D1%86%D1%8F" TargetMode="External"/><Relationship Id="rId3" Type="http://schemas.openxmlformats.org/officeDocument/2006/relationships/hyperlink" Target="https://uk.wikipedia.org/wiki/%D0%95%D0%BA%D0%BE%D1%81%D0%B8%D1%81%D1%82%D0%B5%D0%BC%D0%B0" TargetMode="External"/><Relationship Id="rId7" Type="http://schemas.openxmlformats.org/officeDocument/2006/relationships/hyperlink" Target="https://uk.wikipedia.org/wiki/%D0%9F%D0%BE%D0%BF%D0%B5%D0%BB%D0%B8%D1%86%D1%96" TargetMode="External"/><Relationship Id="rId12" Type="http://schemas.openxmlformats.org/officeDocument/2006/relationships/hyperlink" Target="https://uk.wikipedia.org/wiki/%D0%9C%D1%83%D1%80%D0%B0%D1%85%D0%B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4%D1%8F%D1%82%D0%B5%D0%BB_%D0%B7%D0%B2%D0%B8%D1%87%D0%B0%D0%B9%D0%BD%D0%B8%D0%B9#cite_note-Gladkov-1" TargetMode="External"/><Relationship Id="rId11" Type="http://schemas.openxmlformats.org/officeDocument/2006/relationships/hyperlink" Target="https://uk.wikipedia.org/wiki/%D0%9A%D0%BE%D1%80%D0%BE%D1%97%D0%B4%D0%B8" TargetMode="External"/><Relationship Id="rId5" Type="http://schemas.openxmlformats.org/officeDocument/2006/relationships/hyperlink" Target="https://uk.wikipedia.org/wiki/%D0%9C%D1%83%D1%85%D0%BE%D0%BB%D0%BE%D0%B2%D0%BA%D0%BE%D0%B2%D1%96" TargetMode="External"/><Relationship Id="rId10" Type="http://schemas.openxmlformats.org/officeDocument/2006/relationships/hyperlink" Target="https://uk.wikipedia.org/wiki/%D0%97%D0%BB%D0%B0%D1%82%D0%BA%D0%B8" TargetMode="External"/><Relationship Id="rId4" Type="http://schemas.openxmlformats.org/officeDocument/2006/relationships/hyperlink" Target="https://uk.wikipedia.org/wiki/%D0%A1%D0%B8%D0%BD%D0%B8%D1%86%D0%B5%D0%B2%D1%96" TargetMode="External"/><Relationship Id="rId9" Type="http://schemas.openxmlformats.org/officeDocument/2006/relationships/hyperlink" Target="https://uk.wikipedia.org/wiki/%D0%92%D1%83%D1%81%D0%B0%D1%87%D1%9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uk.wikipedia.org/wiki/%D0%A5%D1%80%D0%BE%D0%B1%D0%B0%D0%B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429684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Цікаві</a:t>
            </a:r>
            <a:r>
              <a:rPr lang="ru-RU" b="1" dirty="0" smtClean="0"/>
              <a:t> </a:t>
            </a:r>
            <a:r>
              <a:rPr lang="ru-RU" b="1" dirty="0" err="1" smtClean="0"/>
              <a:t>факти</a:t>
            </a:r>
            <a:r>
              <a:rPr lang="ru-RU" b="1" dirty="0" smtClean="0"/>
              <a:t> про </a:t>
            </a:r>
            <a:r>
              <a:rPr lang="ru-RU" b="1" dirty="0" err="1" smtClean="0"/>
              <a:t>апетит</a:t>
            </a:r>
            <a:r>
              <a:rPr lang="ru-RU" b="1" dirty="0" smtClean="0"/>
              <a:t> </a:t>
            </a:r>
            <a:r>
              <a:rPr lang="ru-RU" b="1" dirty="0" err="1" smtClean="0"/>
              <a:t>птахів</a:t>
            </a:r>
            <a:r>
              <a:rPr lang="uk-UA" b="1" dirty="0" smtClean="0"/>
              <a:t>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500174"/>
            <a:ext cx="8572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      Птахи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дуже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цікаві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істоти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які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освоїли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повітряний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простір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нашої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планети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впевнено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ньому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володарюють</a:t>
            </a:r>
            <a:r>
              <a:rPr lang="ru-RU" sz="2000" i="1" dirty="0" smtClean="0"/>
              <a:t>.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Вважається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птахи </a:t>
            </a:r>
            <a:r>
              <a:rPr lang="ru-RU" sz="2000" dirty="0" err="1" smtClean="0"/>
              <a:t>походять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динозаврів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терапод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археологи </a:t>
            </a:r>
            <a:r>
              <a:rPr lang="ru-RU" sz="2000" dirty="0" err="1" smtClean="0"/>
              <a:t>дійсно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знаходять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скелети</a:t>
            </a:r>
            <a:r>
              <a:rPr lang="ru-RU" sz="2000" dirty="0" smtClean="0"/>
              <a:t> перших </a:t>
            </a:r>
            <a:r>
              <a:rPr lang="ru-RU" sz="2000" dirty="0" err="1" smtClean="0"/>
              <a:t>птахів</a:t>
            </a:r>
            <a:r>
              <a:rPr lang="ru-RU" sz="2000" dirty="0" smtClean="0"/>
              <a:t>, </a:t>
            </a:r>
            <a:r>
              <a:rPr lang="ru-RU" sz="2000" dirty="0" err="1" smtClean="0"/>
              <a:t>близькі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будовою</a:t>
            </a:r>
            <a:r>
              <a:rPr lang="ru-RU" sz="2000" dirty="0" smtClean="0"/>
              <a:t> до </a:t>
            </a:r>
            <a:r>
              <a:rPr lang="ru-RU" sz="2000" dirty="0" err="1" smtClean="0"/>
              <a:t>ящірок</a:t>
            </a:r>
            <a:r>
              <a:rPr lang="ru-RU" sz="2000" dirty="0" smtClean="0"/>
              <a:t>. І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</a:t>
            </a:r>
            <a:r>
              <a:rPr lang="ru-RU" sz="2000" dirty="0" err="1" smtClean="0"/>
              <a:t>пір'я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покриває</a:t>
            </a:r>
            <a:r>
              <a:rPr lang="ru-RU" sz="2000" dirty="0" smtClean="0"/>
              <a:t> </a:t>
            </a:r>
            <a:r>
              <a:rPr lang="ru-RU" sz="2000" dirty="0" err="1" smtClean="0"/>
              <a:t>пташині</a:t>
            </a:r>
            <a:r>
              <a:rPr lang="ru-RU" sz="2000" dirty="0" smtClean="0"/>
              <a:t> </a:t>
            </a:r>
            <a:r>
              <a:rPr lang="ru-RU" sz="2000" dirty="0" err="1" smtClean="0"/>
              <a:t>тіла</a:t>
            </a:r>
            <a:r>
              <a:rPr lang="ru-RU" sz="2000" dirty="0" smtClean="0"/>
              <a:t>, </a:t>
            </a:r>
            <a:r>
              <a:rPr lang="ru-RU" sz="2000" dirty="0" err="1" smtClean="0"/>
              <a:t>є</a:t>
            </a:r>
            <a:r>
              <a:rPr lang="ru-RU" sz="2000" dirty="0" smtClean="0"/>
              <a:t> просто </a:t>
            </a:r>
            <a:r>
              <a:rPr lang="ru-RU" sz="2000" dirty="0" err="1" smtClean="0"/>
              <a:t>видозміненими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лусочками</a:t>
            </a:r>
            <a:r>
              <a:rPr lang="ru-RU" sz="2000" dirty="0" smtClean="0"/>
              <a:t>!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smtClean="0"/>
              <a:t>      </a:t>
            </a:r>
            <a:r>
              <a:rPr lang="ru-RU" sz="2000" dirty="0" err="1" smtClean="0"/>
              <a:t>Розглядаючи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різноманітність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птахів</a:t>
            </a:r>
            <a:r>
              <a:rPr lang="ru-RU" sz="2000" dirty="0" smtClean="0"/>
              <a:t>, </a:t>
            </a:r>
            <a:r>
              <a:rPr lang="ru-RU" sz="2000" dirty="0" err="1" smtClean="0"/>
              <a:t>ви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переконалися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вони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невід'ємною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складовою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різноманітних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угруповань</a:t>
            </a:r>
            <a:r>
              <a:rPr lang="ru-RU" sz="2000" dirty="0" smtClean="0"/>
              <a:t> : </a:t>
            </a:r>
            <a:r>
              <a:rPr lang="ru-RU" sz="2000" dirty="0" err="1" smtClean="0"/>
              <a:t>лісів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полів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степів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лук, </a:t>
            </a:r>
            <a:r>
              <a:rPr lang="ru-RU" sz="2000" dirty="0" err="1" smtClean="0"/>
              <a:t>навколоводних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місцеіснувань</a:t>
            </a:r>
            <a:r>
              <a:rPr lang="ru-RU" sz="2000" dirty="0" smtClean="0"/>
              <a:t>, </a:t>
            </a:r>
            <a:r>
              <a:rPr lang="ru-RU" sz="2000" dirty="0" err="1" smtClean="0"/>
              <a:t>міст</a:t>
            </a:r>
            <a:r>
              <a:rPr lang="ru-RU" sz="2000" dirty="0" smtClean="0"/>
              <a:t>, </a:t>
            </a:r>
            <a:r>
              <a:rPr lang="ru-RU" sz="2000" dirty="0" err="1" smtClean="0"/>
              <a:t>сіл</a:t>
            </a:r>
            <a:r>
              <a:rPr lang="ru-RU" sz="2000" dirty="0" smtClean="0"/>
              <a:t>, </a:t>
            </a:r>
            <a:r>
              <a:rPr lang="ru-RU" sz="2000" dirty="0" err="1" smtClean="0"/>
              <a:t>гірських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регіонів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 </a:t>
            </a:r>
            <a:r>
              <a:rPr lang="ru-RU" sz="2000" dirty="0" err="1" smtClean="0"/>
              <a:t>Великі</a:t>
            </a:r>
            <a:r>
              <a:rPr lang="ru-RU" sz="2000" dirty="0" smtClean="0"/>
              <a:t> </a:t>
            </a:r>
            <a:r>
              <a:rPr lang="ru-RU" sz="2000" dirty="0" err="1" smtClean="0"/>
              <a:t>хижі</a:t>
            </a:r>
            <a:r>
              <a:rPr lang="ru-RU" sz="2000" dirty="0" smtClean="0"/>
              <a:t> птахи,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насамперед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ослаблених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хворих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, </a:t>
            </a:r>
            <a:r>
              <a:rPr lang="ru-RU" sz="2000" dirty="0" err="1" smtClean="0"/>
              <a:t>певною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мірою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запобігають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масовому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поширенню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захворювань</a:t>
            </a:r>
            <a:r>
              <a:rPr lang="ru-RU" sz="2000" dirty="0" smtClean="0"/>
              <a:t>. Птахи </a:t>
            </a:r>
            <a:r>
              <a:rPr lang="ru-RU" sz="2000" dirty="0" err="1" smtClean="0"/>
              <a:t>охороняють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шкідників</a:t>
            </a:r>
            <a:r>
              <a:rPr lang="ru-RU" sz="2000" dirty="0" smtClean="0"/>
              <a:t>.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того, </a:t>
            </a:r>
            <a:r>
              <a:rPr lang="ru-RU" sz="2000" dirty="0" err="1" smtClean="0"/>
              <a:t>дрібні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види</a:t>
            </a:r>
            <a:r>
              <a:rPr lang="ru-RU" sz="2000" dirty="0" smtClean="0"/>
              <a:t> </a:t>
            </a:r>
            <a:r>
              <a:rPr lang="ru-RU" sz="2000" dirty="0" err="1" smtClean="0"/>
              <a:t>птахів</a:t>
            </a:r>
            <a:r>
              <a:rPr lang="ru-RU" sz="2000" dirty="0" smtClean="0"/>
              <a:t>,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 як </a:t>
            </a:r>
            <a:r>
              <a:rPr lang="ru-RU" sz="2000" dirty="0" err="1" smtClean="0"/>
              <a:t>нектарки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колібрі</a:t>
            </a:r>
            <a:r>
              <a:rPr lang="ru-RU" sz="2000" dirty="0" smtClean="0"/>
              <a:t>, </a:t>
            </a:r>
            <a:r>
              <a:rPr lang="ru-RU" sz="2000" dirty="0" err="1" smtClean="0"/>
              <a:t>запилюють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рослини</a:t>
            </a:r>
            <a:r>
              <a:rPr lang="ru-RU" sz="2000" dirty="0" smtClean="0"/>
              <a:t>.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види</a:t>
            </a:r>
            <a:r>
              <a:rPr lang="ru-RU" sz="2000" dirty="0" smtClean="0"/>
              <a:t> </a:t>
            </a:r>
            <a:r>
              <a:rPr lang="ru-RU" sz="2000" dirty="0" err="1" smtClean="0"/>
              <a:t>птахів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поширенню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плодів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насіння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naurok.com.ua/uploads/files/713612/137463/149260_images/thumb_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215238" cy="40498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714884"/>
            <a:ext cx="8858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Ця</a:t>
            </a:r>
            <a:r>
              <a:rPr lang="ru-RU" sz="2800" dirty="0" smtClean="0"/>
              <a:t> пташка одна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найсимпатичніших</a:t>
            </a:r>
            <a:r>
              <a:rPr lang="ru-RU" sz="2800" dirty="0" smtClean="0"/>
              <a:t> </a:t>
            </a:r>
            <a:endParaRPr lang="ru-RU" sz="2800" dirty="0" smtClean="0"/>
          </a:p>
          <a:p>
            <a:r>
              <a:rPr lang="ru-RU" sz="2800" u="sng" dirty="0" err="1" smtClean="0">
                <a:hlinkClick r:id="rId3"/>
              </a:rPr>
              <a:t>перелітних</a:t>
            </a:r>
            <a:r>
              <a:rPr lang="ru-RU" sz="2800" dirty="0" smtClean="0"/>
              <a:t> </a:t>
            </a:r>
            <a:r>
              <a:rPr lang="ru-RU" sz="2800" dirty="0" err="1" smtClean="0"/>
              <a:t>птахів</a:t>
            </a:r>
            <a:r>
              <a:rPr lang="ru-RU" sz="2800" dirty="0" smtClean="0"/>
              <a:t>.</a:t>
            </a:r>
            <a:r>
              <a:rPr lang="uk-UA" sz="2800" dirty="0" smtClean="0"/>
              <a:t>Ластівка </a:t>
            </a:r>
            <a:r>
              <a:rPr lang="uk-UA" sz="2800" dirty="0" smtClean="0"/>
              <a:t>з їдає за рік близько 2 </a:t>
            </a:r>
            <a:r>
              <a:rPr lang="uk-UA" sz="2800" dirty="0" err="1" smtClean="0"/>
              <a:t>тис.кг.комах</a:t>
            </a:r>
            <a:r>
              <a:rPr lang="uk-UA" sz="2800" dirty="0" smtClean="0"/>
              <a:t> (це повний кузов вантажної машини)/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643446"/>
            <a:ext cx="8858280" cy="1482717"/>
          </a:xfrm>
        </p:spPr>
        <p:txBody>
          <a:bodyPr>
            <a:normAutofit fontScale="62500" lnSpcReduction="20000"/>
          </a:bodyPr>
          <a:lstStyle/>
          <a:p>
            <a:r>
              <a:rPr lang="uk-UA" sz="4000" dirty="0"/>
              <a:t>Пташеня зозулі за день в неволі поїдає 36 комах, 22 </a:t>
            </a:r>
            <a:r>
              <a:rPr lang="uk-UA" sz="4000" dirty="0" smtClean="0"/>
              <a:t>цвіркуни</a:t>
            </a:r>
            <a:r>
              <a:rPr lang="uk-UA" sz="4000" dirty="0"/>
              <a:t>, 9 </a:t>
            </a:r>
            <a:r>
              <a:rPr lang="uk-UA" sz="4000" dirty="0" err="1"/>
              <a:t>пауків</a:t>
            </a:r>
            <a:r>
              <a:rPr lang="uk-UA" sz="4000" dirty="0"/>
              <a:t>, 13 ящірок, 13 мурашиних лялечок, 55 борошнистих </a:t>
            </a:r>
            <a:r>
              <a:rPr lang="uk-UA" sz="4000" dirty="0" err="1"/>
              <a:t>черв”яків</a:t>
            </a:r>
            <a:r>
              <a:rPr lang="uk-UA" sz="4000" dirty="0"/>
              <a:t>. </a:t>
            </a:r>
            <a:endParaRPr lang="ru-RU" sz="4000" dirty="0"/>
          </a:p>
          <a:p>
            <a:r>
              <a:rPr lang="uk-UA" sz="4000" dirty="0"/>
              <a:t> </a:t>
            </a:r>
            <a:endParaRPr lang="ru-RU" sz="4000" dirty="0"/>
          </a:p>
          <a:p>
            <a:endParaRPr lang="ru-RU" dirty="0"/>
          </a:p>
        </p:txBody>
      </p:sp>
      <p:pic>
        <p:nvPicPr>
          <p:cNvPr id="5124" name="Picture 4" descr="https://naurok.com.ua/uploads/files/713612/137463/149260_images/thumb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38192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pPr algn="ctr"/>
            <a:r>
              <a:rPr lang="uk-UA" dirty="0" smtClean="0"/>
              <a:t>Повзик звичайний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43512"/>
            <a:ext cx="8858280" cy="982651"/>
          </a:xfrm>
        </p:spPr>
        <p:txBody>
          <a:bodyPr>
            <a:noAutofit/>
          </a:bodyPr>
          <a:lstStyle/>
          <a:p>
            <a:r>
              <a:rPr lang="ru-RU" sz="2400" dirty="0" smtClean="0"/>
              <a:t>Живиться </a:t>
            </a:r>
            <a:r>
              <a:rPr lang="ru-RU" sz="2400" dirty="0" err="1" smtClean="0">
                <a:hlinkClick r:id="rId2" tooltip="Комахи"/>
              </a:rPr>
              <a:t>комахами</a:t>
            </a:r>
            <a:r>
              <a:rPr lang="ru-RU" sz="2400" dirty="0" smtClean="0"/>
              <a:t>, </a:t>
            </a:r>
            <a:r>
              <a:rPr lang="ru-RU" sz="2400" dirty="0" err="1" smtClean="0">
                <a:hlinkClick r:id="rId3" tooltip="Насіння"/>
              </a:rPr>
              <a:t>насінням</a:t>
            </a:r>
            <a:r>
              <a:rPr lang="ru-RU" sz="2400" dirty="0" smtClean="0"/>
              <a:t> та </a:t>
            </a:r>
            <a:r>
              <a:rPr lang="ru-RU" sz="2400" dirty="0" err="1" smtClean="0">
                <a:hlinkClick r:id="rId4" tooltip="Горіх (плід)"/>
              </a:rPr>
              <a:t>горіхами</a:t>
            </a:r>
            <a:r>
              <a:rPr lang="ru-RU" sz="2400" dirty="0" smtClean="0"/>
              <a:t>. </a:t>
            </a:r>
            <a:r>
              <a:rPr lang="ru-RU" sz="2400" dirty="0" err="1" smtClean="0"/>
              <a:t>Здатен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розбивати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5" tooltip="Дзьоб"/>
              </a:rPr>
              <a:t>дзьобом</a:t>
            </a:r>
            <a:r>
              <a:rPr lang="ru-RU" sz="2400" dirty="0" smtClean="0"/>
              <a:t> </a:t>
            </a:r>
            <a:r>
              <a:rPr lang="ru-RU" sz="2400" dirty="0" err="1" smtClean="0"/>
              <a:t>міцні</a:t>
            </a:r>
            <a:r>
              <a:rPr lang="ru-RU" sz="2400" dirty="0" smtClean="0"/>
              <a:t> </a:t>
            </a:r>
            <a:r>
              <a:rPr lang="ru-RU" sz="2400" dirty="0" err="1" smtClean="0"/>
              <a:t>горіхи</a:t>
            </a:r>
            <a:r>
              <a:rPr lang="ru-RU" sz="2400" dirty="0" smtClean="0"/>
              <a:t>, </a:t>
            </a:r>
            <a:r>
              <a:rPr lang="ru-RU" sz="2400" dirty="0" err="1" smtClean="0"/>
              <a:t>попередньо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закріпивши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у </a:t>
            </a:r>
            <a:r>
              <a:rPr lang="ru-RU" sz="2400" dirty="0" err="1" smtClean="0"/>
              <a:t>розщелині</a:t>
            </a:r>
            <a:r>
              <a:rPr lang="ru-RU" sz="2400" dirty="0" smtClean="0"/>
              <a:t> дерева.</a:t>
            </a:r>
            <a:r>
              <a:rPr lang="uk-UA" sz="2400" dirty="0" smtClean="0"/>
              <a:t>Повзик </a:t>
            </a:r>
            <a:r>
              <a:rPr lang="uk-UA" sz="2400" dirty="0"/>
              <a:t>годує своїх пташенят 370-380 раз на день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098" name="Picture 2" descr="http://pernatidruzi.org.ua/pictures/povzyksv/hol_m.jpg"/>
          <p:cNvPicPr>
            <a:picLocks noChangeAspect="1" noChangeArrowheads="1"/>
          </p:cNvPicPr>
          <p:nvPr/>
        </p:nvPicPr>
        <p:blipFill>
          <a:blip r:embed="rId6"/>
          <a:srcRect b="18210"/>
          <a:stretch>
            <a:fillRect/>
          </a:stretch>
        </p:blipFill>
        <p:spPr bwMode="auto">
          <a:xfrm>
            <a:off x="928662" y="1142984"/>
            <a:ext cx="685804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1143000"/>
          </a:xfrm>
        </p:spPr>
        <p:txBody>
          <a:bodyPr/>
          <a:lstStyle/>
          <a:p>
            <a:r>
              <a:rPr lang="uk-UA" dirty="0" smtClean="0"/>
              <a:t>КОРОЛЬОК</a:t>
            </a:r>
            <a:endParaRPr lang="ru-RU" dirty="0"/>
          </a:p>
        </p:txBody>
      </p:sp>
      <p:pic>
        <p:nvPicPr>
          <p:cNvPr id="3074" name="Picture 2" descr="НАЙМЕНШИЙ ЛІСОВИЙ ПТАХ НАЙМЕНШИЙ ЛІСОВИЙ ПТАХ — корольок. Його маса 4—5 грамів. Зустрічається в гірських і рівнинних хвойних лісах. Його їжа — дріб..."/>
          <p:cNvPicPr>
            <a:picLocks noChangeAspect="1" noChangeArrowheads="1"/>
          </p:cNvPicPr>
          <p:nvPr/>
        </p:nvPicPr>
        <p:blipFill>
          <a:blip r:embed="rId2"/>
          <a:srcRect t="14815"/>
          <a:stretch>
            <a:fillRect/>
          </a:stretch>
        </p:blipFill>
        <p:spPr bwMode="auto">
          <a:xfrm>
            <a:off x="214282" y="1214422"/>
            <a:ext cx="5286412" cy="33774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0694" y="1285860"/>
            <a:ext cx="34290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err="1" smtClean="0"/>
              <a:t>Найменший</a:t>
            </a:r>
            <a:r>
              <a:rPr lang="ru-RU" sz="2400" dirty="0" smtClean="0"/>
              <a:t> </a:t>
            </a:r>
            <a:r>
              <a:rPr lang="ru-RU" sz="2400" dirty="0" err="1" smtClean="0"/>
              <a:t>лісовий</a:t>
            </a:r>
            <a:r>
              <a:rPr lang="ru-RU" sz="2400" dirty="0" smtClean="0"/>
              <a:t> птах— </a:t>
            </a:r>
            <a:r>
              <a:rPr lang="ru-RU" sz="2400" dirty="0" err="1"/>
              <a:t>корольок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маса</a:t>
            </a:r>
            <a:r>
              <a:rPr lang="ru-RU" sz="2400" dirty="0"/>
              <a:t> 4—5 </a:t>
            </a:r>
            <a:r>
              <a:rPr lang="ru-RU" sz="2400" dirty="0" err="1"/>
              <a:t>грамів</a:t>
            </a:r>
            <a:r>
              <a:rPr lang="ru-RU" sz="2400" dirty="0"/>
              <a:t>. </a:t>
            </a:r>
            <a:r>
              <a:rPr lang="ru-RU" sz="2400" dirty="0" err="1"/>
              <a:t>Зустрічається</a:t>
            </a:r>
            <a:r>
              <a:rPr lang="ru-RU" sz="2400" dirty="0"/>
              <a:t> в </a:t>
            </a:r>
            <a:r>
              <a:rPr lang="ru-RU" sz="2400" dirty="0" err="1"/>
              <a:t>гірських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рівнинних</a:t>
            </a:r>
            <a:r>
              <a:rPr lang="ru-RU" sz="2400" dirty="0"/>
              <a:t> </a:t>
            </a:r>
            <a:r>
              <a:rPr lang="ru-RU" sz="2400" dirty="0" err="1"/>
              <a:t>хвойних</a:t>
            </a:r>
            <a:r>
              <a:rPr lang="ru-RU" sz="2400" dirty="0"/>
              <a:t> </a:t>
            </a:r>
            <a:r>
              <a:rPr lang="ru-RU" sz="2400" dirty="0" err="1"/>
              <a:t>лісах</a:t>
            </a:r>
            <a:r>
              <a:rPr lang="ru-RU" sz="2400" dirty="0"/>
              <a:t>.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їжа</a:t>
            </a:r>
            <a:r>
              <a:rPr lang="ru-RU" sz="2400" dirty="0"/>
              <a:t> — </a:t>
            </a:r>
            <a:r>
              <a:rPr lang="ru-RU" sz="2400" dirty="0" err="1"/>
              <a:t>дрібні</a:t>
            </a:r>
            <a:r>
              <a:rPr lang="ru-RU" sz="2400" dirty="0"/>
              <a:t> </a:t>
            </a:r>
            <a:r>
              <a:rPr lang="ru-RU" sz="2400" dirty="0" err="1"/>
              <a:t>комахи</a:t>
            </a:r>
            <a:r>
              <a:rPr lang="ru-RU" sz="2400" dirty="0"/>
              <a:t>, а </a:t>
            </a:r>
            <a:r>
              <a:rPr lang="ru-RU" sz="2400" dirty="0" err="1"/>
              <a:t>взимку</a:t>
            </a:r>
            <a:r>
              <a:rPr lang="ru-RU" sz="2400" dirty="0"/>
              <a:t> — </a:t>
            </a:r>
            <a:r>
              <a:rPr lang="ru-RU" sz="2400" dirty="0" err="1"/>
              <a:t>частково</a:t>
            </a:r>
            <a:r>
              <a:rPr lang="ru-RU" sz="2400" dirty="0"/>
              <a:t> </a:t>
            </a:r>
            <a:r>
              <a:rPr lang="ru-RU" sz="2400" dirty="0" err="1"/>
              <a:t>насіння</a:t>
            </a:r>
            <a:r>
              <a:rPr lang="ru-RU" sz="2400" dirty="0"/>
              <a:t> </a:t>
            </a:r>
            <a:r>
              <a:rPr lang="ru-RU" sz="2400" dirty="0" err="1"/>
              <a:t>хвойних</a:t>
            </a:r>
            <a:r>
              <a:rPr lang="ru-RU" sz="2400" dirty="0"/>
              <a:t> </a:t>
            </a:r>
            <a:r>
              <a:rPr lang="ru-RU" sz="2400" dirty="0" err="1"/>
              <a:t>порід</a:t>
            </a:r>
            <a:r>
              <a:rPr lang="ru-RU" sz="2400" dirty="0"/>
              <a:t>. </a:t>
            </a:r>
            <a:r>
              <a:rPr lang="ru-RU" sz="2400" dirty="0" err="1"/>
              <a:t>Має</a:t>
            </a:r>
            <a:r>
              <a:rPr lang="ru-RU" sz="2400" dirty="0"/>
              <a:t> на </a:t>
            </a:r>
            <a:r>
              <a:rPr lang="ru-RU" sz="2400" dirty="0" err="1"/>
              <a:t>голові</a:t>
            </a:r>
            <a:r>
              <a:rPr lang="ru-RU" sz="2400" dirty="0"/>
              <a:t> </a:t>
            </a:r>
            <a:r>
              <a:rPr lang="ru-RU" sz="2400" dirty="0" err="1"/>
              <a:t>повздовжну</a:t>
            </a:r>
            <a:r>
              <a:rPr lang="ru-RU" sz="2400" dirty="0"/>
              <a:t> </a:t>
            </a:r>
            <a:r>
              <a:rPr lang="ru-RU" sz="2400" dirty="0" err="1"/>
              <a:t>смужку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нагадує</a:t>
            </a:r>
            <a:r>
              <a:rPr lang="ru-RU" sz="2400" dirty="0"/>
              <a:t> корону (</a:t>
            </a:r>
            <a:r>
              <a:rPr lang="ru-RU" sz="2400" dirty="0" err="1"/>
              <a:t>звідки</a:t>
            </a:r>
            <a:r>
              <a:rPr lang="ru-RU" sz="2400" dirty="0"/>
              <a:t> </a:t>
            </a:r>
            <a:r>
              <a:rPr lang="ru-RU" sz="2400" dirty="0" err="1"/>
              <a:t>й</a:t>
            </a:r>
            <a:r>
              <a:rPr lang="ru-RU" sz="2400" dirty="0"/>
              <a:t> </a:t>
            </a:r>
            <a:r>
              <a:rPr lang="ru-RU" sz="2400" dirty="0" err="1"/>
              <a:t>назва</a:t>
            </a:r>
            <a:r>
              <a:rPr lang="ru-RU" sz="2400" dirty="0" smtClean="0"/>
              <a:t>).</a:t>
            </a:r>
            <a:r>
              <a:rPr lang="uk-UA" sz="2400" dirty="0" smtClean="0"/>
              <a:t>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</a:t>
            </a:r>
            <a:r>
              <a:rPr lang="uk-UA" sz="2400" dirty="0" smtClean="0">
                <a:solidFill>
                  <a:srgbClr val="FF0000"/>
                </a:solidFill>
              </a:rPr>
              <a:t>Крихітний корольок за літо  виловлює близько 10 мільйонів комах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Серпокрилець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600200"/>
            <a:ext cx="5257808" cy="4525963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Найбільшу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у горизонтальному </a:t>
            </a:r>
            <a:r>
              <a:rPr lang="ru-RU" dirty="0" err="1" smtClean="0"/>
              <a:t>польоті</a:t>
            </a:r>
            <a:r>
              <a:rPr lang="ru-RU" dirty="0" smtClean="0"/>
              <a:t>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розвивати</a:t>
            </a:r>
            <a:r>
              <a:rPr lang="ru-RU" dirty="0" smtClean="0"/>
              <a:t> </a:t>
            </a:r>
            <a:r>
              <a:rPr lang="ru-RU" dirty="0" err="1" smtClean="0"/>
              <a:t>серпокрильці</a:t>
            </a:r>
            <a:r>
              <a:rPr lang="ru-RU" dirty="0" smtClean="0"/>
              <a:t> — до 160 км за годину</a:t>
            </a:r>
            <a:r>
              <a:rPr lang="ru-RU" dirty="0" smtClean="0"/>
              <a:t>.</a:t>
            </a:r>
          </a:p>
          <a:p>
            <a:r>
              <a:rPr lang="uk-UA" dirty="0" smtClean="0"/>
              <a:t>Полюючи </a:t>
            </a:r>
            <a:r>
              <a:rPr lang="uk-UA" dirty="0"/>
              <a:t>на комах, стрижні за робочий день пролітають тисячу кілометрів.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Серпокрилець чорний (Apus apus)"/>
          <p:cNvPicPr>
            <a:picLocks noChangeAspect="1" noChangeArrowheads="1"/>
          </p:cNvPicPr>
          <p:nvPr/>
        </p:nvPicPr>
        <p:blipFill>
          <a:blip r:embed="rId2"/>
          <a:srcRect l="18750" t="10937" r="10417" b="14063"/>
          <a:stretch>
            <a:fillRect/>
          </a:stretch>
        </p:blipFill>
        <p:spPr bwMode="auto">
          <a:xfrm>
            <a:off x="357158" y="1823746"/>
            <a:ext cx="3429024" cy="4819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1\Desktop\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143" y="132528"/>
            <a:ext cx="8681575" cy="6511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</a:t>
            </a:r>
            <a:r>
              <a:rPr lang="ru-RU" b="1" dirty="0" err="1" smtClean="0"/>
              <a:t>Приваблювання</a:t>
            </a:r>
            <a:r>
              <a:rPr lang="ru-RU" b="1" dirty="0" smtClean="0"/>
              <a:t> </a:t>
            </a:r>
            <a:r>
              <a:rPr lang="ru-RU" b="1" dirty="0" err="1" smtClean="0"/>
              <a:t>птахів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Учені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давно довели,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вивчати</a:t>
            </a:r>
            <a:r>
              <a:rPr lang="ru-RU" dirty="0" smtClean="0"/>
              <a:t> </a:t>
            </a:r>
            <a:r>
              <a:rPr lang="ru-RU" dirty="0" err="1" smtClean="0"/>
              <a:t>користь</a:t>
            </a:r>
            <a:r>
              <a:rPr lang="ru-RU" dirty="0" smtClean="0"/>
              <a:t>, яку </a:t>
            </a:r>
            <a:r>
              <a:rPr lang="ru-RU" dirty="0" err="1" smtClean="0"/>
              <a:t>приносять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шкоду,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завдають</a:t>
            </a:r>
            <a:r>
              <a:rPr lang="ru-RU" dirty="0" smtClean="0"/>
              <a:t> птахи,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прагнути</a:t>
            </a:r>
            <a:r>
              <a:rPr lang="ru-RU" dirty="0" smtClean="0"/>
              <a:t> </a:t>
            </a:r>
            <a:r>
              <a:rPr lang="ru-RU" dirty="0" err="1" smtClean="0"/>
              <a:t>підсилювати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корисну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. </a:t>
            </a:r>
            <a:r>
              <a:rPr lang="ru-RU" dirty="0" err="1" smtClean="0"/>
              <a:t>Приваблювання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 на поля, у сади, парки, </a:t>
            </a:r>
            <a:r>
              <a:rPr lang="ru-RU" dirty="0" err="1" smtClean="0"/>
              <a:t>ліси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позитивні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 smtClean="0"/>
              <a:t>врожайність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культур та </a:t>
            </a:r>
            <a:r>
              <a:rPr lang="ru-RU" dirty="0" err="1" smtClean="0"/>
              <a:t>продуктивність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.</a:t>
            </a:r>
            <a:r>
              <a:rPr lang="ru-RU" dirty="0" smtClean="0"/>
              <a:t> 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птахам </a:t>
            </a:r>
            <a:r>
              <a:rPr lang="ru-RU" dirty="0" err="1" smtClean="0"/>
              <a:t>дуже</a:t>
            </a:r>
            <a:r>
              <a:rPr lang="ru-RU" dirty="0" smtClean="0"/>
              <a:t> часто не </a:t>
            </a:r>
            <a:r>
              <a:rPr lang="ru-RU" dirty="0" err="1" smtClean="0"/>
              <a:t>вистачає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для </a:t>
            </a:r>
            <a:r>
              <a:rPr lang="ru-RU" dirty="0" err="1" smtClean="0"/>
              <a:t>гніздування</a:t>
            </a:r>
            <a:r>
              <a:rPr lang="ru-RU" dirty="0" smtClean="0"/>
              <a:t>,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восени</a:t>
            </a:r>
            <a:r>
              <a:rPr lang="ru-RU" dirty="0" smtClean="0"/>
              <a:t>, </a:t>
            </a:r>
            <a:r>
              <a:rPr lang="ru-RU" dirty="0" err="1" smtClean="0"/>
              <a:t>взимку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навесні</a:t>
            </a:r>
            <a:r>
              <a:rPr lang="ru-RU" dirty="0" smtClean="0"/>
              <a:t> </a:t>
            </a:r>
            <a:r>
              <a:rPr lang="ru-RU" dirty="0" err="1" smtClean="0"/>
              <a:t>розвішувати</a:t>
            </a:r>
            <a:r>
              <a:rPr lang="ru-RU" dirty="0" smtClean="0"/>
              <a:t> в </a:t>
            </a:r>
            <a:r>
              <a:rPr lang="ru-RU" dirty="0" err="1" smtClean="0"/>
              <a:t>лісах</a:t>
            </a:r>
            <a:r>
              <a:rPr lang="ru-RU" dirty="0" smtClean="0"/>
              <a:t>, парках, садах </a:t>
            </a:r>
            <a:r>
              <a:rPr lang="ru-RU" dirty="0" err="1" smtClean="0"/>
              <a:t>і</a:t>
            </a:r>
            <a:r>
              <a:rPr lang="ru-RU" dirty="0" smtClean="0"/>
              <a:t> на городах </a:t>
            </a:r>
            <a:r>
              <a:rPr lang="ru-RU" dirty="0" err="1" smtClean="0"/>
              <a:t>шпаківні</a:t>
            </a:r>
            <a:r>
              <a:rPr lang="ru-RU" dirty="0" smtClean="0"/>
              <a:t>, </a:t>
            </a:r>
            <a:r>
              <a:rPr lang="ru-RU" dirty="0" err="1" smtClean="0"/>
              <a:t>синичники</a:t>
            </a:r>
            <a:r>
              <a:rPr lang="ru-RU" dirty="0" smtClean="0"/>
              <a:t>, дуплянки </a:t>
            </a:r>
            <a:r>
              <a:rPr lang="ru-RU" dirty="0" err="1" smtClean="0"/>
              <a:t>і</a:t>
            </a:r>
            <a:r>
              <a:rPr lang="ru-RU" dirty="0" smtClean="0"/>
              <a:t> т. п. </a:t>
            </a:r>
            <a:r>
              <a:rPr lang="ru-RU" dirty="0" err="1" smtClean="0"/>
              <a:t>Добрі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висаджування</a:t>
            </a:r>
            <a:r>
              <a:rPr lang="ru-RU" dirty="0" smtClean="0"/>
              <a:t> </a:t>
            </a:r>
            <a:r>
              <a:rPr lang="ru-RU" dirty="0" err="1" smtClean="0"/>
              <a:t>кущів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схованкою</a:t>
            </a:r>
            <a:r>
              <a:rPr lang="ru-RU" dirty="0" smtClean="0"/>
              <a:t> для </a:t>
            </a:r>
            <a:r>
              <a:rPr lang="ru-RU" dirty="0" err="1" smtClean="0"/>
              <a:t>гнізд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Будуємо будиночки для птахів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600200"/>
            <a:ext cx="4543428" cy="452596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err="1" smtClean="0">
                <a:solidFill>
                  <a:schemeClr val="tx1"/>
                </a:solidFill>
              </a:rPr>
              <a:t>Птахів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українських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містах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кілька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десятків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видів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майже</a:t>
            </a:r>
            <a:r>
              <a:rPr lang="ru-RU" dirty="0" smtClean="0">
                <a:solidFill>
                  <a:schemeClr val="tx1"/>
                </a:solidFill>
              </a:rPr>
              <a:t> для кожного </a:t>
            </a:r>
            <a:r>
              <a:rPr lang="ru-RU" dirty="0" err="1" smtClean="0">
                <a:solidFill>
                  <a:schemeClr val="tx1"/>
                </a:solidFill>
              </a:rPr>
              <a:t>потрібні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хатинки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певного</a:t>
            </a:r>
            <a:r>
              <a:rPr lang="ru-RU" dirty="0" smtClean="0">
                <a:solidFill>
                  <a:schemeClr val="tx1"/>
                </a:solidFill>
              </a:rPr>
              <a:t> типу.  </a:t>
            </a:r>
            <a:r>
              <a:rPr lang="ru-RU" dirty="0" err="1" smtClean="0">
                <a:solidFill>
                  <a:schemeClr val="tx1"/>
                </a:solidFill>
              </a:rPr>
              <a:t>Будинки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чотирьох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типів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основних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видів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пернатих</a:t>
            </a:r>
            <a:r>
              <a:rPr lang="ru-RU" dirty="0" smtClean="0">
                <a:solidFill>
                  <a:schemeClr val="tx1"/>
                </a:solidFill>
              </a:rPr>
              <a:t>. Так, у </a:t>
            </a:r>
            <a:r>
              <a:rPr lang="ru-RU" dirty="0" err="1" smtClean="0">
                <a:solidFill>
                  <a:schemeClr val="tx1"/>
                </a:solidFill>
              </a:rPr>
              <a:t>ромбовидній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хатці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квадратним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льотком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нагорі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оселяться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синиці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Квадратний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будинок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із</a:t>
            </a:r>
            <a:r>
              <a:rPr lang="ru-RU" dirty="0" smtClean="0">
                <a:solidFill>
                  <a:schemeClr val="tx1"/>
                </a:solidFill>
              </a:rPr>
              <a:t> входом </a:t>
            </a:r>
            <a:r>
              <a:rPr lang="ru-RU" dirty="0" err="1" smtClean="0">
                <a:solidFill>
                  <a:schemeClr val="tx1"/>
                </a:solidFill>
              </a:rPr>
              <a:t>нагорі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праворуч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привабить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горихвісток</a:t>
            </a:r>
            <a:r>
              <a:rPr lang="ru-RU" dirty="0" smtClean="0">
                <a:solidFill>
                  <a:schemeClr val="tx1"/>
                </a:solidFill>
              </a:rPr>
              <a:t> — </a:t>
            </a:r>
            <a:r>
              <a:rPr lang="ru-RU" dirty="0" err="1" smtClean="0">
                <a:solidFill>
                  <a:schemeClr val="tx1"/>
                </a:solidFill>
              </a:rPr>
              <a:t>яскравих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пташок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які</a:t>
            </a:r>
            <a:r>
              <a:rPr lang="ru-RU" dirty="0" smtClean="0">
                <a:solidFill>
                  <a:schemeClr val="tx1"/>
                </a:solidFill>
              </a:rPr>
              <a:t> красиво </a:t>
            </a:r>
            <a:r>
              <a:rPr lang="ru-RU" dirty="0" err="1" smtClean="0">
                <a:solidFill>
                  <a:schemeClr val="tx1"/>
                </a:solidFill>
              </a:rPr>
              <a:t>співають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</a:rPr>
              <a:t>Кумедні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сичі</a:t>
            </a:r>
            <a:r>
              <a:rPr lang="ru-RU" dirty="0" smtClean="0">
                <a:solidFill>
                  <a:schemeClr val="tx1"/>
                </a:solidFill>
              </a:rPr>
              <a:t> — </a:t>
            </a:r>
            <a:r>
              <a:rPr lang="ru-RU" dirty="0" err="1" smtClean="0">
                <a:solidFill>
                  <a:schemeClr val="tx1"/>
                </a:solidFill>
              </a:rPr>
              <a:t>маленькі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сови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великими </a:t>
            </a:r>
            <a:r>
              <a:rPr lang="ru-RU" dirty="0" err="1" smtClean="0">
                <a:solidFill>
                  <a:schemeClr val="tx1"/>
                </a:solidFill>
              </a:rPr>
              <a:t>очима</a:t>
            </a:r>
            <a:r>
              <a:rPr lang="ru-RU" dirty="0" smtClean="0">
                <a:solidFill>
                  <a:schemeClr val="tx1"/>
                </a:solidFill>
              </a:rPr>
              <a:t> — </a:t>
            </a:r>
            <a:r>
              <a:rPr lang="ru-RU" dirty="0" err="1" smtClean="0">
                <a:solidFill>
                  <a:schemeClr val="tx1"/>
                </a:solidFill>
              </a:rPr>
              <a:t>оберуть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відкриту</a:t>
            </a:r>
            <a:r>
              <a:rPr lang="ru-RU" dirty="0" smtClean="0">
                <a:solidFill>
                  <a:schemeClr val="tx1"/>
                </a:solidFill>
              </a:rPr>
              <a:t> хатку, схожу на </a:t>
            </a:r>
            <a:r>
              <a:rPr lang="ru-RU" dirty="0" err="1" smtClean="0">
                <a:solidFill>
                  <a:schemeClr val="tx1"/>
                </a:solidFill>
              </a:rPr>
              <a:t>годівничку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Птахи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радують</a:t>
            </a:r>
            <a:r>
              <a:rPr lang="ru-RU" dirty="0" smtClean="0"/>
              <a:t> людей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присутністю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 в </a:t>
            </a:r>
            <a:r>
              <a:rPr lang="ru-RU" dirty="0" err="1" smtClean="0"/>
              <a:t>екосистемі</a:t>
            </a:r>
            <a:r>
              <a:rPr lang="ru-RU" dirty="0" smtClean="0"/>
              <a:t>. В </a:t>
            </a:r>
            <a:r>
              <a:rPr lang="ru-RU" dirty="0" err="1" smtClean="0"/>
              <a:t>принципі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7650" name="Picture 2" descr="C:\Users\1\Desktop\birdhouse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2540008" cy="3571886"/>
          </a:xfrm>
          <a:prstGeom prst="rect">
            <a:avLst/>
          </a:prstGeom>
          <a:noFill/>
        </p:spPr>
      </p:pic>
      <p:pic>
        <p:nvPicPr>
          <p:cNvPr id="5" name="Picture 6" descr="C:\Users\1\Desktop\birdhouse05.jpg"/>
          <p:cNvPicPr>
            <a:picLocks noChangeAspect="1" noChangeArrowheads="1"/>
          </p:cNvPicPr>
          <p:nvPr/>
        </p:nvPicPr>
        <p:blipFill>
          <a:blip r:embed="rId3"/>
          <a:srcRect t="5833"/>
          <a:stretch>
            <a:fillRect/>
          </a:stretch>
        </p:blipFill>
        <p:spPr bwMode="auto">
          <a:xfrm>
            <a:off x="2071670" y="3884521"/>
            <a:ext cx="2143140" cy="2973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Будуємо будиночки для птахів</a:t>
            </a:r>
            <a:endParaRPr lang="ru-RU" dirty="0"/>
          </a:p>
        </p:txBody>
      </p:sp>
      <p:pic>
        <p:nvPicPr>
          <p:cNvPr id="26626" name="Picture 2" descr="C:\Users\1\Desktop\birdhouse03.jpg"/>
          <p:cNvPicPr>
            <a:picLocks noChangeAspect="1" noChangeArrowheads="1"/>
          </p:cNvPicPr>
          <p:nvPr/>
        </p:nvPicPr>
        <p:blipFill>
          <a:blip r:embed="rId2"/>
          <a:srcRect t="7241"/>
          <a:stretch>
            <a:fillRect/>
          </a:stretch>
        </p:blipFill>
        <p:spPr bwMode="auto">
          <a:xfrm>
            <a:off x="357158" y="1142984"/>
            <a:ext cx="2714612" cy="3660489"/>
          </a:xfrm>
          <a:prstGeom prst="rect">
            <a:avLst/>
          </a:prstGeom>
          <a:noFill/>
        </p:spPr>
      </p:pic>
      <p:pic>
        <p:nvPicPr>
          <p:cNvPr id="26627" name="Picture 3" descr="C:\Users\1\Desktop\birdhouse07.jpg"/>
          <p:cNvPicPr>
            <a:picLocks noChangeAspect="1" noChangeArrowheads="1"/>
          </p:cNvPicPr>
          <p:nvPr/>
        </p:nvPicPr>
        <p:blipFill>
          <a:blip r:embed="rId3"/>
          <a:srcRect t="4503"/>
          <a:stretch>
            <a:fillRect/>
          </a:stretch>
        </p:blipFill>
        <p:spPr bwMode="auto">
          <a:xfrm>
            <a:off x="2571736" y="3828333"/>
            <a:ext cx="2143140" cy="3029667"/>
          </a:xfrm>
          <a:prstGeom prst="rect">
            <a:avLst/>
          </a:prstGeom>
          <a:noFill/>
        </p:spPr>
      </p:pic>
      <p:pic>
        <p:nvPicPr>
          <p:cNvPr id="26628" name="Picture 4" descr="C:\Users\1\Desktop\birdhouse04.jpg"/>
          <p:cNvPicPr>
            <a:picLocks noChangeAspect="1" noChangeArrowheads="1"/>
          </p:cNvPicPr>
          <p:nvPr/>
        </p:nvPicPr>
        <p:blipFill>
          <a:blip r:embed="rId4"/>
          <a:srcRect t="6383"/>
          <a:stretch>
            <a:fillRect/>
          </a:stretch>
        </p:blipFill>
        <p:spPr bwMode="auto">
          <a:xfrm>
            <a:off x="6357950" y="1071546"/>
            <a:ext cx="2786050" cy="3628129"/>
          </a:xfrm>
          <a:prstGeom prst="rect">
            <a:avLst/>
          </a:prstGeom>
          <a:noFill/>
        </p:spPr>
      </p:pic>
      <p:pic>
        <p:nvPicPr>
          <p:cNvPr id="26631" name="Picture 7" descr="C:\Users\1\Desktop\birdhouse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8884" y="3654318"/>
            <a:ext cx="2150569" cy="2989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ГОРОБЕЦЬ  ХАТНІЙ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286380" y="1600200"/>
            <a:ext cx="385762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Харчується</a:t>
            </a:r>
            <a:r>
              <a:rPr lang="ru-RU" dirty="0" smtClean="0"/>
              <a:t> в основному </a:t>
            </a:r>
            <a:r>
              <a:rPr lang="ru-RU" dirty="0" err="1" smtClean="0"/>
              <a:t>рослинною</a:t>
            </a:r>
            <a:r>
              <a:rPr lang="ru-RU" dirty="0" smtClean="0"/>
              <a:t> </a:t>
            </a:r>
            <a:r>
              <a:rPr lang="ru-RU" dirty="0" err="1" smtClean="0"/>
              <a:t>їжею</a:t>
            </a:r>
            <a:r>
              <a:rPr lang="ru-RU" dirty="0" smtClean="0"/>
              <a:t>,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навесні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Комахи"/>
              </a:rPr>
              <a:t>комахами</a:t>
            </a:r>
            <a:r>
              <a:rPr lang="ru-RU" dirty="0" smtClean="0"/>
              <a:t>,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вигодовує</a:t>
            </a:r>
            <a:r>
              <a:rPr lang="ru-RU" dirty="0" smtClean="0"/>
              <a:t> </a:t>
            </a:r>
            <a:r>
              <a:rPr lang="ru-RU" dirty="0" err="1" smtClean="0"/>
              <a:t>пташенят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uk-UA" dirty="0" smtClean="0"/>
              <a:t>Сім’я </a:t>
            </a:r>
            <a:r>
              <a:rPr lang="uk-UA" dirty="0" smtClean="0"/>
              <a:t>горобців знищує за весну і літо близько 6-7 тисяч комах</a:t>
            </a:r>
            <a:endParaRPr lang="ru-RU" dirty="0"/>
          </a:p>
        </p:txBody>
      </p:sp>
      <p:pic>
        <p:nvPicPr>
          <p:cNvPr id="14341" name="Picture 5" descr="http://pernatidruzi.org.ua/pictures/horobec_il.jpg"/>
          <p:cNvPicPr>
            <a:picLocks noChangeAspect="1" noChangeArrowheads="1"/>
          </p:cNvPicPr>
          <p:nvPr/>
        </p:nvPicPr>
        <p:blipFill>
          <a:blip r:embed="rId3"/>
          <a:srcRect l="10828" r="7359"/>
          <a:stretch>
            <a:fillRect/>
          </a:stretch>
        </p:blipFill>
        <p:spPr bwMode="auto">
          <a:xfrm>
            <a:off x="214282" y="1428736"/>
            <a:ext cx="5389104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600200"/>
            <a:ext cx="4429156" cy="4525963"/>
          </a:xfrm>
        </p:spPr>
        <p:txBody>
          <a:bodyPr/>
          <a:lstStyle/>
          <a:p>
            <a:r>
              <a:rPr lang="ru-RU" dirty="0" smtClean="0"/>
              <a:t>За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/>
              <a:t>пара маленьких </a:t>
            </a:r>
            <a:r>
              <a:rPr lang="ru-RU" dirty="0" err="1"/>
              <a:t>синичок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обслужити</a:t>
            </a:r>
            <a:r>
              <a:rPr lang="ru-RU" dirty="0"/>
              <a:t> 40 </a:t>
            </a:r>
            <a:r>
              <a:rPr lang="ru-RU" dirty="0" err="1"/>
              <a:t>плодових</a:t>
            </a:r>
            <a:r>
              <a:rPr lang="ru-RU" dirty="0"/>
              <a:t> дерев</a:t>
            </a:r>
          </a:p>
          <a:p>
            <a:pPr>
              <a:buNone/>
            </a:pPr>
            <a:r>
              <a:rPr lang="uk-UA" dirty="0"/>
              <a:t> </a:t>
            </a:r>
            <a:endParaRPr lang="ru-RU" dirty="0"/>
          </a:p>
          <a:p>
            <a:r>
              <a:rPr lang="ru-RU" dirty="0" err="1"/>
              <a:t>Синиця</a:t>
            </a:r>
            <a:r>
              <a:rPr lang="ru-RU" dirty="0"/>
              <a:t> за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з’їдає</a:t>
            </a:r>
            <a:r>
              <a:rPr lang="ru-RU" dirty="0"/>
              <a:t> </a:t>
            </a:r>
            <a:r>
              <a:rPr lang="ru-RU" dirty="0" err="1"/>
              <a:t>стільки</a:t>
            </a:r>
            <a:r>
              <a:rPr lang="ru-RU" dirty="0"/>
              <a:t> комах,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важить</a:t>
            </a:r>
            <a:r>
              <a:rPr lang="ru-RU" dirty="0"/>
              <a:t> сама</a:t>
            </a:r>
          </a:p>
          <a:p>
            <a:endParaRPr lang="ru-RU" dirty="0"/>
          </a:p>
        </p:txBody>
      </p:sp>
      <p:pic>
        <p:nvPicPr>
          <p:cNvPr id="5" name="Picture 2" descr="Галерея зимуючих птахів Херсонщини та рідного краю"/>
          <p:cNvPicPr>
            <a:picLocks noChangeAspect="1" noChangeArrowheads="1"/>
          </p:cNvPicPr>
          <p:nvPr/>
        </p:nvPicPr>
        <p:blipFill>
          <a:blip r:embed="rId3"/>
          <a:srcRect l="781" t="2083" r="71875" b="47916"/>
          <a:stretch>
            <a:fillRect/>
          </a:stretch>
        </p:blipFill>
        <p:spPr bwMode="auto">
          <a:xfrm>
            <a:off x="214282" y="1175617"/>
            <a:ext cx="4143404" cy="5682383"/>
          </a:xfrm>
          <a:prstGeom prst="rect">
            <a:avLst/>
          </a:prstGeom>
          <a:noFill/>
        </p:spPr>
      </p:pic>
      <p:pic>
        <p:nvPicPr>
          <p:cNvPr id="9220" name="Picture 4" descr="https://naurok.com.ua/uploads/files/713612/137463/149260_images/thumb_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098221" cy="2300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929198"/>
            <a:ext cx="8215370" cy="1571636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/>
              <a:t>Сова </a:t>
            </a:r>
            <a:r>
              <a:rPr lang="ru-RU" sz="3600" dirty="0" err="1"/>
              <a:t>з’їдає</a:t>
            </a:r>
            <a:r>
              <a:rPr lang="ru-RU" sz="3600" dirty="0"/>
              <a:t> за </a:t>
            </a:r>
            <a:r>
              <a:rPr lang="ru-RU" sz="3600" dirty="0" err="1"/>
              <a:t>місяць</a:t>
            </a:r>
            <a:r>
              <a:rPr lang="ru-RU" sz="3600" dirty="0"/>
              <a:t> 85-130 </a:t>
            </a:r>
            <a:r>
              <a:rPr lang="ru-RU" sz="3600" dirty="0" err="1"/>
              <a:t>мишей</a:t>
            </a:r>
            <a:r>
              <a:rPr lang="ru-RU" sz="3600" dirty="0"/>
              <a:t>, а за </a:t>
            </a:r>
            <a:r>
              <a:rPr lang="ru-RU" sz="3600" dirty="0" err="1"/>
              <a:t>літо</a:t>
            </a:r>
            <a:r>
              <a:rPr lang="ru-RU" sz="3600" dirty="0"/>
              <a:t> – до </a:t>
            </a:r>
            <a:r>
              <a:rPr lang="ru-RU" sz="3600" dirty="0" smtClean="0"/>
              <a:t>1000 </a:t>
            </a:r>
            <a:r>
              <a:rPr lang="ru-RU" sz="3600" dirty="0" err="1"/>
              <a:t>полівок</a:t>
            </a:r>
            <a:r>
              <a:rPr lang="ru-RU" sz="3600" dirty="0"/>
              <a:t> </a:t>
            </a:r>
            <a:r>
              <a:rPr lang="ru-RU" sz="3600" dirty="0" err="1"/>
              <a:t>і</a:t>
            </a:r>
            <a:r>
              <a:rPr lang="ru-RU" sz="3600" dirty="0"/>
              <a:t> </a:t>
            </a:r>
            <a:r>
              <a:rPr lang="ru-RU" sz="3600" dirty="0" err="1"/>
              <a:t>мишей</a:t>
            </a:r>
            <a:r>
              <a:rPr lang="ru-RU" sz="3600" dirty="0"/>
              <a:t>, </a:t>
            </a:r>
            <a:r>
              <a:rPr lang="ru-RU" sz="3600" dirty="0" err="1"/>
              <a:t>зберігаючи</a:t>
            </a:r>
            <a:r>
              <a:rPr lang="ru-RU" sz="3600" dirty="0"/>
              <a:t> </a:t>
            </a:r>
            <a:r>
              <a:rPr lang="ru-RU" dirty="0"/>
              <a:t>1 т </a:t>
            </a:r>
            <a:r>
              <a:rPr lang="ru-RU" dirty="0" err="1"/>
              <a:t>хліба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 descr="https://naurok.com.ua/uploads/files/713612/137463/149260_images/thumb_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572428" cy="4250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Дятел звичайний</a:t>
            </a:r>
            <a:endParaRPr lang="ru-RU" dirty="0"/>
          </a:p>
        </p:txBody>
      </p:sp>
      <p:pic>
        <p:nvPicPr>
          <p:cNvPr id="4" name="Picture 4" descr="http://pernatidruzi.org.ua/pictures/maldjatsv/hol_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807"/>
          <a:stretch>
            <a:fillRect/>
          </a:stretch>
        </p:blipFill>
        <p:spPr bwMode="auto">
          <a:xfrm>
            <a:off x="214281" y="1428736"/>
            <a:ext cx="3970449" cy="5143536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286248" y="1500174"/>
            <a:ext cx="4643470" cy="4625989"/>
          </a:xfrm>
          <a:prstGeom prst="rect">
            <a:avLst/>
          </a:prstGeom>
        </p:spPr>
        <p:txBody>
          <a:bodyPr vert="horz" anchor="t">
            <a:normAutofit fontScale="70000" lnSpcReduction="20000"/>
          </a:bodyPr>
          <a:lstStyle/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Дятел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відіграє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важливу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роль в 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3" tooltip="Екосистема"/>
              </a:rPr>
              <a:t>екосистемах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лісу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забезпечуючи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дуплами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дрібних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птахів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таких як 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4" tooltip="Синицеві"/>
              </a:rPr>
              <a:t>синиці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5" tooltip="Мухоловкові"/>
              </a:rPr>
              <a:t>мухоловки</a:t>
            </a:r>
            <a:r>
              <a:rPr kumimoji="0" lang="ru-RU" sz="34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[1]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Крім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того,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він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великій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кількості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поїдає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лісових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шкідників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 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7" tooltip="Попелиці"/>
              </a:rPr>
              <a:t>попелиць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 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8" tooltip="Гусениця"/>
              </a:rPr>
              <a:t>гусінь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8" tooltip="Гусениця"/>
              </a:rPr>
              <a:t>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8" tooltip="Гусениця"/>
              </a:rPr>
              <a:t>метеликів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комах,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живляться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деревиною — 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9" tooltip="Вусачі"/>
              </a:rPr>
              <a:t>вусачів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 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10" tooltip="Златки"/>
              </a:rPr>
              <a:t>златок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 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11" tooltip="Короїди"/>
              </a:rPr>
              <a:t>короїдів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 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12" tooltip="Мурахи"/>
              </a:rPr>
              <a:t>мурах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тощо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Три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дятли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день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поїдають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1000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короїдів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шкідників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лісу</a:t>
            </a:r>
            <a:endParaRPr kumimoji="0" lang="ru-RU" sz="3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86322"/>
            <a:ext cx="8929718" cy="1339841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Граки</a:t>
            </a:r>
            <a:r>
              <a:rPr lang="ru-RU" sz="2400" dirty="0" smtClean="0"/>
              <a:t> </a:t>
            </a:r>
            <a:r>
              <a:rPr lang="ru-RU" sz="2400" dirty="0" err="1" smtClean="0"/>
              <a:t>живляться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тваринною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рослинною</a:t>
            </a:r>
            <a:r>
              <a:rPr lang="ru-RU" sz="2400" dirty="0" smtClean="0"/>
              <a:t> </a:t>
            </a:r>
            <a:r>
              <a:rPr lang="ru-RU" sz="2400" dirty="0" err="1" smtClean="0"/>
              <a:t>їжею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проте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головним</a:t>
            </a:r>
            <a:r>
              <a:rPr lang="ru-RU" sz="2400" dirty="0" smtClean="0"/>
              <a:t> чином </a:t>
            </a:r>
            <a:r>
              <a:rPr lang="ru-RU" sz="2400" dirty="0" err="1" smtClean="0"/>
              <a:t>здобувають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2" tooltip="Хробак"/>
              </a:rPr>
              <a:t>хробаків</a:t>
            </a:r>
            <a:r>
              <a:rPr lang="ru-RU" sz="2400" dirty="0" smtClean="0"/>
              <a:t> та личинок комах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Грак</a:t>
            </a:r>
            <a:r>
              <a:rPr lang="ru-RU" sz="2400" dirty="0" smtClean="0"/>
              <a:t> </a:t>
            </a:r>
            <a:r>
              <a:rPr lang="ru-RU" sz="2400" dirty="0"/>
              <a:t>за день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знищити</a:t>
            </a:r>
            <a:r>
              <a:rPr lang="ru-RU" sz="2400" dirty="0"/>
              <a:t> 400 </a:t>
            </a:r>
            <a:r>
              <a:rPr lang="ru-RU" sz="2400" dirty="0" err="1"/>
              <a:t>шкідників</a:t>
            </a:r>
            <a:endParaRPr lang="ru-RU" sz="2400" dirty="0"/>
          </a:p>
          <a:p>
            <a:pPr>
              <a:buNone/>
            </a:pPr>
            <a:r>
              <a:rPr lang="uk-UA" sz="2400" dirty="0"/>
              <a:t> 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6146" name="Picture 2" descr="http://pernatidruzi.org.ua/pictures/hraksv/hol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799581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206</TotalTime>
  <Words>421</Words>
  <Application>Microsoft Office PowerPoint</Application>
  <PresentationFormat>Экран (4:3)</PresentationFormat>
  <Paragraphs>39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  Цікаві факти про апетит птахів </vt:lpstr>
      <vt:lpstr>   Приваблювання птахів.</vt:lpstr>
      <vt:lpstr>Будуємо будиночки для птахів</vt:lpstr>
      <vt:lpstr>Будуємо будиночки для птахів</vt:lpstr>
      <vt:lpstr>ГОРОБЕЦЬ  ХАТНІЙ</vt:lpstr>
      <vt:lpstr>Слайд 6</vt:lpstr>
      <vt:lpstr>Слайд 7</vt:lpstr>
      <vt:lpstr>Дятел звичайний</vt:lpstr>
      <vt:lpstr>ГРАК</vt:lpstr>
      <vt:lpstr>Слайд 10</vt:lpstr>
      <vt:lpstr>Слайд 11</vt:lpstr>
      <vt:lpstr>Повзик звичайний</vt:lpstr>
      <vt:lpstr>КОРОЛЬОК</vt:lpstr>
      <vt:lpstr>Серпокрилець </vt:lpstr>
      <vt:lpstr>Слайд 15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ЦІКАВІ ФАКТИ ПРО ПТАХІВ</dc:title>
  <dc:creator>1</dc:creator>
  <cp:lastModifiedBy>1</cp:lastModifiedBy>
  <cp:revision>21</cp:revision>
  <dcterms:created xsi:type="dcterms:W3CDTF">2020-04-29T13:48:09Z</dcterms:created>
  <dcterms:modified xsi:type="dcterms:W3CDTF">2020-05-04T11:22:19Z</dcterms:modified>
</cp:coreProperties>
</file>