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</p:sldMasterIdLst>
  <p:notesMasterIdLst>
    <p:notesMasterId r:id="rId33"/>
  </p:notesMasterIdLst>
  <p:sldIdLst>
    <p:sldId id="281" r:id="rId6"/>
    <p:sldId id="257" r:id="rId7"/>
    <p:sldId id="274" r:id="rId8"/>
    <p:sldId id="291" r:id="rId9"/>
    <p:sldId id="289" r:id="rId10"/>
    <p:sldId id="262" r:id="rId11"/>
    <p:sldId id="283" r:id="rId12"/>
    <p:sldId id="261" r:id="rId13"/>
    <p:sldId id="268" r:id="rId14"/>
    <p:sldId id="287" r:id="rId15"/>
    <p:sldId id="263" r:id="rId16"/>
    <p:sldId id="266" r:id="rId17"/>
    <p:sldId id="269" r:id="rId18"/>
    <p:sldId id="270" r:id="rId19"/>
    <p:sldId id="297" r:id="rId20"/>
    <p:sldId id="295" r:id="rId21"/>
    <p:sldId id="271" r:id="rId22"/>
    <p:sldId id="276" r:id="rId23"/>
    <p:sldId id="298" r:id="rId24"/>
    <p:sldId id="277" r:id="rId25"/>
    <p:sldId id="278" r:id="rId26"/>
    <p:sldId id="267" r:id="rId27"/>
    <p:sldId id="272" r:id="rId28"/>
    <p:sldId id="293" r:id="rId29"/>
    <p:sldId id="279" r:id="rId30"/>
    <p:sldId id="275" r:id="rId31"/>
    <p:sldId id="25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AE8AA"/>
    <a:srgbClr val="33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813" autoAdjust="0"/>
    <p:restoredTop sz="94671" autoAdjust="0"/>
  </p:normalViewPr>
  <p:slideViewPr>
    <p:cSldViewPr>
      <p:cViewPr varScale="1">
        <p:scale>
          <a:sx n="84" d="100"/>
          <a:sy n="84" d="100"/>
        </p:scale>
        <p:origin x="60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A43EA-5138-4303-B240-B0F4A9744C8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393DC-F5BE-4A55-A1B7-FB07F38C6905}">
      <dgm:prSet phldrT="[Текст]" custT="1"/>
      <dgm:spPr>
        <a:solidFill>
          <a:srgbClr val="336600"/>
        </a:solidFill>
      </dgm:spPr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 способом живлення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EC8B63-3DF4-42CA-84E8-99F294A64A9B}" type="parTrans" cxnId="{4FF6A3CF-3AB1-458D-A43D-60736E609E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F71DC6-130D-4B74-B42A-2A02C4438E78}" type="sibTrans" cxnId="{4FF6A3CF-3AB1-458D-A43D-60736E609E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F5420D-12B9-43FC-8EDF-84F9BAC212C9}">
      <dgm:prSet custT="1"/>
      <dgm:spPr>
        <a:solidFill>
          <a:srgbClr val="336600"/>
        </a:solidFill>
      </dgm:spPr>
      <dgm:t>
        <a:bodyPr/>
        <a:lstStyle/>
        <a:p>
          <a:r>
            <a:rPr lang="uk-UA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Гриби-сапротрофи</a:t>
          </a:r>
          <a:endParaRPr lang="uk-UA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мінералізують органічні речовини, звільняють ґрунт від мертвих решток і поповнюють у ньому запаси мінеральних солей для живлення зелених рослин)</a:t>
          </a:r>
          <a:endParaRPr lang="ru-RU" sz="2000" b="1" dirty="0"/>
        </a:p>
      </dgm:t>
    </dgm:pt>
    <dgm:pt modelId="{BCA84D3B-C97B-4B90-B9AB-1D9EA924C8CC}" type="parTrans" cxnId="{65F5DB15-646E-4CEE-9B16-771C00F50A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873AAC-3C3D-4BD4-BA0E-2E9FA3CDCE41}" type="sibTrans" cxnId="{65F5DB15-646E-4CEE-9B16-771C00F50A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A9BB17-387D-4277-9185-BD4D49C0165F}">
      <dgm:prSet custT="1"/>
      <dgm:spPr>
        <a:solidFill>
          <a:srgbClr val="3366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Гриби-симбіонти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(беруть участь у створенні двох дуже важливих типів симбіозу: лишайник і мікориза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008A0C6-65F3-4A83-A14C-CA5653B095B7}" type="parTrans" cxnId="{8A2D5096-315F-4263-9CDE-114B59FFAD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CA8BCE-FE3A-4915-9727-DE162357773D}" type="sibTrans" cxnId="{8A2D5096-315F-4263-9CDE-114B59FFAD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5AB3E5-8C4A-4073-A37D-060F763B57B5}">
      <dgm:prSet custT="1"/>
      <dgm:spPr>
        <a:solidFill>
          <a:srgbClr val="3366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Гриби-паразити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uk-UA" sz="2000" b="1" dirty="0" smtClean="0">
              <a:effectLst/>
              <a:latin typeface="Times New Roman" pitchFamily="18" charset="0"/>
              <a:cs typeface="Times New Roman" pitchFamily="18" charset="0"/>
            </a:rPr>
            <a:t>осе­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ляються на живих організмах і живляться за їхній рахунок)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FA5976-2F17-4795-88E1-6B42ED1BFB31}" type="parTrans" cxnId="{88D2E2C9-0853-4B5C-B7A4-3C1B896832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C30839-1B68-4B18-AE82-8D0098ACA446}" type="sibTrans" cxnId="{88D2E2C9-0853-4B5C-B7A4-3C1B896832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F4DD75-2A0E-487E-BF5E-0D838B2E11B8}" type="pres">
      <dgm:prSet presAssocID="{36DA43EA-5138-4303-B240-B0F4A9744C8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0F260-6570-4D9A-8FB8-2B934C9B11C8}" type="pres">
      <dgm:prSet presAssocID="{94B393DC-F5BE-4A55-A1B7-FB07F38C6905}" presName="root1" presStyleCnt="0"/>
      <dgm:spPr/>
      <dgm:t>
        <a:bodyPr/>
        <a:lstStyle/>
        <a:p>
          <a:endParaRPr lang="ru-RU"/>
        </a:p>
      </dgm:t>
    </dgm:pt>
    <dgm:pt modelId="{4E3E1FA6-5347-4A3B-B940-DE93E8567BEF}" type="pres">
      <dgm:prSet presAssocID="{94B393DC-F5BE-4A55-A1B7-FB07F38C6905}" presName="LevelOneTextNode" presStyleLbl="node0" presStyleIdx="0" presStyleCnt="1" custScaleX="165932" custScaleY="229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B154E-8D32-416E-B313-740097AABD17}" type="pres">
      <dgm:prSet presAssocID="{94B393DC-F5BE-4A55-A1B7-FB07F38C6905}" presName="level2hierChild" presStyleCnt="0"/>
      <dgm:spPr/>
      <dgm:t>
        <a:bodyPr/>
        <a:lstStyle/>
        <a:p>
          <a:endParaRPr lang="ru-RU"/>
        </a:p>
      </dgm:t>
    </dgm:pt>
    <dgm:pt modelId="{32E1FDF6-B208-4924-A28C-C381CF07790B}" type="pres">
      <dgm:prSet presAssocID="{1008A0C6-65F3-4A83-A14C-CA5653B095B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BDB5B84-D62E-4FBB-AEDE-943015E42D10}" type="pres">
      <dgm:prSet presAssocID="{1008A0C6-65F3-4A83-A14C-CA5653B095B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3A23F55-D469-40B7-9A49-BA3A31954209}" type="pres">
      <dgm:prSet presAssocID="{81A9BB17-387D-4277-9185-BD4D49C0165F}" presName="root2" presStyleCnt="0"/>
      <dgm:spPr/>
      <dgm:t>
        <a:bodyPr/>
        <a:lstStyle/>
        <a:p>
          <a:endParaRPr lang="ru-RU"/>
        </a:p>
      </dgm:t>
    </dgm:pt>
    <dgm:pt modelId="{6B8C0594-5D5E-42C0-92D6-6CE50D0FFA4C}" type="pres">
      <dgm:prSet presAssocID="{81A9BB17-387D-4277-9185-BD4D49C0165F}" presName="LevelTwoTextNode" presStyleLbl="node2" presStyleIdx="0" presStyleCnt="3" custScaleX="421055" custScaleY="242947" custLinFactNeighborX="2726" custLinFactNeighborY="-79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329F5-512E-4D4C-BC8F-44694DC6A398}" type="pres">
      <dgm:prSet presAssocID="{81A9BB17-387D-4277-9185-BD4D49C0165F}" presName="level3hierChild" presStyleCnt="0"/>
      <dgm:spPr/>
      <dgm:t>
        <a:bodyPr/>
        <a:lstStyle/>
        <a:p>
          <a:endParaRPr lang="ru-RU"/>
        </a:p>
      </dgm:t>
    </dgm:pt>
    <dgm:pt modelId="{F7BFF21C-C026-4415-A933-4E3B833FBA94}" type="pres">
      <dgm:prSet presAssocID="{BCA84D3B-C97B-4B90-B9AB-1D9EA924C8C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0D94981-0AF0-4137-9B36-7B38E6DD3752}" type="pres">
      <dgm:prSet presAssocID="{BCA84D3B-C97B-4B90-B9AB-1D9EA924C8C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1DD443F-F270-4363-8664-3C38CEBCA74C}" type="pres">
      <dgm:prSet presAssocID="{5FF5420D-12B9-43FC-8EDF-84F9BAC212C9}" presName="root2" presStyleCnt="0"/>
      <dgm:spPr/>
      <dgm:t>
        <a:bodyPr/>
        <a:lstStyle/>
        <a:p>
          <a:endParaRPr lang="ru-RU"/>
        </a:p>
      </dgm:t>
    </dgm:pt>
    <dgm:pt modelId="{989186C2-8491-45E4-8792-015F4C0ABEFB}" type="pres">
      <dgm:prSet presAssocID="{5FF5420D-12B9-43FC-8EDF-84F9BAC212C9}" presName="LevelTwoTextNode" presStyleLbl="node2" presStyleIdx="1" presStyleCnt="3" custScaleX="417061" custScaleY="317560" custLinFactNeighborX="3460" custLinFactNeighborY="-26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B7D26D-3662-4771-8367-71C7EAB5B7C7}" type="pres">
      <dgm:prSet presAssocID="{5FF5420D-12B9-43FC-8EDF-84F9BAC212C9}" presName="level3hierChild" presStyleCnt="0"/>
      <dgm:spPr/>
      <dgm:t>
        <a:bodyPr/>
        <a:lstStyle/>
        <a:p>
          <a:endParaRPr lang="ru-RU"/>
        </a:p>
      </dgm:t>
    </dgm:pt>
    <dgm:pt modelId="{CB994BFF-06AE-4A50-B3AA-664DA65163EA}" type="pres">
      <dgm:prSet presAssocID="{CDFA5976-2F17-4795-88E1-6B42ED1BFB3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637EC8-9D23-4BC3-86BA-3874DADB7CE6}" type="pres">
      <dgm:prSet presAssocID="{CDFA5976-2F17-4795-88E1-6B42ED1BFB3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8EC091D-1D37-42D1-B822-C15764A0BA12}" type="pres">
      <dgm:prSet presAssocID="{545AB3E5-8C4A-4073-A37D-060F763B57B5}" presName="root2" presStyleCnt="0"/>
      <dgm:spPr/>
      <dgm:t>
        <a:bodyPr/>
        <a:lstStyle/>
        <a:p>
          <a:endParaRPr lang="ru-RU"/>
        </a:p>
      </dgm:t>
    </dgm:pt>
    <dgm:pt modelId="{7A21DAD3-9640-4759-B204-594B10AFDDC0}" type="pres">
      <dgm:prSet presAssocID="{545AB3E5-8C4A-4073-A37D-060F763B57B5}" presName="LevelTwoTextNode" presStyleLbl="node2" presStyleIdx="2" presStyleCnt="3" custScaleX="423170" custScaleY="229809" custLinFactNeighborX="611" custLinFactNeighborY="-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342F4-C83E-481A-ACCB-29302E1E3878}" type="pres">
      <dgm:prSet presAssocID="{545AB3E5-8C4A-4073-A37D-060F763B57B5}" presName="level3hierChild" presStyleCnt="0"/>
      <dgm:spPr/>
      <dgm:t>
        <a:bodyPr/>
        <a:lstStyle/>
        <a:p>
          <a:endParaRPr lang="ru-RU"/>
        </a:p>
      </dgm:t>
    </dgm:pt>
  </dgm:ptLst>
  <dgm:cxnLst>
    <dgm:cxn modelId="{4722DC98-5C9A-4DFC-AFF1-6C710CAC6519}" type="presOf" srcId="{5FF5420D-12B9-43FC-8EDF-84F9BAC212C9}" destId="{989186C2-8491-45E4-8792-015F4C0ABEFB}" srcOrd="0" destOrd="0" presId="urn:microsoft.com/office/officeart/2008/layout/HorizontalMultiLevelHierarchy"/>
    <dgm:cxn modelId="{8A2D5096-315F-4263-9CDE-114B59FFAD27}" srcId="{94B393DC-F5BE-4A55-A1B7-FB07F38C6905}" destId="{81A9BB17-387D-4277-9185-BD4D49C0165F}" srcOrd="0" destOrd="0" parTransId="{1008A0C6-65F3-4A83-A14C-CA5653B095B7}" sibTransId="{C6CA8BCE-FE3A-4915-9727-DE162357773D}"/>
    <dgm:cxn modelId="{97C5DAB4-3277-4B59-A3C6-57AC2FBF67FC}" type="presOf" srcId="{CDFA5976-2F17-4795-88E1-6B42ED1BFB31}" destId="{9D637EC8-9D23-4BC3-86BA-3874DADB7CE6}" srcOrd="1" destOrd="0" presId="urn:microsoft.com/office/officeart/2008/layout/HorizontalMultiLevelHierarchy"/>
    <dgm:cxn modelId="{65F5DB15-646E-4CEE-9B16-771C00F50AB2}" srcId="{94B393DC-F5BE-4A55-A1B7-FB07F38C6905}" destId="{5FF5420D-12B9-43FC-8EDF-84F9BAC212C9}" srcOrd="1" destOrd="0" parTransId="{BCA84D3B-C97B-4B90-B9AB-1D9EA924C8CC}" sibTransId="{EB873AAC-3C3D-4BD4-BA0E-2E9FA3CDCE41}"/>
    <dgm:cxn modelId="{394BFCC9-BBD5-4EA6-AE37-6752B5C01D5D}" type="presOf" srcId="{CDFA5976-2F17-4795-88E1-6B42ED1BFB31}" destId="{CB994BFF-06AE-4A50-B3AA-664DA65163EA}" srcOrd="0" destOrd="0" presId="urn:microsoft.com/office/officeart/2008/layout/HorizontalMultiLevelHierarchy"/>
    <dgm:cxn modelId="{88D2E2C9-0853-4B5C-B7A4-3C1B8968323A}" srcId="{94B393DC-F5BE-4A55-A1B7-FB07F38C6905}" destId="{545AB3E5-8C4A-4073-A37D-060F763B57B5}" srcOrd="2" destOrd="0" parTransId="{CDFA5976-2F17-4795-88E1-6B42ED1BFB31}" sibTransId="{47C30839-1B68-4B18-AE82-8D0098ACA446}"/>
    <dgm:cxn modelId="{4FF6A3CF-3AB1-458D-A43D-60736E609E2B}" srcId="{36DA43EA-5138-4303-B240-B0F4A9744C87}" destId="{94B393DC-F5BE-4A55-A1B7-FB07F38C6905}" srcOrd="0" destOrd="0" parTransId="{C5EC8B63-3DF4-42CA-84E8-99F294A64A9B}" sibTransId="{4CF71DC6-130D-4B74-B42A-2A02C4438E78}"/>
    <dgm:cxn modelId="{8D9BA328-A688-4346-A57D-461A4A87DDCD}" type="presOf" srcId="{545AB3E5-8C4A-4073-A37D-060F763B57B5}" destId="{7A21DAD3-9640-4759-B204-594B10AFDDC0}" srcOrd="0" destOrd="0" presId="urn:microsoft.com/office/officeart/2008/layout/HorizontalMultiLevelHierarchy"/>
    <dgm:cxn modelId="{CCE7313B-FC8F-48A8-8C1E-6588AC0837E6}" type="presOf" srcId="{1008A0C6-65F3-4A83-A14C-CA5653B095B7}" destId="{2BDB5B84-D62E-4FBB-AEDE-943015E42D10}" srcOrd="1" destOrd="0" presId="urn:microsoft.com/office/officeart/2008/layout/HorizontalMultiLevelHierarchy"/>
    <dgm:cxn modelId="{BAC54E72-AD73-40DB-9BDC-4FB7DE5FC762}" type="presOf" srcId="{36DA43EA-5138-4303-B240-B0F4A9744C87}" destId="{33F4DD75-2A0E-487E-BF5E-0D838B2E11B8}" srcOrd="0" destOrd="0" presId="urn:microsoft.com/office/officeart/2008/layout/HorizontalMultiLevelHierarchy"/>
    <dgm:cxn modelId="{BDE41925-16F6-49DF-83B6-E79AC00FA689}" type="presOf" srcId="{BCA84D3B-C97B-4B90-B9AB-1D9EA924C8CC}" destId="{F7BFF21C-C026-4415-A933-4E3B833FBA94}" srcOrd="0" destOrd="0" presId="urn:microsoft.com/office/officeart/2008/layout/HorizontalMultiLevelHierarchy"/>
    <dgm:cxn modelId="{319E9D6C-9660-4F56-978E-D62E43CA1A30}" type="presOf" srcId="{81A9BB17-387D-4277-9185-BD4D49C0165F}" destId="{6B8C0594-5D5E-42C0-92D6-6CE50D0FFA4C}" srcOrd="0" destOrd="0" presId="urn:microsoft.com/office/officeart/2008/layout/HorizontalMultiLevelHierarchy"/>
    <dgm:cxn modelId="{91F12585-9BE8-4736-8932-6BF1D16C70A4}" type="presOf" srcId="{BCA84D3B-C97B-4B90-B9AB-1D9EA924C8CC}" destId="{E0D94981-0AF0-4137-9B36-7B38E6DD3752}" srcOrd="1" destOrd="0" presId="urn:microsoft.com/office/officeart/2008/layout/HorizontalMultiLevelHierarchy"/>
    <dgm:cxn modelId="{D15C8640-AE16-4056-B384-417738070BE8}" type="presOf" srcId="{94B393DC-F5BE-4A55-A1B7-FB07F38C6905}" destId="{4E3E1FA6-5347-4A3B-B940-DE93E8567BEF}" srcOrd="0" destOrd="0" presId="urn:microsoft.com/office/officeart/2008/layout/HorizontalMultiLevelHierarchy"/>
    <dgm:cxn modelId="{DD9F32C5-1934-4115-8830-BFEA61FFBCD5}" type="presOf" srcId="{1008A0C6-65F3-4A83-A14C-CA5653B095B7}" destId="{32E1FDF6-B208-4924-A28C-C381CF07790B}" srcOrd="0" destOrd="0" presId="urn:microsoft.com/office/officeart/2008/layout/HorizontalMultiLevelHierarchy"/>
    <dgm:cxn modelId="{0BA4D1B7-3A4F-47F5-9FCB-FF833401CA5F}" type="presParOf" srcId="{33F4DD75-2A0E-487E-BF5E-0D838B2E11B8}" destId="{CDC0F260-6570-4D9A-8FB8-2B934C9B11C8}" srcOrd="0" destOrd="0" presId="urn:microsoft.com/office/officeart/2008/layout/HorizontalMultiLevelHierarchy"/>
    <dgm:cxn modelId="{8BBDEEA5-9605-4A01-9A86-94FA08FEF9EC}" type="presParOf" srcId="{CDC0F260-6570-4D9A-8FB8-2B934C9B11C8}" destId="{4E3E1FA6-5347-4A3B-B940-DE93E8567BEF}" srcOrd="0" destOrd="0" presId="urn:microsoft.com/office/officeart/2008/layout/HorizontalMultiLevelHierarchy"/>
    <dgm:cxn modelId="{2595F488-CDC9-4278-ADDC-6E9B29E6DCFF}" type="presParOf" srcId="{CDC0F260-6570-4D9A-8FB8-2B934C9B11C8}" destId="{1EEB154E-8D32-416E-B313-740097AABD17}" srcOrd="1" destOrd="0" presId="urn:microsoft.com/office/officeart/2008/layout/HorizontalMultiLevelHierarchy"/>
    <dgm:cxn modelId="{DB5B349B-A535-4FAC-8392-0F423D68E2EF}" type="presParOf" srcId="{1EEB154E-8D32-416E-B313-740097AABD17}" destId="{32E1FDF6-B208-4924-A28C-C381CF07790B}" srcOrd="0" destOrd="0" presId="urn:microsoft.com/office/officeart/2008/layout/HorizontalMultiLevelHierarchy"/>
    <dgm:cxn modelId="{43D0A9AD-5ADB-4A94-9B32-098189E0CBA4}" type="presParOf" srcId="{32E1FDF6-B208-4924-A28C-C381CF07790B}" destId="{2BDB5B84-D62E-4FBB-AEDE-943015E42D10}" srcOrd="0" destOrd="0" presId="urn:microsoft.com/office/officeart/2008/layout/HorizontalMultiLevelHierarchy"/>
    <dgm:cxn modelId="{77DE2D7B-A807-48C7-9704-A0A9C185B34C}" type="presParOf" srcId="{1EEB154E-8D32-416E-B313-740097AABD17}" destId="{53A23F55-D469-40B7-9A49-BA3A31954209}" srcOrd="1" destOrd="0" presId="urn:microsoft.com/office/officeart/2008/layout/HorizontalMultiLevelHierarchy"/>
    <dgm:cxn modelId="{F4E9E0D6-F4E6-41BD-AD84-D0EA1D7AFDBD}" type="presParOf" srcId="{53A23F55-D469-40B7-9A49-BA3A31954209}" destId="{6B8C0594-5D5E-42C0-92D6-6CE50D0FFA4C}" srcOrd="0" destOrd="0" presId="urn:microsoft.com/office/officeart/2008/layout/HorizontalMultiLevelHierarchy"/>
    <dgm:cxn modelId="{9EA0EBE7-F657-4C27-B0F6-C9E0B2D76C04}" type="presParOf" srcId="{53A23F55-D469-40B7-9A49-BA3A31954209}" destId="{90C329F5-512E-4D4C-BC8F-44694DC6A398}" srcOrd="1" destOrd="0" presId="urn:microsoft.com/office/officeart/2008/layout/HorizontalMultiLevelHierarchy"/>
    <dgm:cxn modelId="{D676A236-FD38-47B3-A6E0-3D5BFB079C4A}" type="presParOf" srcId="{1EEB154E-8D32-416E-B313-740097AABD17}" destId="{F7BFF21C-C026-4415-A933-4E3B833FBA94}" srcOrd="2" destOrd="0" presId="urn:microsoft.com/office/officeart/2008/layout/HorizontalMultiLevelHierarchy"/>
    <dgm:cxn modelId="{DC6E7F2B-4218-493E-A199-C4B8BF752D4F}" type="presParOf" srcId="{F7BFF21C-C026-4415-A933-4E3B833FBA94}" destId="{E0D94981-0AF0-4137-9B36-7B38E6DD3752}" srcOrd="0" destOrd="0" presId="urn:microsoft.com/office/officeart/2008/layout/HorizontalMultiLevelHierarchy"/>
    <dgm:cxn modelId="{E0CF1999-881F-423D-93EB-B89B99D64FB0}" type="presParOf" srcId="{1EEB154E-8D32-416E-B313-740097AABD17}" destId="{91DD443F-F270-4363-8664-3C38CEBCA74C}" srcOrd="3" destOrd="0" presId="urn:microsoft.com/office/officeart/2008/layout/HorizontalMultiLevelHierarchy"/>
    <dgm:cxn modelId="{53A217A5-F401-4597-9DBF-1701CBEEF154}" type="presParOf" srcId="{91DD443F-F270-4363-8664-3C38CEBCA74C}" destId="{989186C2-8491-45E4-8792-015F4C0ABEFB}" srcOrd="0" destOrd="0" presId="urn:microsoft.com/office/officeart/2008/layout/HorizontalMultiLevelHierarchy"/>
    <dgm:cxn modelId="{49A0B851-E7CE-4872-AB24-CDF35F1E1B5F}" type="presParOf" srcId="{91DD443F-F270-4363-8664-3C38CEBCA74C}" destId="{87B7D26D-3662-4771-8367-71C7EAB5B7C7}" srcOrd="1" destOrd="0" presId="urn:microsoft.com/office/officeart/2008/layout/HorizontalMultiLevelHierarchy"/>
    <dgm:cxn modelId="{67567EAF-1947-48EF-A5C7-F1F507554FFA}" type="presParOf" srcId="{1EEB154E-8D32-416E-B313-740097AABD17}" destId="{CB994BFF-06AE-4A50-B3AA-664DA65163EA}" srcOrd="4" destOrd="0" presId="urn:microsoft.com/office/officeart/2008/layout/HorizontalMultiLevelHierarchy"/>
    <dgm:cxn modelId="{500BE2FA-E629-483D-8B6F-2108B932E12F}" type="presParOf" srcId="{CB994BFF-06AE-4A50-B3AA-664DA65163EA}" destId="{9D637EC8-9D23-4BC3-86BA-3874DADB7CE6}" srcOrd="0" destOrd="0" presId="urn:microsoft.com/office/officeart/2008/layout/HorizontalMultiLevelHierarchy"/>
    <dgm:cxn modelId="{2DD8A908-3200-4860-A67B-BAC8581BCD35}" type="presParOf" srcId="{1EEB154E-8D32-416E-B313-740097AABD17}" destId="{D8EC091D-1D37-42D1-B822-C15764A0BA12}" srcOrd="5" destOrd="0" presId="urn:microsoft.com/office/officeart/2008/layout/HorizontalMultiLevelHierarchy"/>
    <dgm:cxn modelId="{8FA0C561-437C-483C-84E5-A355DAB31E4C}" type="presParOf" srcId="{D8EC091D-1D37-42D1-B822-C15764A0BA12}" destId="{7A21DAD3-9640-4759-B204-594B10AFDDC0}" srcOrd="0" destOrd="0" presId="urn:microsoft.com/office/officeart/2008/layout/HorizontalMultiLevelHierarchy"/>
    <dgm:cxn modelId="{A14A3C51-B641-4DCD-9B43-47EE50EF2F6B}" type="presParOf" srcId="{D8EC091D-1D37-42D1-B822-C15764A0BA12}" destId="{EC3342F4-C83E-481A-ACCB-29302E1E38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94BFF-06AE-4A50-B3AA-664DA65163EA}">
      <dsp:nvSpPr>
        <dsp:cNvPr id="0" name=""/>
        <dsp:cNvSpPr/>
      </dsp:nvSpPr>
      <dsp:spPr>
        <a:xfrm>
          <a:off x="822339" y="2988332"/>
          <a:ext cx="327700" cy="148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850" y="0"/>
              </a:lnTo>
              <a:lnTo>
                <a:pt x="163850" y="1487303"/>
              </a:lnTo>
              <a:lnTo>
                <a:pt x="327700" y="14873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948115" y="3693909"/>
        <a:ext cx="76148" cy="76148"/>
      </dsp:txXfrm>
    </dsp:sp>
    <dsp:sp modelId="{F7BFF21C-C026-4415-A933-4E3B833FBA94}">
      <dsp:nvSpPr>
        <dsp:cNvPr id="0" name=""/>
        <dsp:cNvSpPr/>
      </dsp:nvSpPr>
      <dsp:spPr>
        <a:xfrm>
          <a:off x="822339" y="2888514"/>
          <a:ext cx="379358" cy="99817"/>
        </a:xfrm>
        <a:custGeom>
          <a:avLst/>
          <a:gdLst/>
          <a:ahLst/>
          <a:cxnLst/>
          <a:rect l="0" t="0" r="0" b="0"/>
          <a:pathLst>
            <a:path>
              <a:moveTo>
                <a:pt x="0" y="99817"/>
              </a:moveTo>
              <a:lnTo>
                <a:pt x="189679" y="99817"/>
              </a:lnTo>
              <a:lnTo>
                <a:pt x="189679" y="0"/>
              </a:lnTo>
              <a:lnTo>
                <a:pt x="37935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002211" y="2928616"/>
        <a:ext cx="19613" cy="19613"/>
      </dsp:txXfrm>
    </dsp:sp>
    <dsp:sp modelId="{32E1FDF6-B208-4924-A28C-C381CF07790B}">
      <dsp:nvSpPr>
        <dsp:cNvPr id="0" name=""/>
        <dsp:cNvSpPr/>
      </dsp:nvSpPr>
      <dsp:spPr>
        <a:xfrm>
          <a:off x="822339" y="1123497"/>
          <a:ext cx="361901" cy="1864834"/>
        </a:xfrm>
        <a:custGeom>
          <a:avLst/>
          <a:gdLst/>
          <a:ahLst/>
          <a:cxnLst/>
          <a:rect l="0" t="0" r="0" b="0"/>
          <a:pathLst>
            <a:path>
              <a:moveTo>
                <a:pt x="0" y="1864834"/>
              </a:moveTo>
              <a:lnTo>
                <a:pt x="180950" y="1864834"/>
              </a:lnTo>
              <a:lnTo>
                <a:pt x="180950" y="0"/>
              </a:lnTo>
              <a:lnTo>
                <a:pt x="36190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</a:endParaRPr>
        </a:p>
      </dsp:txBody>
      <dsp:txXfrm>
        <a:off x="955799" y="2008424"/>
        <a:ext cx="94981" cy="94981"/>
      </dsp:txXfrm>
    </dsp:sp>
    <dsp:sp modelId="{4E3E1FA6-5347-4A3B-B940-DE93E8567BEF}">
      <dsp:nvSpPr>
        <dsp:cNvPr id="0" name=""/>
        <dsp:cNvSpPr/>
      </dsp:nvSpPr>
      <dsp:spPr>
        <a:xfrm rot="16200000">
          <a:off x="-2558315" y="2579308"/>
          <a:ext cx="5943261" cy="818047"/>
        </a:xfrm>
        <a:prstGeom prst="rect">
          <a:avLst/>
        </a:prstGeom>
        <a:solidFill>
          <a:srgbClr val="336600"/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 способом живлення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-2558315" y="2579308"/>
        <a:ext cx="5943261" cy="818047"/>
      </dsp:txXfrm>
    </dsp:sp>
    <dsp:sp modelId="{6B8C0594-5D5E-42C0-92D6-6CE50D0FFA4C}">
      <dsp:nvSpPr>
        <dsp:cNvPr id="0" name=""/>
        <dsp:cNvSpPr/>
      </dsp:nvSpPr>
      <dsp:spPr>
        <a:xfrm>
          <a:off x="1184240" y="524631"/>
          <a:ext cx="6808647" cy="1197732"/>
        </a:xfrm>
        <a:prstGeom prst="rect">
          <a:avLst/>
        </a:prstGeom>
        <a:solidFill>
          <a:srgbClr val="336600"/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Гриби-симбіонти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(беруть участь у створенні двох дуже важливих типів симбіозу: лишайник і мікориза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84240" y="524631"/>
        <a:ext cx="6808647" cy="1197732"/>
      </dsp:txXfrm>
    </dsp:sp>
    <dsp:sp modelId="{989186C2-8491-45E4-8792-015F4C0ABEFB}">
      <dsp:nvSpPr>
        <dsp:cNvPr id="0" name=""/>
        <dsp:cNvSpPr/>
      </dsp:nvSpPr>
      <dsp:spPr>
        <a:xfrm>
          <a:off x="1201697" y="2105726"/>
          <a:ext cx="6744062" cy="1565575"/>
        </a:xfrm>
        <a:prstGeom prst="rect">
          <a:avLst/>
        </a:prstGeom>
        <a:solidFill>
          <a:srgbClr val="336600"/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Гриби-сапротрофи</a:t>
          </a:r>
          <a:endParaRPr lang="uk-UA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мінералізують органічні речовини, звільняють ґрунт від мертвих решток і поповнюють у ньому запаси мінеральних солей для живлення зелених рослин)</a:t>
          </a:r>
          <a:endParaRPr lang="ru-RU" sz="2000" b="1" kern="1200" dirty="0"/>
        </a:p>
      </dsp:txBody>
      <dsp:txXfrm>
        <a:off x="1201697" y="2105726"/>
        <a:ext cx="6744062" cy="1565575"/>
      </dsp:txXfrm>
    </dsp:sp>
    <dsp:sp modelId="{7A21DAD3-9640-4759-B204-594B10AFDDC0}">
      <dsp:nvSpPr>
        <dsp:cNvPr id="0" name=""/>
        <dsp:cNvSpPr/>
      </dsp:nvSpPr>
      <dsp:spPr>
        <a:xfrm>
          <a:off x="1150040" y="3909155"/>
          <a:ext cx="6842847" cy="1132961"/>
        </a:xfrm>
        <a:prstGeom prst="rect">
          <a:avLst/>
        </a:prstGeom>
        <a:solidFill>
          <a:srgbClr val="336600"/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Гриби-паразити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uk-UA" sz="2000" b="1" kern="1200" dirty="0" smtClean="0">
              <a:effectLst/>
              <a:latin typeface="Times New Roman" pitchFamily="18" charset="0"/>
              <a:cs typeface="Times New Roman" pitchFamily="18" charset="0"/>
            </a:rPr>
            <a:t>осе­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ляються на живих організмах і живляться за їхній рахунок)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50040" y="3909155"/>
        <a:ext cx="6842847" cy="113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DC6DF-2734-4948-B615-F1EA2628847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2F61C-8A18-4484-91B6-F784D5810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4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2F61C-8A18-4484-91B6-F784D5810C3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34BF64-47A3-4182-97CC-0CDE05F927C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9DD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34BF64-47A3-4182-97CC-0CDE05F927C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9DD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531FE6-2CE9-41E9-8ACC-79A35D5D3AA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531FE6-2CE9-41E9-8ACC-79A35D5D3AA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0AB091-E022-428D-8DDF-C0643229B4E6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158F1A-4CA9-4FD7-B705-FC13ECA9CE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779F34-99DD-4735-9EA3-3A4262F2AFA5}" type="datetimeFigureOut">
              <a:rPr lang="ru-RU" smtClean="0">
                <a:solidFill>
                  <a:srgbClr val="009DD9"/>
                </a:solidFill>
              </a:rPr>
              <a:pPr/>
              <a:t>19.05.2020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34BF64-47A3-4182-97CC-0CDE05F92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FCF848-BBAF-4C9C-ADCB-91554448AA85}" type="datetimeFigureOut">
              <a:rPr lang="ru-RU" smtClean="0">
                <a:solidFill>
                  <a:srgbClr val="438086"/>
                </a:solidFill>
              </a:rPr>
              <a:pPr/>
              <a:t>19.05.2020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531FE6-2CE9-41E9-8ACC-79A35D5D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81022"/>
            <a:ext cx="8229600" cy="170975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Загальна </a:t>
            </a:r>
            <a:b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характеристика 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грибів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podosinovi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66" y="1124744"/>
            <a:ext cx="3857652" cy="414340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545" y="1125880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4048" y="56612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Підготував: </a:t>
            </a:r>
            <a:r>
              <a:rPr lang="uk-UA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Воронюк</a:t>
            </a:r>
            <a:r>
              <a:rPr lang="uk-UA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В.О., </a:t>
            </a:r>
          </a:p>
          <a:p>
            <a:r>
              <a:rPr lang="uk-UA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керівник гуртка ПНВО </a:t>
            </a:r>
            <a:endParaRPr lang="uk-UA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E:\7-5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7429552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8506" r="162" b="8866"/>
          <a:stretch/>
        </p:blipFill>
        <p:spPr bwMode="auto">
          <a:xfrm>
            <a:off x="349316" y="1196752"/>
            <a:ext cx="853013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519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Будова тіла вищих грибів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708" y="530120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 – плодове тіло;  2 – грибниця або міцелій;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 – гіфи; 4 – ніжка; 5 – шапинка.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02900958"/>
              </p:ext>
            </p:extLst>
          </p:nvPr>
        </p:nvGraphicFramePr>
        <p:xfrm>
          <a:off x="539552" y="620688"/>
          <a:ext cx="79928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3848" y="219756"/>
            <a:ext cx="40400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Класифікація грибів</a:t>
            </a:r>
          </a:p>
        </p:txBody>
      </p:sp>
    </p:spTree>
    <p:extLst>
      <p:ext uri="{BB962C8B-B14F-4D97-AF65-F5344CB8AC3E}">
        <p14:creationId xmlns:p14="http://schemas.microsoft.com/office/powerpoint/2010/main" val="42646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50" y="23953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Гриби сапрофіти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Шампиньоны. Выращиваем в теплице гриб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7" b="8118"/>
          <a:stretch/>
        </p:blipFill>
        <p:spPr bwMode="auto">
          <a:xfrm>
            <a:off x="6577150" y="3757960"/>
            <a:ext cx="2297532" cy="2358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3520" y="5952640"/>
            <a:ext cx="231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Шампіньйони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Чем опасна плесень в ванной - Статьи Mosclinic.ru - все клиники Москв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t="31616" r="25297"/>
          <a:stretch/>
        </p:blipFill>
        <p:spPr bwMode="auto">
          <a:xfrm>
            <a:off x="6577150" y="872832"/>
            <a:ext cx="2265728" cy="237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6588" y="3166036"/>
            <a:ext cx="226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Мукор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Пеницилл Биология 6 класс Царство Бактерии и Грибы Царство Грибы :: Учёба-Легко.Р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5" y="3698352"/>
            <a:ext cx="3148157" cy="2361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646" y="5885712"/>
            <a:ext cx="313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Пеніцил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shkolazhizni.ru/img/content/i43/437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6"/>
          <a:stretch/>
        </p:blipFill>
        <p:spPr bwMode="auto">
          <a:xfrm>
            <a:off x="380388" y="937087"/>
            <a:ext cx="3020909" cy="2346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874" y="3196814"/>
            <a:ext cx="304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Гнойовик білий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Грибы - опята летни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r="5498"/>
          <a:stretch/>
        </p:blipFill>
        <p:spPr bwMode="auto">
          <a:xfrm>
            <a:off x="3602433" y="3698349"/>
            <a:ext cx="2841894" cy="2346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1297" y="5976209"/>
            <a:ext cx="284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Опеньок літній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Дары Природы - Статьи: Ризопогон желтоваты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7"/>
          <a:stretch/>
        </p:blipFill>
        <p:spPr bwMode="auto">
          <a:xfrm>
            <a:off x="3492547" y="906022"/>
            <a:ext cx="3061667" cy="2305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39133" y="3188721"/>
            <a:ext cx="3061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Ризопогон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жовтий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Гриби-паразити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Гриб Трутовик чешуйчатый пёстрый Вязовик описание фото - 13 Мая 2013 - Грибная энцикло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" y="908719"/>
            <a:ext cx="3485675" cy="261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910" y="3522463"/>
            <a:ext cx="348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Трутовик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The Bulletin: Print-Friendly Article P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30" y="904594"/>
            <a:ext cx="3902735" cy="2618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2478" y="3522975"/>
            <a:ext cx="39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Ріжки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Картоф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8" y="3984642"/>
            <a:ext cx="3494133" cy="226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040" y="6093202"/>
            <a:ext cx="317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Фітофтора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titikaka.ru/uploads/images/00/00/45/2013/04/09/2140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95119"/>
            <a:ext cx="4666269" cy="229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02478" y="6101268"/>
            <a:ext cx="416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апролегнія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Гриби - паразити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Вони оселяються на поверхні або всередині рослин, людини, інших грибів.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Живляться соками організму хазяїна, спричиняючи різні небезпечні захворювання.</a:t>
            </a:r>
          </a:p>
          <a:p>
            <a:endParaRPr lang="ru-RU" dirty="0"/>
          </a:p>
        </p:txBody>
      </p:sp>
      <p:pic>
        <p:nvPicPr>
          <p:cNvPr id="5123" name="Picture 3" descr="E:\Мал._206._Гриби-парази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143380"/>
            <a:ext cx="5243514" cy="236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5716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Шапинкові гриби вступають в симбіоз з кореневою системою різних рослин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xY83Pox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857496"/>
            <a:ext cx="721523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Гриби-симбіонти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27427"/>
            <a:ext cx="453650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41615"/>
            <a:ext cx="3752850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9534" y="4082078"/>
            <a:ext cx="375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Тіло </a:t>
            </a:r>
            <a:r>
              <a:rPr lang="uk-UA" sz="2000" b="1" u="sng" dirty="0" err="1" smtClean="0">
                <a:latin typeface="Times New Roman" pitchFamily="18" charset="0"/>
                <a:cs typeface="Times New Roman" pitchFamily="18" charset="0"/>
              </a:rPr>
              <a:t>лишайника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17" y="4107195"/>
            <a:ext cx="452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Мікориза 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Гриби їстівні - Каталог статей - Гриби України все про гриби Портал Гриб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6301" r="18459" b="744"/>
          <a:stretch/>
        </p:blipFill>
        <p:spPr bwMode="auto">
          <a:xfrm>
            <a:off x="251521" y="4568859"/>
            <a:ext cx="1741714" cy="154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1" y="5962647"/>
            <a:ext cx="174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Підберезник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Диетический форум Diet&amp;Diary - Просмотр темы - Что есть чтоб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3235" y="4568859"/>
            <a:ext cx="1344953" cy="1545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4115" y="5960564"/>
            <a:ext cx="161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Підосичник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Форум &quot;В Керчи&quot; * Просмотр темы - Прикладная географи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8"/>
          <a:stretch/>
        </p:blipFill>
        <p:spPr bwMode="auto">
          <a:xfrm flipH="1">
            <a:off x="3478362" y="4518840"/>
            <a:ext cx="1613204" cy="154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33823" y="5984189"/>
            <a:ext cx="164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Боровик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Целебные Травы : Пармелия, 10 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/>
          <a:stretch/>
        </p:blipFill>
        <p:spPr bwMode="auto">
          <a:xfrm>
            <a:off x="5190642" y="4568860"/>
            <a:ext cx="2118521" cy="154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1566" y="5984189"/>
            <a:ext cx="210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Пармелія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7" name="Picture 15" descr="Последний ягель Галактики : Funfix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2"/>
          <a:stretch/>
        </p:blipFill>
        <p:spPr bwMode="auto">
          <a:xfrm>
            <a:off x="7386813" y="4613318"/>
            <a:ext cx="1568502" cy="1517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60332" y="5989114"/>
            <a:ext cx="156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Ягель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Тривалість життя грибів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2" y="2960395"/>
            <a:ext cx="3340484" cy="12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7422" y="4648005"/>
            <a:ext cx="56417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За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віковим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показником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лишайники </a:t>
            </a:r>
            <a:r>
              <a:rPr lang="ru-RU" b="1" dirty="0" err="1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довгожителі</a:t>
            </a:r>
            <a:r>
              <a:rPr lang="ru-RU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–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можуть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існувати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десятки і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сотні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років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. Але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приріст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слані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щороку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незначний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– 0,5-0,7 мм на </a:t>
            </a:r>
            <a:r>
              <a:rPr lang="ru-RU" b="1" dirty="0" err="1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рік</a:t>
            </a:r>
            <a:r>
              <a:rPr lang="ru-RU" b="1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.</a:t>
            </a:r>
          </a:p>
        </p:txBody>
      </p:sp>
      <p:pic>
        <p:nvPicPr>
          <p:cNvPr id="5125" name="Picture 5" descr="http://pti.kiev.ua/uploads/posts/2011-06/1307365645_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10" y="4493162"/>
            <a:ext cx="2022715" cy="16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915923"/>
            <a:ext cx="46336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дріжджів за сприятливих умов час від одного брунькування клітини до іншого становить 20 – 30 хв.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422" y="908720"/>
            <a:ext cx="84296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Ріст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гриба  за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1-2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см. 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3-6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опенька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лисички,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підберезника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До 14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гриб і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красноголовець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до 40 -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шампіньйони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дозріванням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старіють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часто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загнивають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агрузка картинки: грибы, трава, листья, лес / 446827 - bestforce.r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 r="4062"/>
          <a:stretch/>
        </p:blipFill>
        <p:spPr bwMode="auto">
          <a:xfrm>
            <a:off x="2559787" y="4472958"/>
            <a:ext cx="3884421" cy="2267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01" y="476672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Особливост</a:t>
            </a:r>
            <a:r>
              <a:rPr lang="uk-UA" sz="36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 живлення грибів. Особливості будови грибів: грибна клітина, грибниця, плодове тіло</a:t>
            </a:r>
            <a:endParaRPr lang="ru-RU" sz="36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8040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Цікаво знати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upload.wikimedia.org/wikipedia/uk/thumb/4/45/%D0%91%D1%96%D0%BB%D0%B8%D0%B9_%D0%B3%D1%80%D0%B8%D0%B1_%D0%B2%D0%B0%D0%B3%D0%BE%D1%8E_2%2C850_%D0%BA%D0%B3.jpg/250px-%D0%91%D1%96%D0%BB%D0%B8%D0%B9_%D0%B3%D1%80%D0%B8%D0%B1_%D0%B2%D0%B0%D0%B3%D0%BE%D1%8E_2%2C850_%D0%BA%D0%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5" y="556582"/>
            <a:ext cx="2329147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765180"/>
            <a:ext cx="603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гриба в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 – вагою 2,850 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знайдено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Волині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у 2000 р.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Окружність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шапки –  94 см, 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ніжка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см.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upload.wikimedia.org/wikipedia/commons/6/68/Phallus-impudicus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5" y="2512872"/>
            <a:ext cx="2381250" cy="18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2314" y="2436563"/>
            <a:ext cx="6173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	Веселка 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смердюча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–  рекордсмен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росту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 За 1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шапка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піднімається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на 5 мм – 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вона росте просто на очах і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вдвічі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бамбук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52" name="Picture 8" descr="Lycoperdon perlat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2" y="4435535"/>
            <a:ext cx="2368739" cy="21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84537" y="4502898"/>
            <a:ext cx="6367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Плодове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дощовика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їстівного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здатне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виростати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дощу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до 30 см за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	Тому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побутує</a:t>
            </a: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вислів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Ростуть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99257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багатоклітинні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способом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автотрофи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їхньому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хлорофілу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ростуть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сапротрофів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відмерлих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вступати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симбіоз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 деревами.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Надземна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гриба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грибниця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тропічних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зустріти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Мікологія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наука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завдають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шкоду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302" y="116632"/>
            <a:ext cx="617290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err="1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3200" b="1" dirty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3200" b="1" dirty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твердження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n w="11430"/>
              <a:solidFill>
                <a:srgbClr val="00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27" y="3933056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27" y="1052736"/>
            <a:ext cx="2281436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76" y="980728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Наука, яка вивчає гриби, – 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мікологія.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иткоподібні утвори, з яких складається тіло гриба, –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								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гіфи.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укупність гіфів гриба, які забезпечують живлення та формують плодове тіло гриба, –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міцелій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грибниця.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Тісно переплетені гіфи на поверхні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рунту, які мають вигляд шапинки та ніжки, забезпечують функцію розмноження, – </a:t>
            </a:r>
          </a:p>
          <a:p>
            <a:pPr lvl="5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плодове тіло.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0517" y="332656"/>
            <a:ext cx="4091633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Біологічний словник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861">
            <a:off x="7707656" y="4109598"/>
            <a:ext cx="1060234" cy="15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753">
            <a:off x="6325788" y="4772220"/>
            <a:ext cx="1202220" cy="15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10320"/>
          <a:stretch/>
        </p:blipFill>
        <p:spPr bwMode="auto">
          <a:xfrm rot="1061416">
            <a:off x="4998402" y="5017930"/>
            <a:ext cx="1221430" cy="153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57" y="4084037"/>
            <a:ext cx="8532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Гриб, який  псує продукти харчування. 2. Ниткоподібні утвори багатоклітинних грибів.  3.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Запасна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поживна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захисну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Це тіло, яке утворене тісно переплетеними гіфами  </a:t>
            </a: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поверхні 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ґрунту. 6. Характер живлення грибів.           7. Сукупність гіфів грибів. 8. Складова оболонки клітини гриба. 9. Центр керування клітиною гриба.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2025" y="2601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17009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8157" y="116631"/>
            <a:ext cx="85323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Розв'яжіть</a:t>
            </a:r>
            <a:r>
              <a:rPr lang="ru-RU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кросворд</a:t>
            </a:r>
            <a:r>
              <a:rPr lang="ru-RU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50963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70980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80824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25725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16269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41476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87438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57583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4602"/>
              </p:ext>
            </p:extLst>
          </p:nvPr>
        </p:nvGraphicFramePr>
        <p:xfrm>
          <a:off x="1547664" y="980728"/>
          <a:ext cx="62646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uk-UA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3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000" b="1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0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9"/>
            <a:ext cx="7772400" cy="1571636"/>
          </a:xfrm>
        </p:spPr>
        <p:txBody>
          <a:bodyPr/>
          <a:lstStyle/>
          <a:p>
            <a:pPr algn="ctr"/>
            <a:r>
              <a:rPr lang="uk-UA" sz="4000" dirty="0" smtClean="0">
                <a:latin typeface="Arial" pitchFamily="34" charset="0"/>
                <a:cs typeface="Arial" pitchFamily="34" charset="0"/>
              </a:rPr>
              <a:t>Рефлексія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71744"/>
            <a:ext cx="7772400" cy="2305056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Сьогодні я зрозумів…</a:t>
            </a:r>
          </a:p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Мене здивувало, те що…</a:t>
            </a:r>
          </a:p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Я дізнався, що…</a:t>
            </a:r>
          </a:p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Тепер я зможу…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AG00317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429000"/>
            <a:ext cx="2786082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5674"/>
          <a:stretch/>
        </p:blipFill>
        <p:spPr bwMode="auto">
          <a:xfrm>
            <a:off x="9729" y="1"/>
            <a:ext cx="91342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836712"/>
            <a:ext cx="63367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Опрацювати § 51, знати відповіді на запитання до рубрики «Перевірте свої знання».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Скласти по три ребуси до даного параграфа.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1304" y="476672"/>
            <a:ext cx="3322384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додому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6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CAE8AA"/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 урокам ботаники (Растения. Грибы. Бактерии) - Работы учащихся МОУ СОШ 31 по биологии - Каталог файлов - Сайт учителя биологии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38" y="2276872"/>
            <a:ext cx="384279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098513"/>
            <a:ext cx="83043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54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6-й кл./Л.І.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Остапченко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та ін. – К.: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2014. – 224с.: іл.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http://bestforce.skeeks.com/gdefon/download/site/bestforce/id/446827/name/griby_trava_listya_les/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zvim.ru/oboi/zolotaya_priroda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http://lowcost-goods8.webnode.ru/news/gde-kupit-chajnyj-grib/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photoshare.ru/photo7762499.html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http://1001fact.ru/2013/02/lyubopytnye-fakty-o-tryufelyax/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http://masterotvetov.com/kulinarnye-recepty/page/266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subscribe.ru/archive/economics.industry.pchelovodstvo/201402/14123106.html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vparnike.ru/article/59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griboferma.ru/index/0-127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ucheba-legko.ru/lections/viewlection/biologiya/6_klass/tsarstvo_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bakterii_i_gribyi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tsarstvo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gribyi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lec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penitsill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://www.innature.kz/articles.php?article_id=828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-10354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2640" y="298103"/>
            <a:ext cx="574612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</a:p>
          <a:p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3276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Різноманітність грибів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or.ill.in.ua/m/400x253/702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1" y="791355"/>
            <a:ext cx="1637989" cy="11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артинки по запросу дріжджі гриб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дріжджі гриб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дріжджі гриб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дріжджі гриб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Картинки по запросу дріжджі гриб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verano.rv.ua/wp-content/uploads/images/06c8d10f8d64287056a4a52a329217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3" y="3978696"/>
            <a:ext cx="1732448" cy="14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ikigrib.ru/images/1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04" y="3978696"/>
            <a:ext cx="2184612" cy="14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-fotki.yandex.ru/get/6609/96587932.11/0_869f5_6d52be28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1355"/>
            <a:ext cx="1728192" cy="11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growiki.nubip.edu.ua/wiki/images/thumb/e/ec/Hvoroby_zhyta_rizhky_zhyta_v_naturi.jpg/180px-Hvoroby_zhyta_rizhky_zhyta_v_natu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72" y="2225445"/>
            <a:ext cx="894384" cy="13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lvivmarket.net/modules/goods/images/200_200_12_images-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19" y="4002540"/>
            <a:ext cx="1494582" cy="14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crimea-media.ru/Base/Flora/Krokus/Krokus_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25444"/>
            <a:ext cx="1711315" cy="12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gazon-avangard.ru/image_admin/fotocatalog/490foto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53" y="791355"/>
            <a:ext cx="1537561" cy="11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bezboleznej.ru/wp-content/uploads/2014/04/molochnica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11" y="3978696"/>
            <a:ext cx="1100960" cy="15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tsvetnik.info/images/q-0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67" y="776532"/>
            <a:ext cx="1714248" cy="11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ru.static.z-dn.net/files/d96/4f097c23595146204f4ca51964305bb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37" y="2244715"/>
            <a:ext cx="2115963" cy="13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zooeco.com/illus2/211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84373"/>
            <a:ext cx="1231306" cy="136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375" y="5537213"/>
            <a:ext cx="802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Відомо понад 100 тисяч  видів грибів. Учені щорічно описують сотні видів цих організмів. </a:t>
            </a: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яка вивчає </a:t>
            </a: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гриби, 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мікологія.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Групи грибів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Вищі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Нижчі</a:t>
            </a:r>
            <a:endParaRPr lang="ru-RU" dirty="0"/>
          </a:p>
        </p:txBody>
      </p:sp>
      <p:pic>
        <p:nvPicPr>
          <p:cNvPr id="3075" name="Picture 3" descr="E:\gruz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643050"/>
            <a:ext cx="3786214" cy="2786082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thumb/c/c5/Mature_sporangium_of_a_Mucor_sp._fungus.jpg/250px-Mature_sporangium_of_a_Mucor_sp._fung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378621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Поширення грибів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Грунт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Водойми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 живих істотах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У місцях, де немає кисню</a:t>
            </a:r>
          </a:p>
          <a:p>
            <a:endParaRPr lang="ru-RU" dirty="0"/>
          </a:p>
        </p:txBody>
      </p:sp>
      <p:pic>
        <p:nvPicPr>
          <p:cNvPr id="4" name="Picture 3" descr="E:\opy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364333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736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Середовище існування грибів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8235" y="2771996"/>
            <a:ext cx="238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Мукор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Где Купить Чайный Гриб :: lowcost-goo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246"/>
          <a:stretch/>
        </p:blipFill>
        <p:spPr bwMode="auto">
          <a:xfrm>
            <a:off x="6445271" y="3371316"/>
            <a:ext cx="2231185" cy="287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3265" y="6141301"/>
            <a:ext cx="260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Чайний гриб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Трутовик серно-желтый - Грибы - Природа photoshare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/>
          <a:stretch/>
        </p:blipFill>
        <p:spPr bwMode="auto">
          <a:xfrm>
            <a:off x="360157" y="3305018"/>
            <a:ext cx="3364037" cy="2873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260" y="6136040"/>
            <a:ext cx="328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Гриби-трутовики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agromage.com/artpict/art700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39"/>
          <a:stretch/>
        </p:blipFill>
        <p:spPr bwMode="auto">
          <a:xfrm>
            <a:off x="3736106" y="3305018"/>
            <a:ext cx="2503482" cy="292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0059" y="6136040"/>
            <a:ext cx="242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Сажка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Любопытные факты о трюфелях Интересные Фак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0" y="902821"/>
            <a:ext cx="3038523" cy="210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135" y="2811996"/>
            <a:ext cx="337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Труфель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Кулинарные рецепты &quot; Страница 2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7" y="902821"/>
            <a:ext cx="2601204" cy="2092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912" y="2822425"/>
            <a:ext cx="260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Лисички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Пчеловодство от Ylik.ru Враг пчел &amp;#8212; гриб мукор (econom…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2"/>
          <a:stretch/>
        </p:blipFill>
        <p:spPr bwMode="auto">
          <a:xfrm>
            <a:off x="6260841" y="893875"/>
            <a:ext cx="2750526" cy="210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</a:t>
            </a: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Ознаки грибів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Клітинна стінка грибів складається з хітину.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Наявні вакуолі з клітинним соком.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здатні до активного руху.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можуть споживати тверду їжу.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мають хлоропластів.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Мають ядро та мітохондрії.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Характерний гетеротрофний спосіб живлення.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клітинах відкладається глікоген.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b="4063"/>
          <a:stretch/>
        </p:blipFill>
        <p:spPr bwMode="auto">
          <a:xfrm>
            <a:off x="5229921" y="1238050"/>
            <a:ext cx="3298183" cy="260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/>
          <a:stretch/>
        </p:blipFill>
        <p:spPr bwMode="auto">
          <a:xfrm>
            <a:off x="5004048" y="4045945"/>
            <a:ext cx="3749931" cy="233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6325" r="3306" b="8779"/>
          <a:stretch/>
        </p:blipFill>
        <p:spPr bwMode="auto">
          <a:xfrm>
            <a:off x="323528" y="4045944"/>
            <a:ext cx="4392488" cy="2332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7167" y="3696899"/>
            <a:ext cx="3298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Клітина рослини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373" y="6221908"/>
            <a:ext cx="329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Клітина тварини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320" y="6237312"/>
            <a:ext cx="390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Клітина грибів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0967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 – клітинна оболонка;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 – клітинна мембрана;   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 – цитоплазма;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 – ядро;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5 – мітохондрії;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6 – хлоропласт;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7 – вакуоля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870" y="188640"/>
            <a:ext cx="84487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Порівняйте</a:t>
            </a:r>
            <a:r>
              <a:rPr lang="ru-RU" sz="3200" b="1" dirty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будову клітини</a:t>
            </a:r>
            <a:r>
              <a:rPr lang="ru-RU" sz="3200" b="1" dirty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1430"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рослини, тварини та гриба </a:t>
            </a:r>
            <a:endParaRPr lang="ru-RU" sz="3200" b="1" dirty="0">
              <a:ln w="11430"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71" y="776775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Спільні з тваринами: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tabLst>
                <a:tab pos="9525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способом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гетеротрофи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tabLst>
                <a:tab pos="9525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сечовина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tabLst>
                <a:tab pos="95250" algn="l"/>
              </a:tabLst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літинна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хітин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трапляється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tabLst>
                <a:tab pos="9525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скелетах комах;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tabLst>
                <a:tab pos="952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запас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відкладається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9525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глікогену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tabLst>
                <a:tab pos="95250" algn="l"/>
              </a:tabLst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Спільні з рослинами: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нездатні до активного руху;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арактерний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необмежений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смоктування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розчинів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sadigorod.com/images/open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65" y="1028040"/>
            <a:ext cx="1406960" cy="10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артинки по запросу кома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lifeinua.com/photos/news/2011/06/3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32" y="2285064"/>
            <a:ext cx="1152128" cy="8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ГЛИКОГЕН (животный крахмал) (С6Н10О5)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2" t="44368" r="2988" b="3250"/>
          <a:stretch/>
        </p:blipFill>
        <p:spPr bwMode="auto">
          <a:xfrm>
            <a:off x="7790645" y="3279689"/>
            <a:ext cx="1118800" cy="11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ГЛИКОГЕН (животный крахмал) (С6Н10О5)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44368" r="63772" b="-1"/>
          <a:stretch/>
        </p:blipFill>
        <p:spPr bwMode="auto">
          <a:xfrm flipH="1">
            <a:off x="6693432" y="3279689"/>
            <a:ext cx="936104" cy="119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beregina.com/uploads/posts/2014-05/1401109530_grib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79" y="4581128"/>
            <a:ext cx="1440159" cy="109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cdn.everydayme.ru/Assets/Modules/HTML/CROSSLINKING_IMAGES/1/Gribi_dvoiniki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r="14507"/>
          <a:stretch/>
        </p:blipFill>
        <p:spPr bwMode="auto">
          <a:xfrm>
            <a:off x="7934182" y="2285064"/>
            <a:ext cx="928401" cy="8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647" y="161611"/>
            <a:ext cx="500329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err="1">
                <a:ln w="11430"/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3200" b="1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200" b="1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latin typeface="Times New Roman" pitchFamily="18" charset="0"/>
                <a:cs typeface="Times New Roman" pitchFamily="18" charset="0"/>
              </a:rPr>
              <a:t>грибів</a:t>
            </a:r>
            <a:endParaRPr lang="ru-RU" sz="32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1054</TotalTime>
  <Words>993</Words>
  <Application>Microsoft Office PowerPoint</Application>
  <PresentationFormat>Экран (4:3)</PresentationFormat>
  <Paragraphs>617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Arial</vt:lpstr>
      <vt:lpstr>Calibri</vt:lpstr>
      <vt:lpstr>Georgia</vt:lpstr>
      <vt:lpstr>SimHei</vt:lpstr>
      <vt:lpstr>Times New Roman</vt:lpstr>
      <vt:lpstr>Trebuchet MS</vt:lpstr>
      <vt:lpstr>Tw Cen MT</vt:lpstr>
      <vt:lpstr>Wingdings</vt:lpstr>
      <vt:lpstr>Wingdings 2</vt:lpstr>
      <vt:lpstr>Паркет</vt:lpstr>
      <vt:lpstr>Городская</vt:lpstr>
      <vt:lpstr>1_Городская</vt:lpstr>
      <vt:lpstr>2_Городская</vt:lpstr>
      <vt:lpstr>3_Городская</vt:lpstr>
      <vt:lpstr>Загальна  характеристика грибів</vt:lpstr>
      <vt:lpstr>Презентация PowerPoint</vt:lpstr>
      <vt:lpstr>Презентация PowerPoint</vt:lpstr>
      <vt:lpstr>Групи грибів</vt:lpstr>
      <vt:lpstr>                Поширення грибів</vt:lpstr>
      <vt:lpstr>Презентация PowerPoint</vt:lpstr>
      <vt:lpstr>               Ознаки грибів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Гриби - паразити</vt:lpstr>
      <vt:lpstr>Шапинкові гриби вступають в симбіоз з кореневою системою різних рослин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  <vt:lpstr>Презентация PowerPoint</vt:lpstr>
      <vt:lpstr>Презентация PowerPoint</vt:lpstr>
      <vt:lpstr>Презентация PowerPoint</vt:lpstr>
    </vt:vector>
  </TitlesOfParts>
  <Company>Ural SoftPERM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ВОВАН ПК</cp:lastModifiedBy>
  <cp:revision>98</cp:revision>
  <dcterms:created xsi:type="dcterms:W3CDTF">2015-02-09T16:53:55Z</dcterms:created>
  <dcterms:modified xsi:type="dcterms:W3CDTF">2020-05-18T22:23:43Z</dcterms:modified>
</cp:coreProperties>
</file>