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80" r:id="rId2"/>
    <p:sldId id="281" r:id="rId3"/>
    <p:sldId id="284" r:id="rId4"/>
    <p:sldId id="256" r:id="rId5"/>
    <p:sldId id="282" r:id="rId6"/>
    <p:sldId id="285" r:id="rId7"/>
    <p:sldId id="286" r:id="rId8"/>
    <p:sldId id="288" r:id="rId9"/>
    <p:sldId id="287" r:id="rId10"/>
    <p:sldId id="289" r:id="rId11"/>
    <p:sldId id="302" r:id="rId12"/>
    <p:sldId id="303" r:id="rId13"/>
    <p:sldId id="265" r:id="rId14"/>
    <p:sldId id="290" r:id="rId15"/>
    <p:sldId id="293" r:id="rId16"/>
    <p:sldId id="304" r:id="rId17"/>
    <p:sldId id="295" r:id="rId18"/>
    <p:sldId id="299" r:id="rId19"/>
    <p:sldId id="296" r:id="rId20"/>
    <p:sldId id="300" r:id="rId21"/>
    <p:sldId id="298" r:id="rId22"/>
    <p:sldId id="305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7AD"/>
    <a:srgbClr val="666699"/>
    <a:srgbClr val="FFFF99"/>
    <a:srgbClr val="FF9999"/>
    <a:srgbClr val="214459"/>
    <a:srgbClr val="66FF66"/>
    <a:srgbClr val="CC99FF"/>
    <a:srgbClr val="800000"/>
    <a:srgbClr val="FF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E7019-1404-4F15-B413-C17F87CB4385}" type="datetimeFigureOut">
              <a:rPr lang="uk-UA" smtClean="0"/>
              <a:pPr/>
              <a:t>24.11.2018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5751-F554-4B49-8EA4-5716BC09B7F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58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Організаційний момент.</a:t>
            </a:r>
            <a:r>
              <a:rPr lang="uk-UA" sz="1600" dirty="0">
                <a:solidFill>
                  <a:srgbClr val="FF0000"/>
                </a:solidFill>
              </a:rPr>
              <a:t/>
            </a:r>
            <a:br>
              <a:rPr lang="uk-UA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uk-UA" dirty="0" smtClean="0"/>
              <a:t>вітання</a:t>
            </a:r>
          </a:p>
          <a:p>
            <a:r>
              <a:rPr lang="uk-UA" dirty="0" smtClean="0"/>
              <a:t>Перевірка готовності до уроку</a:t>
            </a:r>
          </a:p>
          <a:p>
            <a:r>
              <a:rPr lang="uk-UA" dirty="0" smtClean="0"/>
              <a:t>Установка на позитивний лад</a:t>
            </a:r>
          </a:p>
          <a:p>
            <a:pPr algn="ctr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</a:rPr>
              <a:t>-</a:t>
            </a:r>
          </a:p>
          <a:p>
            <a:pPr algn="ctr">
              <a:buFontTx/>
              <a:buChar char="-"/>
            </a:pPr>
            <a:endParaRPr lang="en-US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sz="1000" b="1" dirty="0" smtClean="0">
                <a:solidFill>
                  <a:srgbClr val="002060"/>
                </a:solidFill>
              </a:rPr>
              <a:t>У кожного з вас на парті лежить листочок </a:t>
            </a:r>
            <a:r>
              <a:rPr lang="uk-UA" b="1" dirty="0" smtClean="0">
                <a:solidFill>
                  <a:srgbClr val="FF0000"/>
                </a:solidFill>
              </a:rPr>
              <a:t>Завдання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uk-UA" sz="2800" b="1" dirty="0" smtClean="0"/>
              <a:t> </a:t>
            </a:r>
            <a:r>
              <a:rPr lang="uk-UA" sz="1000" b="1" dirty="0" smtClean="0"/>
              <a:t>продовжте речення </a:t>
            </a:r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uk-UA" sz="2800" b="1" dirty="0" smtClean="0">
                <a:solidFill>
                  <a:srgbClr val="FF0000"/>
                </a:solidFill>
              </a:rPr>
              <a:t>Я викидаю в кошик для сміття</a:t>
            </a:r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r>
              <a:rPr lang="uk-UA" sz="2800" b="1" dirty="0" smtClean="0">
                <a:solidFill>
                  <a:srgbClr val="FF0000"/>
                </a:solidFill>
              </a:rPr>
              <a:t>   </a:t>
            </a:r>
            <a:r>
              <a:rPr lang="uk-UA" sz="1000" b="1" dirty="0" smtClean="0"/>
              <a:t>(те</a:t>
            </a:r>
            <a:r>
              <a:rPr lang="en-US" sz="1000" b="1" dirty="0" smtClean="0"/>
              <a:t>,</a:t>
            </a:r>
            <a:r>
              <a:rPr lang="uk-UA" sz="1000" b="1" dirty="0" smtClean="0"/>
              <a:t> що мені заважає вести здоровий спосіб життя)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1026" name="Picture 2" descr="C:\Users\Admin\Desktop\вставки\Смайлики\зад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0226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000" dirty="0" smtClean="0">
                <a:solidFill>
                  <a:srgbClr val="FF0000"/>
                </a:solidFill>
              </a:rPr>
              <a:t>Харчові отруєння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119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Харчове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отруєння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</a:t>
            </a:r>
            <a:r>
              <a:rPr lang="ru-RU" sz="3600" b="1" dirty="0" err="1" smtClean="0"/>
              <a:t>це</a:t>
            </a:r>
            <a:r>
              <a:rPr lang="ru-RU" sz="3600" b="1" dirty="0" smtClean="0"/>
              <a:t> будь-яке </a:t>
            </a:r>
            <a:r>
              <a:rPr lang="ru-RU" sz="3600" b="1" dirty="0" err="1" smtClean="0"/>
              <a:t>захворювання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спричинене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вживанням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неякісної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їжі</a:t>
            </a:r>
            <a:r>
              <a:rPr lang="ru-RU" sz="3600" b="1" dirty="0" smtClean="0"/>
              <a:t>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У </a:t>
            </a:r>
            <a:r>
              <a:rPr lang="ru-RU" sz="3600" b="1" dirty="0" err="1"/>
              <a:t>світі</a:t>
            </a:r>
            <a:r>
              <a:rPr lang="ru-RU" sz="3600" b="1" dirty="0"/>
              <a:t> </a:t>
            </a:r>
            <a:r>
              <a:rPr lang="ru-RU" sz="3600" b="1" dirty="0" err="1" smtClean="0"/>
              <a:t>отруєння</a:t>
            </a:r>
            <a:r>
              <a:rPr lang="ru-RU" sz="3600" b="1" dirty="0" smtClean="0"/>
              <a:t> </a:t>
            </a:r>
            <a:r>
              <a:rPr lang="ru-RU" sz="3600" b="1" dirty="0" err="1"/>
              <a:t>бактеріальної</a:t>
            </a:r>
            <a:r>
              <a:rPr lang="ru-RU" sz="3600" b="1" dirty="0"/>
              <a:t> </a:t>
            </a:r>
            <a:r>
              <a:rPr lang="ru-RU" sz="3600" b="1" dirty="0" err="1"/>
              <a:t>природи</a:t>
            </a:r>
            <a:r>
              <a:rPr lang="ru-RU" sz="3600" b="1" dirty="0"/>
              <a:t> </a:t>
            </a:r>
            <a:r>
              <a:rPr lang="ru-RU" sz="3600" b="1" dirty="0" err="1"/>
              <a:t>становлять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err="1" smtClean="0"/>
              <a:t>близько</a:t>
            </a:r>
            <a:r>
              <a:rPr lang="ru-RU" sz="3600" b="1" dirty="0" smtClean="0"/>
              <a:t> </a:t>
            </a:r>
            <a:r>
              <a:rPr lang="ru-RU" sz="3600" b="1" dirty="0"/>
              <a:t>90%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err="1" smtClean="0"/>
              <a:t>загальної</a:t>
            </a:r>
            <a:r>
              <a:rPr lang="ru-RU" sz="3600" b="1" dirty="0" smtClean="0"/>
              <a:t> </a:t>
            </a:r>
            <a:r>
              <a:rPr lang="ru-RU" sz="3600" b="1" dirty="0" err="1"/>
              <a:t>кількості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err="1" smtClean="0"/>
              <a:t>харчових</a:t>
            </a:r>
            <a:r>
              <a:rPr lang="ru-RU" sz="3600" b="1" dirty="0" smtClean="0"/>
              <a:t> </a:t>
            </a:r>
            <a:r>
              <a:rPr lang="ru-RU" sz="3600" b="1" dirty="0" err="1"/>
              <a:t>отруєнь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 descr="ANd9GcQtVFMIzZIJt7QwdUBlgLQYgZuKh1Ph-ohdYjwWtQ-Fb5wSUSOTdDhcDQ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98318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dmin\Desktop\нудо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25119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-Назвіть причини харчових отруєнь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gri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188384"/>
            <a:ext cx="2271886" cy="1574546"/>
          </a:xfrm>
          <a:prstGeom prst="rect">
            <a:avLst/>
          </a:prstGeom>
        </p:spPr>
      </p:pic>
      <p:pic>
        <p:nvPicPr>
          <p:cNvPr id="4098" name="Picture 2" descr="C:\Users\Admin\Desktop\шкідл їж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5922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шкидл ї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1956"/>
            <a:ext cx="1872208" cy="15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шкідл їжа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00323"/>
            <a:ext cx="2095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5" y="1778882"/>
            <a:ext cx="1889290" cy="14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шкыдл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32" y="1795586"/>
            <a:ext cx="1976983" cy="220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шкідлива їж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325"/>
            <a:ext cx="1290804" cy="15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\Desktop\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695" y="5057153"/>
            <a:ext cx="1631931" cy="15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1956"/>
            <a:ext cx="1634287" cy="10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48100"/>
            <a:ext cx="1440160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5" y="5023404"/>
            <a:ext cx="2304256" cy="11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89" y="5431158"/>
            <a:ext cx="2100033" cy="134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images (10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0648" y="5498740"/>
            <a:ext cx="2197968" cy="1334975"/>
          </a:xfrm>
          <a:prstGeom prst="rect">
            <a:avLst/>
          </a:prstGeom>
        </p:spPr>
      </p:pic>
      <p:pic>
        <p:nvPicPr>
          <p:cNvPr id="20" name="Рисунок 19" descr="images (4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08304" y="3115470"/>
            <a:ext cx="187399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1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Тяжкі отруєння спричиняють також гриби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10" descr="C:\Users\Admin\Desktop\отруйні гриби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1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263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Оздоровлювальна</a:t>
            </a:r>
            <a:r>
              <a:rPr lang="uk-UA" b="1" dirty="0" smtClean="0">
                <a:solidFill>
                  <a:srgbClr val="FF0000"/>
                </a:solidFill>
              </a:rPr>
              <a:t> вправа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вставки\фызкультхвил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09600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Робота за підручником с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uk-UA" smtClean="0">
                <a:solidFill>
                  <a:srgbClr val="FF0000"/>
                </a:solidFill>
              </a:rPr>
              <a:t> 40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Перша допомога при харчових отруєннях</a:t>
            </a:r>
            <a:endParaRPr lang="ru-RU" dirty="0"/>
          </a:p>
        </p:txBody>
      </p:sp>
      <p:pic>
        <p:nvPicPr>
          <p:cNvPr id="4" name="Picture 5" descr="45f80afa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1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ohmele-i-kak-s-nim-borotsja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209800"/>
            <a:ext cx="2439987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288948703_25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51337"/>
            <a:ext cx="2464717" cy="22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65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29" y="4057294"/>
            <a:ext cx="3227387" cy="25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Перегляд в</a:t>
            </a:r>
            <a:r>
              <a:rPr lang="uk-UA" dirty="0" err="1">
                <a:solidFill>
                  <a:srgbClr val="002060"/>
                </a:solidFill>
              </a:rPr>
              <a:t>ідео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146" name="Picture 2" descr="C:\Users\Admin\Desktop\мед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9"/>
            <a:ext cx="5256584" cy="43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Гра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uk-UA" dirty="0" smtClean="0">
                <a:solidFill>
                  <a:srgbClr val="FF0000"/>
                </a:solidFill>
              </a:rPr>
              <a:t>що зайве</a:t>
            </a:r>
            <a:r>
              <a:rPr lang="en-US" dirty="0" smtClean="0">
                <a:solidFill>
                  <a:srgbClr val="FF0000"/>
                </a:solidFill>
              </a:rPr>
              <a:t>?”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uk-UA" dirty="0" smtClean="0"/>
              <a:t>Пригадайте матеріал з уроків про харчування</a:t>
            </a:r>
          </a:p>
          <a:p>
            <a:r>
              <a:rPr lang="uk-UA" dirty="0" smtClean="0"/>
              <a:t>Подивіться на малюнки та </a:t>
            </a:r>
            <a:r>
              <a:rPr lang="uk-UA" dirty="0" err="1" smtClean="0"/>
              <a:t>прибиріть</a:t>
            </a:r>
            <a:r>
              <a:rPr lang="uk-UA" dirty="0" smtClean="0"/>
              <a:t> </a:t>
            </a:r>
            <a:r>
              <a:rPr lang="en-US" dirty="0" smtClean="0"/>
              <a:t>“</a:t>
            </a:r>
            <a:r>
              <a:rPr lang="uk-UA" dirty="0" smtClean="0"/>
              <a:t>зайві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 err="1" smtClean="0"/>
              <a:t>Обгрунтуйте</a:t>
            </a:r>
            <a:r>
              <a:rPr lang="uk-UA" dirty="0" smtClean="0"/>
              <a:t> свій вибір </a:t>
            </a:r>
            <a:endParaRPr lang="ru-RU" dirty="0"/>
          </a:p>
        </p:txBody>
      </p:sp>
      <p:pic>
        <p:nvPicPr>
          <p:cNvPr id="2051" name="Picture 3" descr="C:\Users\Admin\Desktop\мив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1" y="2349322"/>
            <a:ext cx="1676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їжа корис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63822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чипс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60" y="1828800"/>
            <a:ext cx="1285875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шкыд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78" y="218283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ходдо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7884"/>
            <a:ext cx="1733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ед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42381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ages (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5229225"/>
            <a:ext cx="1504950" cy="1628775"/>
          </a:xfrm>
          <a:prstGeom prst="rect">
            <a:avLst/>
          </a:prstGeom>
        </p:spPr>
      </p:pic>
      <p:pic>
        <p:nvPicPr>
          <p:cNvPr id="12" name="Рисунок 11" descr="images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9411" y="4794461"/>
            <a:ext cx="1733683" cy="1352550"/>
          </a:xfrm>
          <a:prstGeom prst="rect">
            <a:avLst/>
          </a:prstGeom>
        </p:spPr>
      </p:pic>
      <p:pic>
        <p:nvPicPr>
          <p:cNvPr id="2057" name="Picture 9" descr="C:\Users\Admin\Desktop\напої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44" y="5384006"/>
            <a:ext cx="1723959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“</a:t>
            </a:r>
            <a:r>
              <a:rPr lang="uk-UA" sz="1800" dirty="0" err="1" smtClean="0">
                <a:solidFill>
                  <a:srgbClr val="FF0000"/>
                </a:solidFill>
              </a:rPr>
              <a:t>Буріме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  <a:r>
              <a:rPr lang="uk-UA" sz="1800" dirty="0" smtClean="0">
                <a:solidFill>
                  <a:srgbClr val="FF0000"/>
                </a:solidFill>
              </a:rPr>
              <a:t> Робота в </a:t>
            </a:r>
            <a:r>
              <a:rPr lang="uk-UA" sz="1800" dirty="0" smtClean="0">
                <a:solidFill>
                  <a:srgbClr val="FF0000"/>
                </a:solidFill>
              </a:rPr>
              <a:t>групах(3)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5853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200" b="1" i="1" dirty="0" smtClean="0"/>
              <a:t>Гра </a:t>
            </a:r>
            <a:r>
              <a:rPr lang="en-US" sz="1200" b="1" i="1" dirty="0" smtClean="0"/>
              <a:t>“</a:t>
            </a:r>
            <a:r>
              <a:rPr lang="uk-UA" sz="1200" b="1" i="1" dirty="0" smtClean="0">
                <a:solidFill>
                  <a:srgbClr val="0070C0"/>
                </a:solidFill>
              </a:rPr>
              <a:t>Перетворення</a:t>
            </a:r>
            <a:r>
              <a:rPr lang="en-US" sz="1200" b="1" i="1" dirty="0" smtClean="0">
                <a:solidFill>
                  <a:srgbClr val="0070C0"/>
                </a:solidFill>
              </a:rPr>
              <a:t>”</a:t>
            </a:r>
            <a:endParaRPr lang="uk-UA" sz="12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-</a:t>
            </a:r>
            <a:r>
              <a:rPr lang="uk-UA" sz="1400" dirty="0" smtClean="0">
                <a:solidFill>
                  <a:srgbClr val="002060"/>
                </a:solidFill>
              </a:rPr>
              <a:t>Переробіть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uk-UA" sz="1400" dirty="0" smtClean="0">
                <a:solidFill>
                  <a:srgbClr val="002060"/>
                </a:solidFill>
              </a:rPr>
              <a:t>вірш Г</a:t>
            </a:r>
            <a:r>
              <a:rPr lang="en-US" sz="1400" dirty="0" smtClean="0">
                <a:solidFill>
                  <a:srgbClr val="002060"/>
                </a:solidFill>
              </a:rPr>
              <a:t>.</a:t>
            </a:r>
            <a:r>
              <a:rPr lang="uk-UA" sz="1400" dirty="0" smtClean="0">
                <a:solidFill>
                  <a:srgbClr val="002060"/>
                </a:solidFill>
              </a:rPr>
              <a:t> </a:t>
            </a:r>
            <a:r>
              <a:rPr lang="uk-UA" sz="1400" dirty="0" err="1" smtClean="0">
                <a:solidFill>
                  <a:srgbClr val="002060"/>
                </a:solidFill>
              </a:rPr>
              <a:t>Остера</a:t>
            </a:r>
            <a:r>
              <a:rPr lang="uk-UA" sz="1400" dirty="0" smtClean="0">
                <a:solidFill>
                  <a:srgbClr val="002060"/>
                </a:solidFill>
              </a:rPr>
              <a:t> зі збірки </a:t>
            </a:r>
            <a:r>
              <a:rPr lang="en-US" sz="1400" dirty="0" smtClean="0">
                <a:solidFill>
                  <a:srgbClr val="002060"/>
                </a:solidFill>
              </a:rPr>
              <a:t>“</a:t>
            </a:r>
            <a:r>
              <a:rPr lang="uk-UA" sz="1400" dirty="0" smtClean="0">
                <a:solidFill>
                  <a:srgbClr val="002060"/>
                </a:solidFill>
              </a:rPr>
              <a:t>Шкідливі поради</a:t>
            </a:r>
            <a:r>
              <a:rPr lang="en-US" sz="1400" dirty="0" smtClean="0">
                <a:solidFill>
                  <a:srgbClr val="002060"/>
                </a:solidFill>
              </a:rPr>
              <a:t>”</a:t>
            </a:r>
            <a:r>
              <a:rPr lang="uk-UA" sz="1400" dirty="0" smtClean="0">
                <a:solidFill>
                  <a:srgbClr val="002060"/>
                </a:solidFill>
              </a:rPr>
              <a:t> так</a:t>
            </a:r>
            <a:r>
              <a:rPr lang="en-US" sz="1400" dirty="0" smtClean="0">
                <a:solidFill>
                  <a:srgbClr val="002060"/>
                </a:solidFill>
              </a:rPr>
              <a:t>,</a:t>
            </a:r>
            <a:r>
              <a:rPr lang="uk-UA" sz="1400" dirty="0" smtClean="0">
                <a:solidFill>
                  <a:srgbClr val="002060"/>
                </a:solidFill>
              </a:rPr>
              <a:t> щоб його можна було назвати </a:t>
            </a:r>
            <a:r>
              <a:rPr lang="en-US" sz="1400" dirty="0" smtClean="0">
                <a:solidFill>
                  <a:srgbClr val="002060"/>
                </a:solidFill>
              </a:rPr>
              <a:t>“</a:t>
            </a:r>
            <a:r>
              <a:rPr lang="uk-UA" sz="1400" dirty="0" smtClean="0">
                <a:solidFill>
                  <a:srgbClr val="002060"/>
                </a:solidFill>
              </a:rPr>
              <a:t>Корисні поради</a:t>
            </a:r>
            <a:r>
              <a:rPr lang="en-US" sz="1400" dirty="0" smtClean="0">
                <a:solidFill>
                  <a:srgbClr val="002060"/>
                </a:solidFill>
              </a:rPr>
              <a:t>”</a:t>
            </a:r>
            <a:endParaRPr lang="uk-UA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Никогда не мойте руки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     Так зачем же тратить силы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Шею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уши и лицо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                Время попусту терять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глупое занятье                Стричься тоже бесполезно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приводит ни к чему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        Никакого смысла нет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Вновь испачкаются руки      К старости сама собою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Шея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уши и лицо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                    Облысеет голова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Admin\Desktop\вставки\гігіє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629272" cy="21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rgbClr val="FF0000"/>
                </a:solidFill>
              </a:rPr>
              <a:t>Підбиття підсумків уроку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711952"/>
          </a:xfrm>
        </p:spPr>
        <p:txBody>
          <a:bodyPr/>
          <a:lstStyle/>
          <a:p>
            <a:r>
              <a:rPr lang="uk-UA" b="1" i="1" dirty="0">
                <a:solidFill>
                  <a:srgbClr val="002060"/>
                </a:solidFill>
              </a:rPr>
              <a:t>- Яку тему вивчали?</a:t>
            </a:r>
          </a:p>
          <a:p>
            <a:r>
              <a:rPr lang="uk-UA" b="1" i="1" dirty="0">
                <a:solidFill>
                  <a:srgbClr val="002060"/>
                </a:solidFill>
              </a:rPr>
              <a:t>- Чим збагатили свої знання</a:t>
            </a:r>
            <a:r>
              <a:rPr lang="uk-UA" b="1" i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uk-UA" b="1" i="1" dirty="0" smtClean="0">
                <a:solidFill>
                  <a:srgbClr val="002060"/>
                </a:solidFill>
              </a:rPr>
              <a:t>Висловіть свої побажання одне одному щодо уникнення харчових отруєнь та ведення здорового способу життя </a:t>
            </a:r>
            <a:endParaRPr lang="uk-UA" b="1" i="1" dirty="0" smtClean="0">
              <a:solidFill>
                <a:srgbClr val="002060"/>
              </a:solidFill>
            </a:endParaRPr>
          </a:p>
          <a:p>
            <a:r>
              <a:rPr lang="uk-UA" b="1" i="1" dirty="0" smtClean="0">
                <a:solidFill>
                  <a:srgbClr val="002060"/>
                </a:solidFill>
              </a:rPr>
              <a:t>Складіть знання у валізу і заберіть із собою для подальшого використання у житті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Admin\Desktop\вставки\скринь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933056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000" dirty="0" smtClean="0">
                <a:solidFill>
                  <a:srgbClr val="FF0000"/>
                </a:solidFill>
              </a:rPr>
              <a:t>Перевірка виконання учнями домашнього завдання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uk-UA" b="1" dirty="0" smtClean="0"/>
              <a:t>1</a:t>
            </a:r>
            <a:r>
              <a:rPr lang="en-US" b="1" dirty="0" smtClean="0"/>
              <a:t>.</a:t>
            </a:r>
            <a:r>
              <a:rPr lang="uk-UA" b="1" dirty="0" smtClean="0"/>
              <a:t> Фронтальне опитування </a:t>
            </a:r>
          </a:p>
          <a:p>
            <a:r>
              <a:rPr lang="uk-UA" dirty="0" smtClean="0"/>
              <a:t>Що має зробити споживач під час купівлі продуктів харчування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Яких правил слід дотримувати під час обробки продуктів харчування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Назвіть правила зберігання продуктів харчування</a:t>
            </a:r>
            <a:endParaRPr lang="en-US" dirty="0" smtClean="0"/>
          </a:p>
          <a:p>
            <a:r>
              <a:rPr lang="en-US" b="1" dirty="0" smtClean="0"/>
              <a:t>2. </a:t>
            </a:r>
            <a:r>
              <a:rPr lang="uk-UA" b="1" dirty="0" smtClean="0"/>
              <a:t>Робота в групах за  картками</a:t>
            </a:r>
            <a:r>
              <a:rPr lang="en-US" b="1" dirty="0" smtClean="0"/>
              <a:t> </a:t>
            </a:r>
            <a:endParaRPr lang="uk-UA" b="1" dirty="0" smtClean="0"/>
          </a:p>
          <a:p>
            <a:r>
              <a:rPr lang="uk-UA" b="1" dirty="0" smtClean="0"/>
              <a:t>3</a:t>
            </a:r>
            <a:r>
              <a:rPr lang="en-US" b="1" dirty="0" smtClean="0"/>
              <a:t>.</a:t>
            </a:r>
            <a:r>
              <a:rPr lang="uk-UA" b="1" dirty="0" smtClean="0"/>
              <a:t> </a:t>
            </a:r>
            <a:r>
              <a:rPr lang="uk-UA" b="1" dirty="0"/>
              <a:t>П</a:t>
            </a:r>
            <a:r>
              <a:rPr lang="uk-UA" b="1" dirty="0" smtClean="0"/>
              <a:t>еревірка завдань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 descr="C:\Users\Admin\Desktop\вставки\робота в груп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вставки\дос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2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1219201"/>
            <a:ext cx="76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Домашнє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Обов’язкове</a:t>
            </a:r>
            <a:r>
              <a:rPr lang="en-US" sz="2800" b="1" dirty="0">
                <a:solidFill>
                  <a:srgbClr val="FFC000"/>
                </a:solidFill>
              </a:rPr>
              <a:t>:</a:t>
            </a:r>
            <a:r>
              <a:rPr lang="ru-RU" sz="2800" b="1" dirty="0" err="1" smtClean="0"/>
              <a:t>Опрацювати</a:t>
            </a:r>
            <a:r>
              <a:rPr lang="ru-RU" sz="2800" b="1" dirty="0" smtClean="0"/>
              <a:t> § </a:t>
            </a:r>
            <a:r>
              <a:rPr lang="ru-RU" sz="2800" b="1" dirty="0"/>
              <a:t>7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ст.39-40</a:t>
            </a:r>
            <a:endParaRPr lang="ru-RU" sz="2800" b="1" dirty="0"/>
          </a:p>
          <a:p>
            <a:r>
              <a:rPr lang="uk-UA" sz="2800" b="1" dirty="0">
                <a:solidFill>
                  <a:srgbClr val="FFC000"/>
                </a:solidFill>
              </a:rPr>
              <a:t>Додаткові</a:t>
            </a:r>
            <a:r>
              <a:rPr lang="en-US" sz="2800" b="1" dirty="0">
                <a:solidFill>
                  <a:srgbClr val="FFC000"/>
                </a:solidFill>
              </a:rPr>
              <a:t>:</a:t>
            </a:r>
            <a:r>
              <a:rPr lang="uk-UA" sz="2800" b="1" dirty="0">
                <a:solidFill>
                  <a:srgbClr val="FFC000"/>
                </a:solidFill>
              </a:rPr>
              <a:t> </a:t>
            </a:r>
            <a:r>
              <a:rPr lang="uk-UA" sz="2800" b="1" dirty="0"/>
              <a:t>підготувати повідомлення </a:t>
            </a:r>
            <a:r>
              <a:rPr lang="en-US" sz="2800" b="1" dirty="0"/>
              <a:t>“</a:t>
            </a:r>
            <a:r>
              <a:rPr lang="uk-UA" sz="2800" b="1" dirty="0"/>
              <a:t>Продукти харчування-джерело здоров’я</a:t>
            </a:r>
            <a:r>
              <a:rPr lang="en-US" sz="2800" b="1" dirty="0"/>
              <a:t>”;</a:t>
            </a:r>
            <a:r>
              <a:rPr lang="uk-UA" sz="2800" b="1" dirty="0"/>
              <a:t> придумати й намалювати попереджувальні  та заборонні знаки </a:t>
            </a:r>
            <a:r>
              <a:rPr lang="en-US" sz="2800" b="1" dirty="0"/>
              <a:t>“</a:t>
            </a:r>
            <a:r>
              <a:rPr lang="uk-UA" sz="2800" b="1" dirty="0"/>
              <a:t>Запобігання харчовим отруєнням</a:t>
            </a:r>
            <a:r>
              <a:rPr lang="en-US" sz="2800" b="1" dirty="0">
                <a:solidFill>
                  <a:schemeClr val="bg1"/>
                </a:solidFill>
              </a:rPr>
              <a:t>”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/>
          </a:bodyPr>
          <a:lstStyle/>
          <a:p>
            <a:pPr algn="ctr"/>
            <a:r>
              <a:rPr lang="uk-UA" sz="1000" b="1" dirty="0">
                <a:solidFill>
                  <a:srgbClr val="FF0000"/>
                </a:solidFill>
              </a:rPr>
              <a:t>ВИСНОВОК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Кожен </a:t>
            </a:r>
            <a:r>
              <a:rPr lang="uk-UA" sz="3600" b="1" dirty="0">
                <a:solidFill>
                  <a:srgbClr val="002060"/>
                </a:solidFill>
              </a:rPr>
              <a:t>повинен вміти надавати </a:t>
            </a:r>
            <a:r>
              <a:rPr lang="uk-UA" sz="3600" b="1" dirty="0" err="1" smtClean="0">
                <a:solidFill>
                  <a:srgbClr val="002060"/>
                </a:solidFill>
              </a:rPr>
              <a:t>домедичну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допомогу </a:t>
            </a:r>
            <a:r>
              <a:rPr lang="uk-UA" sz="3600" b="1" dirty="0" smtClean="0">
                <a:solidFill>
                  <a:srgbClr val="002060"/>
                </a:solidFill>
              </a:rPr>
              <a:t>у разі харчових отруєнь</a:t>
            </a:r>
            <a:r>
              <a:rPr lang="uk-UA" sz="36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</a:rPr>
              <a:t>Але </a:t>
            </a:r>
            <a:r>
              <a:rPr lang="uk-UA" sz="3600" b="1" dirty="0" smtClean="0">
                <a:solidFill>
                  <a:srgbClr val="FF0000"/>
                </a:solidFill>
              </a:rPr>
              <a:t>обов’язково викликати </a:t>
            </a:r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uk-UA" sz="3600" b="1" dirty="0" smtClean="0">
                <a:solidFill>
                  <a:srgbClr val="FF0000"/>
                </a:solidFill>
              </a:rPr>
              <a:t>швидку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r>
              <a:rPr lang="uk-UA" sz="3600" b="1" dirty="0" smtClean="0">
                <a:solidFill>
                  <a:srgbClr val="FF0000"/>
                </a:solidFill>
              </a:rPr>
              <a:t> або звернутися до лікаря</a:t>
            </a:r>
            <a:r>
              <a:rPr lang="en-US" sz="3600" b="1" dirty="0" smtClean="0">
                <a:solidFill>
                  <a:srgbClr val="FF0000"/>
                </a:solidFill>
              </a:rPr>
              <a:t>!!!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941168"/>
            <a:ext cx="2209800" cy="1447800"/>
          </a:xfrm>
          <a:prstGeom prst="rect">
            <a:avLst/>
          </a:prstGeom>
        </p:spPr>
      </p:pic>
      <p:pic>
        <p:nvPicPr>
          <p:cNvPr id="10242" name="Picture 2" descr="C:\Users\Admin\Desktop\меди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221932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/>
              <a:t>Колективне зачитування вірша взявшись за руки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</a:rPr>
              <a:t>Здоров’я</a:t>
            </a:r>
            <a:r>
              <a:rPr lang="ru-RU" sz="2800" b="1" i="1" dirty="0">
                <a:solidFill>
                  <a:srgbClr val="FF0000"/>
                </a:solidFill>
              </a:rPr>
              <a:t> — основа </a:t>
            </a:r>
            <a:r>
              <a:rPr lang="ru-RU" sz="2800" b="1" i="1" dirty="0" err="1">
                <a:solidFill>
                  <a:srgbClr val="FF0000"/>
                </a:solidFill>
              </a:rPr>
              <a:t>усього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світі</a:t>
            </a:r>
            <a:r>
              <a:rPr lang="ru-RU" sz="2800" b="1" i="1" dirty="0">
                <a:solidFill>
                  <a:srgbClr val="FF0000"/>
                </a:solidFill>
              </a:rPr>
              <a:t>,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err="1">
                <a:solidFill>
                  <a:srgbClr val="FF0000"/>
                </a:solidFill>
              </a:rPr>
              <a:t>Здоровими</a:t>
            </a:r>
            <a:r>
              <a:rPr lang="ru-RU" sz="2800" b="1" i="1" dirty="0">
                <a:solidFill>
                  <a:srgbClr val="FF0000"/>
                </a:solidFill>
              </a:rPr>
              <a:t> бути </a:t>
            </a:r>
            <a:r>
              <a:rPr lang="ru-RU" sz="2800" b="1" i="1" dirty="0" err="1">
                <a:solidFill>
                  <a:srgbClr val="FF0000"/>
                </a:solidFill>
              </a:rPr>
              <a:t>бажають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всі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діти</a:t>
            </a:r>
            <a:r>
              <a:rPr lang="ru-RU" sz="2800" b="1" i="1" dirty="0">
                <a:solidFill>
                  <a:srgbClr val="FF0000"/>
                </a:solidFill>
              </a:rPr>
              <a:t>,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Для </a:t>
            </a:r>
            <a:r>
              <a:rPr lang="ru-RU" sz="2800" b="1" i="1" dirty="0" err="1">
                <a:solidFill>
                  <a:srgbClr val="FF0000"/>
                </a:solidFill>
              </a:rPr>
              <a:t>цього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потрібно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щоденно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вмиватись</a:t>
            </a:r>
            <a:r>
              <a:rPr lang="ru-RU" sz="2800" b="1" i="1" dirty="0">
                <a:solidFill>
                  <a:srgbClr val="FF0000"/>
                </a:solidFill>
              </a:rPr>
              <a:t>,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err="1">
                <a:solidFill>
                  <a:srgbClr val="FF0000"/>
                </a:solidFill>
              </a:rPr>
              <a:t>Робити</a:t>
            </a:r>
            <a:r>
              <a:rPr lang="ru-RU" sz="2800" b="1" i="1" dirty="0">
                <a:solidFill>
                  <a:srgbClr val="FF0000"/>
                </a:solidFill>
              </a:rPr>
              <a:t> зарядку і тепло </a:t>
            </a:r>
            <a:r>
              <a:rPr lang="ru-RU" sz="2800" b="1" i="1" dirty="0" err="1">
                <a:solidFill>
                  <a:srgbClr val="FF0000"/>
                </a:solidFill>
              </a:rPr>
              <a:t>вдягатись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Себе </a:t>
            </a:r>
            <a:r>
              <a:rPr lang="ru-RU" sz="2800" b="1" i="1" dirty="0" err="1">
                <a:solidFill>
                  <a:srgbClr val="FF0000"/>
                </a:solidFill>
              </a:rPr>
              <a:t>гартувати</a:t>
            </a:r>
            <a:r>
              <a:rPr lang="ru-RU" sz="2800" b="1" i="1" dirty="0">
                <a:solidFill>
                  <a:srgbClr val="FF0000"/>
                </a:solidFill>
              </a:rPr>
              <a:t> водою і </a:t>
            </a:r>
            <a:r>
              <a:rPr lang="ru-RU" sz="2800" b="1" i="1" dirty="0" err="1">
                <a:solidFill>
                  <a:srgbClr val="FF0000"/>
                </a:solidFill>
              </a:rPr>
              <a:t>сонцем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І </a:t>
            </a:r>
            <a:r>
              <a:rPr lang="ru-RU" sz="2800" b="1" i="1" dirty="0" err="1">
                <a:solidFill>
                  <a:srgbClr val="FF0000"/>
                </a:solidFill>
              </a:rPr>
              <a:t>солодко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спати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відкритим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віконцем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І </a:t>
            </a:r>
            <a:r>
              <a:rPr lang="ru-RU" sz="2800" b="1" i="1" dirty="0" err="1">
                <a:solidFill>
                  <a:srgbClr val="FF0000"/>
                </a:solidFill>
              </a:rPr>
              <a:t>їсти</a:t>
            </a:r>
            <a:r>
              <a:rPr lang="ru-RU" sz="2800" b="1" i="1" dirty="0">
                <a:solidFill>
                  <a:srgbClr val="FF0000"/>
                </a:solidFill>
              </a:rPr>
              <a:t> усе, </a:t>
            </a:r>
            <a:r>
              <a:rPr lang="ru-RU" sz="2800" b="1" i="1" dirty="0" err="1">
                <a:solidFill>
                  <a:srgbClr val="FF0000"/>
                </a:solidFill>
              </a:rPr>
              <a:t>що</a:t>
            </a:r>
            <a:r>
              <a:rPr lang="ru-RU" sz="2800" b="1" i="1" dirty="0">
                <a:solidFill>
                  <a:srgbClr val="FF0000"/>
                </a:solidFill>
              </a:rPr>
              <a:t> на </a:t>
            </a:r>
            <a:r>
              <a:rPr lang="ru-RU" sz="2800" b="1" i="1" dirty="0" err="1">
                <a:solidFill>
                  <a:srgbClr val="FF0000"/>
                </a:solidFill>
              </a:rPr>
              <a:t>стіл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подають</a:t>
            </a:r>
            <a:r>
              <a:rPr lang="ru-RU" sz="2800" b="1" i="1" dirty="0">
                <a:solidFill>
                  <a:srgbClr val="FF0000"/>
                </a:solidFill>
              </a:rPr>
              <a:t>,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err="1">
                <a:solidFill>
                  <a:srgbClr val="FF0000"/>
                </a:solidFill>
              </a:rPr>
              <a:t>Бо</a:t>
            </a:r>
            <a:r>
              <a:rPr lang="ru-RU" sz="2800" b="1" i="1" dirty="0">
                <a:solidFill>
                  <a:srgbClr val="FF0000"/>
                </a:solidFill>
              </a:rPr>
              <a:t> страви нам росту і сил </a:t>
            </a:r>
            <a:r>
              <a:rPr lang="ru-RU" sz="2800" b="1" i="1" dirty="0" err="1">
                <a:solidFill>
                  <a:srgbClr val="FF0000"/>
                </a:solidFill>
              </a:rPr>
              <a:t>додають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05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Профілактика харчових отруєнь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/>
          <a:lstStyle/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1100F0"/>
                </a:solidFill>
              </a:rPr>
              <a:t>Вживати лише свіжі продукти та додержуватися правил їх зберігання;</a:t>
            </a:r>
          </a:p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002060"/>
                </a:solidFill>
              </a:rPr>
              <a:t>Влітку хліб купувати лише на 1 день</a:t>
            </a:r>
            <a:r>
              <a:rPr lang="uk-UA" dirty="0">
                <a:solidFill>
                  <a:srgbClr val="D7E709"/>
                </a:solidFill>
              </a:rPr>
              <a:t>;</a:t>
            </a:r>
          </a:p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FF3399"/>
                </a:solidFill>
              </a:rPr>
              <a:t>Ретельно мити руки, сирі продукти та овочі з фруктами;</a:t>
            </a:r>
          </a:p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FF0000"/>
                </a:solidFill>
              </a:rPr>
              <a:t>Зберігати та нарізати окремо продукти для вживання у сирому вигляді та ті що потребують тепловій обробці;</a:t>
            </a:r>
          </a:p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003300"/>
                </a:solidFill>
              </a:rPr>
              <a:t>Додержуватися правилам обробки продуктів, кип</a:t>
            </a:r>
            <a:r>
              <a:rPr lang="en-US" dirty="0">
                <a:solidFill>
                  <a:srgbClr val="003300"/>
                </a:solidFill>
              </a:rPr>
              <a:t>’</a:t>
            </a:r>
            <a:r>
              <a:rPr lang="uk-UA" dirty="0" err="1">
                <a:solidFill>
                  <a:srgbClr val="003300"/>
                </a:solidFill>
              </a:rPr>
              <a:t>ятити</a:t>
            </a:r>
            <a:r>
              <a:rPr lang="uk-UA" dirty="0">
                <a:solidFill>
                  <a:srgbClr val="003300"/>
                </a:solidFill>
              </a:rPr>
              <a:t> воду та молоко;</a:t>
            </a:r>
          </a:p>
          <a:p>
            <a:pPr marL="416052" indent="-342900">
              <a:buFont typeface="Wingdings" pitchFamily="2" charset="2"/>
              <a:buChar char="q"/>
            </a:pPr>
            <a:r>
              <a:rPr lang="uk-UA" dirty="0">
                <a:solidFill>
                  <a:srgbClr val="2D1D8B"/>
                </a:solidFill>
              </a:rPr>
              <a:t>Зберігати продукти і готові страви у закритому </a:t>
            </a:r>
            <a:r>
              <a:rPr lang="uk-UA" dirty="0" err="1">
                <a:solidFill>
                  <a:srgbClr val="2D1D8B"/>
                </a:solidFill>
              </a:rPr>
              <a:t>посуді,щоб</a:t>
            </a:r>
            <a:r>
              <a:rPr lang="uk-UA" dirty="0">
                <a:solidFill>
                  <a:srgbClr val="2D1D8B"/>
                </a:solidFill>
              </a:rPr>
              <a:t> убезпечити від комах;</a:t>
            </a:r>
          </a:p>
          <a:p>
            <a:endParaRPr lang="ru-RU" dirty="0"/>
          </a:p>
        </p:txBody>
      </p:sp>
      <p:pic>
        <p:nvPicPr>
          <p:cNvPr id="4" name="Рисунок 3" descr="gr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838200"/>
            <a:ext cx="2209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</a:rPr>
              <a:t>Мотивація навчання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Чи доводилося вам отруюватися</a:t>
            </a:r>
            <a:r>
              <a:rPr lang="en-US" b="1" dirty="0" smtClean="0"/>
              <a:t>?</a:t>
            </a:r>
            <a:endParaRPr lang="ru-RU" b="1" dirty="0" smtClean="0"/>
          </a:p>
          <a:p>
            <a:r>
              <a:rPr lang="ru-RU" b="1" dirty="0" smtClean="0"/>
              <a:t>Як</a:t>
            </a:r>
            <a:r>
              <a:rPr lang="uk-UA" b="1" dirty="0" smtClean="0"/>
              <a:t>і у вас були симптоми</a:t>
            </a:r>
            <a:r>
              <a:rPr lang="en-US" b="1" smtClean="0"/>
              <a:t>?</a:t>
            </a:r>
            <a:endParaRPr lang="uk-UA" b="1" dirty="0" smtClean="0"/>
          </a:p>
          <a:p>
            <a:r>
              <a:rPr lang="uk-UA" b="1" dirty="0" smtClean="0"/>
              <a:t>Яка причина була отруєння</a:t>
            </a:r>
            <a:r>
              <a:rPr lang="en-US" b="1" dirty="0" smtClean="0"/>
              <a:t>?</a:t>
            </a:r>
            <a:endParaRPr lang="uk-UA" b="1" dirty="0" smtClean="0"/>
          </a:p>
          <a:p>
            <a:r>
              <a:rPr lang="uk-UA" b="1" dirty="0" smtClean="0"/>
              <a:t>Що ви робили</a:t>
            </a:r>
            <a:r>
              <a:rPr lang="en-US" b="1" dirty="0" smtClean="0"/>
              <a:t>?</a:t>
            </a:r>
            <a:r>
              <a:rPr lang="uk-UA" b="1" dirty="0"/>
              <a:t>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uk-UA" b="1" dirty="0" smtClean="0">
                <a:solidFill>
                  <a:srgbClr val="002060"/>
                </a:solidFill>
              </a:rPr>
              <a:t>Сьогодні </a:t>
            </a:r>
            <a:r>
              <a:rPr lang="uk-UA" b="1" dirty="0">
                <a:solidFill>
                  <a:srgbClr val="002060"/>
                </a:solidFill>
              </a:rPr>
              <a:t>на </a:t>
            </a:r>
            <a:r>
              <a:rPr lang="uk-UA" b="1" dirty="0" err="1">
                <a:solidFill>
                  <a:srgbClr val="002060"/>
                </a:solidFill>
              </a:rPr>
              <a:t>уроці</a:t>
            </a:r>
            <a:r>
              <a:rPr lang="uk-UA" b="1" dirty="0">
                <a:solidFill>
                  <a:srgbClr val="002060"/>
                </a:solidFill>
              </a:rPr>
              <a:t> ви познайомитися з причинами та наслідками харчових </a:t>
            </a:r>
            <a:r>
              <a:rPr lang="uk-UA" b="1" dirty="0" smtClean="0">
                <a:solidFill>
                  <a:srgbClr val="002060"/>
                </a:solidFill>
              </a:rPr>
              <a:t>отруєнь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навчитеся надавати першу допомогу в разі харчових отруєнь </a:t>
            </a:r>
            <a:endParaRPr lang="ru-RU" b="1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Admin\Desktop\вставки\блю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32289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-838200"/>
            <a:ext cx="8991600" cy="251460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tx2">
                    <a:lumMod val="50000"/>
                  </a:schemeClr>
                </a:solidFill>
              </a:rPr>
              <a:t>  ПЕРША ДОПОМОГА ПРИ    ХАРЧОВИХ ОТРУЄННЯХ                                </a:t>
            </a:r>
            <a:endParaRPr lang="uk-UA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752600"/>
            <a:ext cx="5105400" cy="3209925"/>
          </a:xfrm>
          <a:prstGeom prst="rect">
            <a:avLst/>
          </a:prstGeom>
        </p:spPr>
      </p:pic>
      <p:pic>
        <p:nvPicPr>
          <p:cNvPr id="5" name="Picture 5" descr="na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1752600"/>
            <a:ext cx="3475383" cy="29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3834569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585928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63575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Ознайомитися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з </a:t>
            </a:r>
            <a:r>
              <a:rPr lang="ru-RU" b="1" dirty="0" err="1" smtClean="0">
                <a:solidFill>
                  <a:srgbClr val="002060"/>
                </a:solidFill>
              </a:rPr>
              <a:t>поняттями</a:t>
            </a:r>
            <a:r>
              <a:rPr lang="en-US" b="1" dirty="0" smtClean="0">
                <a:solidFill>
                  <a:srgbClr val="002060"/>
                </a:solidFill>
              </a:rPr>
              <a:t>”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харчові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інфекції</a:t>
            </a:r>
            <a:r>
              <a:rPr lang="en-US" b="1" dirty="0" smtClean="0">
                <a:solidFill>
                  <a:srgbClr val="002060"/>
                </a:solidFill>
              </a:rPr>
              <a:t>”,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ru-RU" b="1" dirty="0" err="1" smtClean="0">
                <a:solidFill>
                  <a:srgbClr val="002060"/>
                </a:solidFill>
              </a:rPr>
              <a:t>харчові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отруєння</a:t>
            </a:r>
            <a:r>
              <a:rPr lang="en-US" b="1" dirty="0" smtClean="0">
                <a:solidFill>
                  <a:srgbClr val="002060"/>
                </a:solidFill>
              </a:rPr>
              <a:t>”,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uk-UA" b="1" dirty="0">
                <a:solidFill>
                  <a:srgbClr val="002060"/>
                </a:solidFill>
              </a:rPr>
              <a:t>причинами та наслідками харчових </a:t>
            </a:r>
            <a:r>
              <a:rPr lang="uk-UA" b="1" dirty="0" smtClean="0">
                <a:solidFill>
                  <a:srgbClr val="002060"/>
                </a:solidFill>
              </a:rPr>
              <a:t>отруєнь</a:t>
            </a:r>
            <a:r>
              <a:rPr lang="en-US" b="1" dirty="0" smtClean="0">
                <a:solidFill>
                  <a:srgbClr val="002060"/>
                </a:solidFill>
              </a:rPr>
              <a:t>; </a:t>
            </a:r>
            <a:r>
              <a:rPr lang="uk-UA" b="1" dirty="0" smtClean="0">
                <a:solidFill>
                  <a:srgbClr val="002060"/>
                </a:solidFill>
              </a:rPr>
              <a:t>навчитеся </a:t>
            </a:r>
            <a:r>
              <a:rPr lang="uk-UA" b="1" dirty="0">
                <a:solidFill>
                  <a:srgbClr val="002060"/>
                </a:solidFill>
              </a:rPr>
              <a:t>надавати першу допомогу в разі харчових </a:t>
            </a:r>
            <a:r>
              <a:rPr lang="uk-UA" b="1" dirty="0" smtClean="0">
                <a:solidFill>
                  <a:srgbClr val="002060"/>
                </a:solidFill>
              </a:rPr>
              <a:t>отруєнь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</a:t>
            </a:r>
            <a:r>
              <a:rPr lang="ru-RU" b="1" dirty="0" err="1" smtClean="0">
                <a:solidFill>
                  <a:srgbClr val="002060"/>
                </a:solidFill>
              </a:rPr>
              <a:t>озвивати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вміння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аналізувати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якість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харчових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продуктів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в</a:t>
            </a:r>
            <a:r>
              <a:rPr lang="uk-UA" b="1" dirty="0" smtClean="0">
                <a:solidFill>
                  <a:srgbClr val="002060"/>
                </a:solidFill>
              </a:rPr>
              <a:t>иховувати віру в свої сили і можливості</a:t>
            </a:r>
            <a:endParaRPr lang="uk-UA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7" descr="383456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59039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9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Епіграф до уроку: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095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 smtClean="0">
                <a:solidFill>
                  <a:srgbClr val="002060"/>
                </a:solidFill>
              </a:rPr>
              <a:t>       </a:t>
            </a:r>
            <a:r>
              <a:rPr lang="ru-RU" sz="4800" b="1" i="1" dirty="0" smtClean="0">
                <a:solidFill>
                  <a:srgbClr val="002060"/>
                </a:solidFill>
              </a:rPr>
              <a:t>«</a:t>
            </a:r>
            <a:r>
              <a:rPr lang="ru-RU" sz="4800" b="1" i="1" dirty="0">
                <a:solidFill>
                  <a:srgbClr val="002060"/>
                </a:solidFill>
              </a:rPr>
              <a:t> </a:t>
            </a:r>
            <a:r>
              <a:rPr lang="ru-RU" sz="4800" b="1" i="1" dirty="0" err="1">
                <a:solidFill>
                  <a:srgbClr val="002060"/>
                </a:solidFill>
              </a:rPr>
              <a:t>Якщо</a:t>
            </a: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</a:rPr>
              <a:t>хочиш</a:t>
            </a: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</a:rPr>
              <a:t>продовжити</a:t>
            </a: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</a:rPr>
              <a:t>своє</a:t>
            </a: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</a:rPr>
              <a:t>життя,скороти</a:t>
            </a: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err="1">
                <a:solidFill>
                  <a:srgbClr val="002060"/>
                </a:solidFill>
              </a:rPr>
              <a:t>свої</a:t>
            </a:r>
            <a:r>
              <a:rPr lang="ru-RU" sz="4800" b="1" i="1" dirty="0">
                <a:solidFill>
                  <a:srgbClr val="002060"/>
                </a:solidFill>
              </a:rPr>
              <a:t> </a:t>
            </a:r>
            <a:r>
              <a:rPr lang="ru-RU" sz="4800" b="1" i="1" dirty="0" err="1">
                <a:solidFill>
                  <a:srgbClr val="002060"/>
                </a:solidFill>
              </a:rPr>
              <a:t>трапези</a:t>
            </a:r>
            <a:r>
              <a:rPr lang="ru-RU" sz="4800" b="1" i="1" dirty="0">
                <a:solidFill>
                  <a:srgbClr val="002060"/>
                </a:solidFill>
              </a:rPr>
              <a:t>». 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Admin\Desktop\фаст-ф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медсест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00309"/>
            <a:ext cx="2124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</a:rPr>
              <a:t>Актуалізація чутливого досвіду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pPr marL="0" indent="0" algn="ctr"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Слухання і обговорення змісту притчі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-Старовинна індійська притча розповідає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uk-UA" b="1" dirty="0" smtClean="0">
                <a:solidFill>
                  <a:srgbClr val="002060"/>
                </a:solidFill>
              </a:rPr>
              <a:t> бог під час народження кожної людини відмірює їй ту кількість їжі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uk-UA" b="1" dirty="0" smtClean="0">
                <a:solidFill>
                  <a:srgbClr val="002060"/>
                </a:solidFill>
              </a:rPr>
              <a:t> яку вона має з’їсти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uk-UA" b="1" dirty="0" smtClean="0">
                <a:solidFill>
                  <a:srgbClr val="002060"/>
                </a:solidFill>
              </a:rPr>
              <a:t> Той хто зробить це занадто швидко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uk-UA" b="1" dirty="0" smtClean="0">
                <a:solidFill>
                  <a:srgbClr val="002060"/>
                </a:solidFill>
              </a:rPr>
              <a:t> швидше й помре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вставки\їж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9431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ставки\овочы та 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857500"/>
            <a:ext cx="237648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вставки\прод що містять й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вставки\фрукти овоч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68239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ages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2667000"/>
            <a:ext cx="1866900" cy="1714500"/>
          </a:xfrm>
          <a:prstGeom prst="rect">
            <a:avLst/>
          </a:prstGeom>
        </p:spPr>
      </p:pic>
      <p:pic>
        <p:nvPicPr>
          <p:cNvPr id="9" name="Рисунок 8" descr="images (1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29175"/>
            <a:ext cx="2133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r>
              <a:rPr lang="uk-UA" altLang="ru-RU" sz="1600" dirty="0">
                <a:solidFill>
                  <a:srgbClr val="FF0000"/>
                </a:solidFill>
              </a:rPr>
              <a:t>Правильне харчування збільшує тривалість життя людини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764704"/>
            <a:ext cx="8663880" cy="57092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altLang="ru-RU" sz="2800" b="1" dirty="0" smtClean="0">
                <a:solidFill>
                  <a:srgbClr val="002060"/>
                </a:solidFill>
              </a:rPr>
              <a:t>Якщо дотримуватися всіх правил харчування</a:t>
            </a:r>
            <a:r>
              <a:rPr lang="en-US" altLang="ru-RU" sz="2800" b="1" dirty="0" smtClean="0">
                <a:solidFill>
                  <a:srgbClr val="002060"/>
                </a:solidFill>
              </a:rPr>
              <a:t>,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 </a:t>
            </a:r>
            <a:r>
              <a:rPr lang="uk-UA" altLang="ru-RU" sz="2800" b="1" dirty="0">
                <a:solidFill>
                  <a:srgbClr val="002060"/>
                </a:solidFill>
              </a:rPr>
              <a:t>то кількість  захворювань 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зменшилась 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і люди жили довше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 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.</a:t>
            </a:r>
            <a:endParaRPr lang="uk-UA" altLang="ru-RU" sz="28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800" b="1" dirty="0">
                <a:solidFill>
                  <a:srgbClr val="002060"/>
                </a:solidFill>
              </a:rPr>
              <a:t>В умовах економічного спаду в Україні всі діти мало вживають продуктів тваринного походження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, овочів, фруктів</a:t>
            </a:r>
            <a:r>
              <a:rPr lang="uk-UA" altLang="ru-RU" sz="2800" b="1" dirty="0">
                <a:solidFill>
                  <a:srgbClr val="002060"/>
                </a:solidFill>
              </a:rPr>
              <a:t>. Через це в раціоні харчування відзначається дефіцит 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білків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, вітамінів (особливо </a:t>
            </a:r>
            <a:r>
              <a:rPr lang="uk-UA" altLang="ru-RU" sz="2800" b="1" dirty="0">
                <a:solidFill>
                  <a:srgbClr val="002060"/>
                </a:solidFill>
              </a:rPr>
              <a:t>вітаміну С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), мінеральних </a:t>
            </a:r>
            <a:r>
              <a:rPr lang="uk-UA" altLang="ru-RU" sz="2800" b="1" dirty="0">
                <a:solidFill>
                  <a:srgbClr val="002060"/>
                </a:solidFill>
              </a:rPr>
              <a:t>речовин</a:t>
            </a:r>
            <a:r>
              <a:rPr lang="uk-UA" altLang="ru-RU" sz="2800" b="1" dirty="0" smtClean="0">
                <a:solidFill>
                  <a:srgbClr val="002060"/>
                </a:solidFill>
              </a:rPr>
              <a:t>, вуглеводів, жирів</a:t>
            </a:r>
            <a:r>
              <a:rPr lang="uk-UA" altLang="ru-RU" sz="2800" b="1" dirty="0">
                <a:solidFill>
                  <a:srgbClr val="002060"/>
                </a:solidFill>
              </a:rPr>
              <a:t>.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pic>
        <p:nvPicPr>
          <p:cNvPr id="2050" name="Picture 2" descr="C:\Users\Admin\Desktop\вит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1"/>
            <a:ext cx="4248472" cy="24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вытам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1"/>
            <a:ext cx="4179887" cy="24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Харчові інфекції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7772400" cy="5483352"/>
          </a:xfrm>
        </p:spPr>
        <p:txBody>
          <a:bodyPr/>
          <a:lstStyle/>
          <a:p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– </a:t>
            </a:r>
            <a:r>
              <a:rPr lang="ru-RU" dirty="0" err="1"/>
              <a:t>заразні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Вони </a:t>
            </a:r>
            <a:r>
              <a:rPr lang="ru-RU" dirty="0" err="1"/>
              <a:t>розповсюджуються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через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але і через воду, </a:t>
            </a:r>
            <a:r>
              <a:rPr lang="ru-RU" dirty="0" err="1"/>
              <a:t>повітря</a:t>
            </a:r>
            <a:r>
              <a:rPr lang="ru-RU" dirty="0"/>
              <a:t>, контактно-</a:t>
            </a:r>
            <a:r>
              <a:rPr lang="ru-RU" dirty="0" err="1"/>
              <a:t>побутовим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шляхами. 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1496888" cy="191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\Desktop\вставки\прод що містять й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9641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во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26943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так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6" y="4742681"/>
            <a:ext cx="2857500" cy="17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воду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6507"/>
            <a:ext cx="3148608" cy="22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910</TotalTime>
  <Words>623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Організаційний момент. </vt:lpstr>
      <vt:lpstr>Перевірка виконання учнями домашнього завдання</vt:lpstr>
      <vt:lpstr>Мотивація навчання</vt:lpstr>
      <vt:lpstr>  ПЕРША ДОПОМОГА ПРИ    ХАРЧОВИХ ОТРУЄННЯХ                                </vt:lpstr>
      <vt:lpstr>Мета</vt:lpstr>
      <vt:lpstr>Епіграф до уроку: </vt:lpstr>
      <vt:lpstr>Актуалізація чутливого досвіду</vt:lpstr>
      <vt:lpstr>Правильне харчування збільшує тривалість життя людини</vt:lpstr>
      <vt:lpstr>Харчові інфекції</vt:lpstr>
      <vt:lpstr>Харчові отруєння</vt:lpstr>
      <vt:lpstr>-Назвіть причини харчових отруєнь</vt:lpstr>
      <vt:lpstr>Тяжкі отруєння спричиняють також гриби</vt:lpstr>
      <vt:lpstr>Презентация PowerPoint</vt:lpstr>
      <vt:lpstr>Оздоровлювальна вправа</vt:lpstr>
      <vt:lpstr>Робота за підручником с. 40</vt:lpstr>
      <vt:lpstr>Перегляд відео </vt:lpstr>
      <vt:lpstr>Гра “що зайве?”</vt:lpstr>
      <vt:lpstr>“Буріме” Робота в групах(3)</vt:lpstr>
      <vt:lpstr>Підбиття підсумків уроку</vt:lpstr>
      <vt:lpstr>Презентация PowerPoint</vt:lpstr>
      <vt:lpstr>ВИСНОВОК</vt:lpstr>
      <vt:lpstr>Колективне зачитування вірша взявшись за руки</vt:lpstr>
      <vt:lpstr>Профілактика харчових отруєнь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тварин</dc:title>
  <dc:creator>User</dc:creator>
  <cp:lastModifiedBy>Admin</cp:lastModifiedBy>
  <cp:revision>102</cp:revision>
  <dcterms:created xsi:type="dcterms:W3CDTF">2015-08-26T14:19:36Z</dcterms:created>
  <dcterms:modified xsi:type="dcterms:W3CDTF">2018-11-24T15:01:01Z</dcterms:modified>
</cp:coreProperties>
</file>