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6" r:id="rId5"/>
    <p:sldId id="275" r:id="rId6"/>
    <p:sldId id="277" r:id="rId7"/>
    <p:sldId id="268" r:id="rId8"/>
    <p:sldId id="269" r:id="rId9"/>
    <p:sldId id="272" r:id="rId10"/>
    <p:sldId id="259" r:id="rId11"/>
    <p:sldId id="273" r:id="rId12"/>
    <p:sldId id="270" r:id="rId13"/>
    <p:sldId id="266" r:id="rId14"/>
    <p:sldId id="263" r:id="rId15"/>
    <p:sldId id="264" r:id="rId16"/>
    <p:sldId id="261" r:id="rId17"/>
    <p:sldId id="267" r:id="rId18"/>
    <p:sldId id="260" r:id="rId19"/>
    <p:sldId id="278" r:id="rId20"/>
    <p:sldId id="262" r:id="rId21"/>
    <p:sldId id="26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6" autoAdjust="0"/>
    <p:restoredTop sz="94600" autoAdjust="0"/>
  </p:normalViewPr>
  <p:slideViewPr>
    <p:cSldViewPr>
      <p:cViewPr varScale="1">
        <p:scale>
          <a:sx n="54" d="100"/>
          <a:sy n="54" d="100"/>
        </p:scale>
        <p:origin x="-1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987EB1-237A-4F77-9387-09DAD42ABA89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F9A42A-2247-4ACA-AD62-1E5F0401087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capricorn.com.ua/uk/provizija/?f%5bp%5d%5bid_brand%5d%5b%5d=1746" TargetMode="External"/><Relationship Id="rId7" Type="http://schemas.openxmlformats.org/officeDocument/2006/relationships/hyperlink" Target="https://www.capricorn.com.ua/uk/provizija/?f%5bp%5d%5bid_brand%5d%5b%5d=170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pricorn.com.ua/uk/provizija/?f%5bp%5d%5bid_brand%5d%5b%5d=1737" TargetMode="External"/><Relationship Id="rId5" Type="http://schemas.openxmlformats.org/officeDocument/2006/relationships/hyperlink" Target="https://www.capricorn.com.ua/uk/provizija/?f%5bp%5d%5bid_brand%5d%5b%5d=1740" TargetMode="External"/><Relationship Id="rId4" Type="http://schemas.openxmlformats.org/officeDocument/2006/relationships/hyperlink" Target="https://www.capricorn.com.ua/uk/provizija/?f%5bp%5d%5bid_brand%5d%5b%5d=174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oprope.com.ua/blog/uk/planuvannya-harchuvannya-v-turistichnomu-pohodi/" TargetMode="External"/><Relationship Id="rId3" Type="http://schemas.openxmlformats.org/officeDocument/2006/relationships/hyperlink" Target="https://outdoorukraine.com/ua/a/469/" TargetMode="External"/><Relationship Id="rId7" Type="http://schemas.openxmlformats.org/officeDocument/2006/relationships/hyperlink" Target="https://vseosvita.ua/library/prezentacia-turizm-harcuvanna-v-pohodi-279056.html" TargetMode="External"/><Relationship Id="rId2" Type="http://schemas.openxmlformats.org/officeDocument/2006/relationships/hyperlink" Target="https://v-mandry.com/xarchuvannya-v-poxodi-poradi-vid-turisti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rclub.com.ua/ru/info/usefull-info/nutrition/trekking-menu" TargetMode="External"/><Relationship Id="rId5" Type="http://schemas.openxmlformats.org/officeDocument/2006/relationships/hyperlink" Target="https://studopedia.com.ua/1_24114_organizatsiya-harchuvannya-turistiv-u-pohodi.html" TargetMode="External"/><Relationship Id="rId4" Type="http://schemas.openxmlformats.org/officeDocument/2006/relationships/hyperlink" Target="http://gotothegoal.com/produkti-v-pohid/" TargetMode="External"/><Relationship Id="rId9" Type="http://schemas.openxmlformats.org/officeDocument/2006/relationships/hyperlink" Target="https://zak.depo.ua/ukr/zak/sezon-turizmu-yaki-harchi-varto-ne-zabuti-vzyati-u-pohid-abi-280520161600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вд\supper_cooking.jpg"/>
          <p:cNvPicPr>
            <a:picLocks noChangeAspect="1" noChangeArrowheads="1"/>
          </p:cNvPicPr>
          <p:nvPr/>
        </p:nvPicPr>
        <p:blipFill>
          <a:blip r:embed="rId2"/>
          <a:srcRect l="4000" r="2400" b="2933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143932" cy="4357718"/>
          </a:xfrm>
        </p:spPr>
        <p:txBody>
          <a:bodyPr/>
          <a:lstStyle/>
          <a:p>
            <a:pPr algn="ctr"/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Позашкільне навчально-виховне об’єднання</a:t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Кам’янець-Подільський</a:t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uk-UA" dirty="0" smtClean="0">
                <a:solidFill>
                  <a:srgbClr val="FF0000"/>
                </a:solidFill>
              </a:rPr>
              <a:t>Харчування у поході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143512"/>
            <a:ext cx="4186222" cy="852478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00B0F0"/>
                </a:solidFill>
              </a:rPr>
              <a:t>Підготувала О.М. </a:t>
            </a:r>
            <a:r>
              <a:rPr lang="uk-UA" dirty="0" err="1" smtClean="0">
                <a:solidFill>
                  <a:srgbClr val="00B0F0"/>
                </a:solidFill>
              </a:rPr>
              <a:t>Кух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422276" cy="6318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Страви меню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592935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меню походу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добовий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вказаних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меню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зручніше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три-чотири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(кратно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дням походу)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повторювати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правило,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пішохідних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дворазове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гаряче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день, насніданок </a:t>
            </a:r>
            <a:r>
              <a:rPr lang="ru-RU" sz="180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вечерю,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пайок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страви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готуються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зазвичай, на вечерю. Можна використовувати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збезводнені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концентрати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пакетах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брикетах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розмаїтості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один раз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три-чотири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Другі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страви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круп: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рисової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гречаної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пшеничної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манної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страви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макаронних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ріжки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черепашки,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макарони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вермішель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страви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більше,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тушковане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низьку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калорійність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вагу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зарекомендували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себе в походах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страви, як рис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сухофруктами;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рисова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каша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згущеним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молоком;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пшенична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гречана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каша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засмаженим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салом; манка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родзинками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є,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полуницями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макарони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голландським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твердим сиром,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вареники </a:t>
            </a:r>
            <a:r>
              <a:rPr lang="ru-RU" sz="180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обіди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може плануватися "сухий пайок" - сало, копчені чи напівкопчені ковбаси, сир голландський, російський і т.п.; для розмаїтості додають небагато рибних чи овочевих консервів. Часто використовують халву, овочеві і фруктові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концентровані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соки</a:t>
            </a:r>
            <a:r>
              <a:rPr lang="ru-RU" sz="2400" smtClean="0"/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358114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Варіант меню(6 днів 10 осіб).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7968" cy="5857916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1 день 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300гр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хлібців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0,5кг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ковбасного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паштету,     1   банку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шпроти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  1/2   пачки   кетчупу, 1   шоколадка, 200гр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фініків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200гр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сушених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бананів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Вечеря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макаронів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тушонки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(650гр), 1/2   пачки   кетчупу,   Чай, сахарин, 1кг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лимон, 1   шоколадка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300" b="1" dirty="0" smtClean="0"/>
              <a:t> 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 кг рису,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сухого молока,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родзинок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чай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отстаткамі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вчорашнього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300гр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хлібців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0,5кг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ковбасного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  0,5 палки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паштету,     1   банку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шпротний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паштет, 1/2   пачки   кетчупу, 1   шоколадка, 200гр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фініків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200гр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сушеных бананов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Вечеря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гречки, 1   банку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тушонки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(650гр), 1/2   пачки   кетчупу,  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Чай, сахарин, 1кг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лимон, 1   шоколадка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 кг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вівсяних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пластівців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сухого молока,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родзинок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чай</a:t>
            </a:r>
          </a:p>
          <a:p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300гр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хлібців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0,5кг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ковбасного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  0,5 палки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1   банку   паштету,     1   банка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шпротів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1/2   пачки   кетчупу, 1   шоколадка, 200гр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фініків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200гр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сушених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бананів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Вечеря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пшоно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 банки сардин, 1/2   пачки   кетчупу,  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Чай, сахарин, 1кг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лимон, 1   шоколадка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гречки,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сухого молока,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родзинок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чай</a:t>
            </a:r>
          </a:p>
          <a:p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300гр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хлібців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0,5кг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ковбасного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  0,5 палки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паштету,     1   банку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шпротний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паштет, 1/2   пачки   кетчупу, 1   шоколадка, 200гр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фініків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200гр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сушених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бананів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Вечеря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рису, 1   банку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тушонки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(650гр), 1/2   пачки   кетчупу,  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Чай, сахарин, 1кг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лимон, 1   шоколадка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1кг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пшона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сухого молока,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родзинок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чай</a:t>
            </a:r>
          </a:p>
          <a:p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300гр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хлібців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0,5кг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ковбасного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    0,5 палки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паштету,     1   банку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шпроти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1/2   пачки   кетчупу, 1   шоколадка, 200гр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фініків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200гр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сушених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бананів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Вечеря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макаронів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  банку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тушонки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(650гр), 1/2 &amp;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nbsp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; пачки   кетчупу,   Чай, сахарин, 1кг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печива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1 &amp;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nbsp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; лимон, 1   шоколадка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кг рису,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  сухого молока, 200  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родзинок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чай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20000"/>
          </a:blip>
          <a:srcRect l="22556" t="10222" r="25671" b="11593"/>
          <a:stretch>
            <a:fillRect/>
          </a:stretch>
        </p:blipFill>
        <p:spPr bwMode="auto">
          <a:xfrm>
            <a:off x="857224" y="4248912"/>
            <a:ext cx="3067939" cy="26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850904" cy="7032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Сублімована їжа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3786214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більшої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сублімована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повноцінні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порційні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страви,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кипятком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прокипятити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Сушені або сублімовані страви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 швидко готуються та мають чудовий смак – це гарний вибір для групи, яка економить свій час та вагу наплічників.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Сублімована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сушеної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за способом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дегідратації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ринках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представлена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сублімована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бренду 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Voyager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TravelLunch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сушена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виробників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EkoEda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Їдло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Happy Elk</a:t>
            </a:r>
            <a:r>
              <a:rPr lang="uk-UA" sz="3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u="sng" dirty="0" err="1" smtClean="0">
                <a:latin typeface="Times New Roman" pitchFamily="18" charset="0"/>
                <a:cs typeface="Times New Roman" pitchFamily="18" charset="0"/>
              </a:rPr>
              <a:t>ЇЖАчок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невеликий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Продається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магазинах та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40 до 200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Зручні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тетрапакети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застібкою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у них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запарити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траву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як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сублімованих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сушене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мясо -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джерки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​​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8">
            <a:lum bright="-10000" contrast="10000"/>
          </a:blip>
          <a:srcRect l="20411" t="13139" r="26247" b="53120"/>
          <a:stretch>
            <a:fillRect/>
          </a:stretch>
        </p:blipFill>
        <p:spPr bwMode="auto">
          <a:xfrm>
            <a:off x="4357686" y="4500570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вд\рюкзак\аптечка\народні прикмети\images (6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00214"/>
            <a:ext cx="3309948" cy="46339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0"/>
            <a:ext cx="2357454" cy="7032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Напої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6357982" cy="621510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Зазвичай, у похід завжди беруть чай (чорний, зелений, фруктовий), каву та какао.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підібрані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водою: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втамовують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фруктові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соки.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нетривалих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походах.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поході актуальне приготування трав’яних  і ягідних  чаїв.  Холодними їх можна брати з собою для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втамування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спраги.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Важливо знати властивості трав і ягід, щоб не отруїтися чи не зашкодити здоров’ю!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72452" cy="64294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Упаковка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продуктів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для транспортування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упаковки: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псуються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поділяємо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герметизація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не страшна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масло,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цукерки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дихати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сало,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співвідношенням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/вага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виграють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легкого капрону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пластикові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пляшки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них пакуйте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фасуйте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порційно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на один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крихких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 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сухарі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вафлі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печиво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пряники)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картонні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тетрапакети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молока,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кефіру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вони добре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тримають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форму.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Старі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жіночі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панчохи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колготки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 них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транспортувати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zip-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застібкою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err="1" smtClean="0">
                <a:latin typeface="Times New Roman" pitchFamily="18" charset="0"/>
                <a:cs typeface="Times New Roman" pitchFamily="18" charset="0"/>
              </a:rPr>
              <a:t>пакувати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добові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сухофруктів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упаковані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тонкий </a:t>
            </a:r>
            <a:r>
              <a:rPr lang="ru-RU" sz="3600" err="1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Сухофрукти промити і підсушити перед фасовкою.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Продукти,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упаковки.</a:t>
            </a:r>
          </a:p>
          <a:p>
            <a:pPr fontAlgn="base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сало,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в кальку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тонкий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тряпчаний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чохол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панчохи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 Перед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ковбасу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помити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висушити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сухо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натерти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олією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Сало добре перед походом 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засолити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Вершкове масло краще попередньо перетопити. Топлене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масло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в кульки,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поліетиленовий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пакет.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кульки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пластикову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банку / коробку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тонкої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err="1">
                <a:latin typeface="Times New Roman" pitchFamily="18" charset="0"/>
                <a:cs typeface="Times New Roman" pitchFamily="18" charset="0"/>
              </a:rPr>
              <a:t>жерсті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Або ж залити у пластикову пляшку з широким горлом.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Лимони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медом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пластикові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пляшки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(Добре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0,25 л.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широким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горлечком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3600" err="1">
                <a:latin typeface="Times New Roman" pitchFamily="18" charset="0"/>
                <a:cs typeface="Times New Roman" pitchFamily="18" charset="0"/>
              </a:rPr>
              <a:t>пластикову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баночку, можна змішати з сушеними травами чи перцем.</a:t>
            </a:r>
          </a:p>
          <a:p>
            <a:pPr fontAlgn="base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 цукру 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можна взяти 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замінник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у таблетках.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2.wp.com/prekrasnij-mir.ru/uploads/2014/09/0_65161_1adf8f13_orig.jpg"/>
          <p:cNvPicPr>
            <a:picLocks noChangeAspect="1" noChangeArrowheads="1"/>
          </p:cNvPicPr>
          <p:nvPr/>
        </p:nvPicPr>
        <p:blipFill>
          <a:blip r:embed="rId2"/>
          <a:srcRect l="3448" t="6897" r="11494" b="12069"/>
          <a:stretch>
            <a:fillRect/>
          </a:stretch>
        </p:blipFill>
        <p:spPr bwMode="auto">
          <a:xfrm>
            <a:off x="4214810" y="3643314"/>
            <a:ext cx="4611551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/>
              <a:t>Завжди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потрібно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продукти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запасний</a:t>
            </a:r>
            <a:r>
              <a:rPr lang="ru-RU" sz="3200" b="1" dirty="0" smtClean="0"/>
              <a:t> день!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715040" cy="550072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Зазвичай, у перший день, якщо виїзд з дому,  то ви маєте бутерброди і снідаєте вдома.  А в останній день -  вечеряєте  теж вдома.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віддалених районах, де не буде можливості зробити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дозакупку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варто брати продукти на один додатковий день – на випадок  погіршення погоди і вимушеної днівки (перечекати зливу чи хуртовину). </a:t>
            </a:r>
          </a:p>
          <a:p>
            <a:pPr fontAlgn="base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Особистий запас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набирайте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запас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всяк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походах 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бережіть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візьміть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горішки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шоколад 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500 грам.</a:t>
            </a:r>
          </a:p>
          <a:p>
            <a:pPr fontAlgn="base"/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5786478" cy="70328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Водно-сольовий режим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600" dirty="0" err="1">
                <a:latin typeface="Times New Roman" pitchFamily="18" charset="0"/>
                <a:cs typeface="Times New Roman" pitchFamily="18" charset="0"/>
              </a:rPr>
              <a:t>найважливіший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4600" dirty="0" err="1">
                <a:latin typeface="Times New Roman" pitchFamily="18" charset="0"/>
                <a:cs typeface="Times New Roman" pitchFamily="18" charset="0"/>
              </a:rPr>
              <a:t>похідного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err="1">
                <a:latin typeface="Times New Roman" pitchFamily="18" charset="0"/>
                <a:cs typeface="Times New Roman" pitchFamily="18" charset="0"/>
              </a:rPr>
              <a:t>раціону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Зневоднення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загрожує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неприємними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спрага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психологічному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згущення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серйозному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зневодненні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білкового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вуглеводного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жирового,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мінерального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вітамінного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Витрата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води в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поході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навантаженнях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сухості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3-5 л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рідину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 походу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сніданку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обіду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вечері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туристам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втамування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спраги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На коротких привалах в жаркий час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дозволяється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прополіскувати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рот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горло водою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Мінералізація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Тала вода, топлений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вода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льодовиків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солей,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споживанні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вимиваються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До того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ж,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такою водою практично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напитися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Тому,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все ж доводиться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задовольнятися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такою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водою,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— додавайте до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добавки,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пийте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ізотонічні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 аптеках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Регідрон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пвд\125890347747ee24697d2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736056" cy="3429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83898" cy="23574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підкисляється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вишневим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журавлинним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екстрактом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ложки на флягу води).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лимон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лайм 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переносу води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використовують пластикові пляшки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1,5 л на особу), фляги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пляшки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бордюки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вд\s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857620" cy="2893216"/>
          </a:xfrm>
          <a:prstGeom prst="rect">
            <a:avLst/>
          </a:prstGeom>
          <a:noFill/>
        </p:spPr>
      </p:pic>
      <p:pic>
        <p:nvPicPr>
          <p:cNvPr id="5123" name="Picture 3" descr="C:\Users\User\Desktop\пвд\unnamed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714620"/>
            <a:ext cx="303315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286544" cy="7032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Безпека  харчування!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715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стала причиною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дотримуйтесь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таких правил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кип'ятіть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вживайте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запах,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консерви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здулися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набрану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кип'ятіть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додайте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йоду!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вода, будьте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обережні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чистою,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мікроскопічні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збудники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невидимі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оком. Служба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інспекції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кип’ятити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USDA,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 По-перше,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доведіть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воду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кіпіння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продовжуйте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кип’ятити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нагріванням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відстояти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донизу.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кип’ячену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воду.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кип’ятять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857784" cy="5604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7968" cy="57150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докладайте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жирами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вуглеводи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пору року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вершкове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днях.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вбереже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з’їсти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вистачило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нести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надмірного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каша (напр.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гречана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замочити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пляшці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(кубиками)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готуєте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кашу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половину.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чаю (особливо на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неповторний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смак,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хворому горлу.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сезон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покладатися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корм”,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маршрут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76530" cy="5319730"/>
          </a:xfrm>
        </p:spPr>
        <p:txBody>
          <a:bodyPr/>
          <a:lstStyle/>
          <a:p>
            <a:r>
              <a:rPr lang="uk-UA" sz="2800" dirty="0" smtClean="0"/>
              <a:t>Складові харчування</a:t>
            </a:r>
          </a:p>
          <a:p>
            <a:r>
              <a:rPr lang="uk-UA" sz="2800" dirty="0" smtClean="0"/>
              <a:t>Водно-сольовий режим</a:t>
            </a:r>
          </a:p>
          <a:p>
            <a:r>
              <a:rPr lang="uk-UA" sz="2800" dirty="0" smtClean="0"/>
              <a:t>Транспортування продуктів</a:t>
            </a:r>
          </a:p>
          <a:p>
            <a:pPr algn="just">
              <a:buNone/>
            </a:pPr>
            <a:r>
              <a:rPr lang="uk-UA" b="1" dirty="0" smtClean="0"/>
              <a:t>Мета заняття:  </a:t>
            </a:r>
            <a:r>
              <a:rPr lang="uk-UA" dirty="0" smtClean="0"/>
              <a:t>ознайомити гуртківців з продуктами харчування; важливістю збалансованого харчування у поході; розрахунками продуктів стосовно тривалості і кількості учасників; особливостями приготування у похідних умовах.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72452" cy="7032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Спорядження для приготування їжі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307183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Індивідуальний посуд – ложка, кружка, миска – метал чи пластик, ніж.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Посуд для приготування їжі – казанок (об’єм з розрахунку 300-400 г готової страви на людину), а краще два – для страви та чаю.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Кострове спорядження – сірники, запальничка, кресало, сухий спирт, тринога чи металевий трос з гаком.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 частіше використовують приготування 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газовому пальнику.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малої групи чи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легкоходства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інтеграційні системи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 дозволяють швидко закип’ятити воду.</a:t>
            </a:r>
          </a:p>
          <a:p>
            <a:endParaRPr lang="ru-RU" dirty="0"/>
          </a:p>
        </p:txBody>
      </p:sp>
      <p:pic>
        <p:nvPicPr>
          <p:cNvPr id="4098" name="Picture 2" descr="C:\Users\User\Desktop\пвд\1912293_original.jpg"/>
          <p:cNvPicPr>
            <a:picLocks noChangeAspect="1" noChangeArrowheads="1"/>
          </p:cNvPicPr>
          <p:nvPr/>
        </p:nvPicPr>
        <p:blipFill>
          <a:blip r:embed="rId2" cstate="print"/>
          <a:srcRect t="5942" r="15531"/>
          <a:stretch>
            <a:fillRect/>
          </a:stretch>
        </p:blipFill>
        <p:spPr bwMode="auto">
          <a:xfrm>
            <a:off x="214282" y="3786190"/>
            <a:ext cx="3357586" cy="2491349"/>
          </a:xfrm>
          <a:prstGeom prst="rect">
            <a:avLst/>
          </a:prstGeom>
          <a:noFill/>
        </p:spPr>
      </p:pic>
      <p:pic>
        <p:nvPicPr>
          <p:cNvPr id="4099" name="Picture 3" descr="C:\Users\User\Desktop\пвд\75282340_10157052982338495_609161349099945984_o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417" y="3571876"/>
            <a:ext cx="2945583" cy="1963722"/>
          </a:xfrm>
          <a:prstGeom prst="rect">
            <a:avLst/>
          </a:prstGeom>
          <a:noFill/>
        </p:spPr>
      </p:pic>
      <p:pic>
        <p:nvPicPr>
          <p:cNvPr id="4100" name="Picture 4" descr="C:\Users\User\Desktop\пвд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357694"/>
            <a:ext cx="3336908" cy="2220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33654" cy="30003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спорядження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рецепту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User\Desktop\пвд\DSC02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5194948" cy="345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3071834" cy="774720"/>
          </a:xfrm>
        </p:spPr>
        <p:txBody>
          <a:bodyPr/>
          <a:lstStyle/>
          <a:p>
            <a:r>
              <a:rPr lang="uk-UA" dirty="0" smtClean="0"/>
              <a:t>Р</a:t>
            </a:r>
            <a:r>
              <a:rPr lang="uk-UA" dirty="0" smtClean="0"/>
              <a:t>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5092" cy="496254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https://v-mandry.com/xarchuvannya-v-poxodi-poradi-vid-turistiv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https://outdoorukraine.com/ua/a/469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://gotothegoal.com/produkti-v-pohid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https://studopedia.com.ua/1_24114_organizatsiya-harchuvannya-turistiv-u-pohodi.html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www.tourclub.com.ua/ru/info/usefull-info/nutrition/trekking-menu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vseosvita.ua/library/prezentacia-turizm-harcuvanna-v-pohodi-279056.html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https://toprope.com.ua/blog/uk/planuvannya-harchuvannya-v-turistichnomu-pohodi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https://zak.depo.ua/ukr/zak/sezon-turizmu-yaki-harchi-varto-ne-zabuti-vzyati-u-pohid-abi-28052016160000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вд\unnamed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6056679" cy="40338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01122" cy="371477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Повноцінне харчування – запорука успішного походу, який не виснажить та принесе задоволення.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калорійним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вагу,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обговорити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меню на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зборах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смаки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вд\unnamed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814757" cy="2935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065482" cy="774720"/>
          </a:xfrm>
        </p:spPr>
        <p:txBody>
          <a:bodyPr/>
          <a:lstStyle/>
          <a:p>
            <a:r>
              <a:rPr lang="uk-UA" dirty="0" smtClean="0"/>
              <a:t>Вимоги до продуктів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3571900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ts val="1800"/>
              </a:lnSpc>
              <a:spcAft>
                <a:spcPts val="480"/>
              </a:spcAft>
            </a:pP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Збираючись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нескладні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багатоденні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походи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влітку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треба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вибирати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насамперед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зіпсуються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спеку.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Легкість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калорійность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можливості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слід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вибирати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у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яких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більший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відсоток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засвоюваності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1:1:4 (для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- 1:1,5:4,5);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Швидкість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нескладність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приготування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Складні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кулінарні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рецепти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поході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реалізувати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важко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часу на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як правило,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немає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Придатність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протягом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усього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походу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транспортабельність</a:t>
            </a: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Смакові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якості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Важлива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деталь:  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продукти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страви  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повинні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смачними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різноманітними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Прісні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каші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супи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швидко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приїдаються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їжа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яка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набридла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засвоюється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гірше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ніж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та, яку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їдять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задоволенням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6530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маршруту, нести рюкзак,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піших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3-3,5 тис. ккал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кг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літературі можна зустріти вагу від 500 до 1000 кг продуктів, в залежності від віку групи і складності маршруту.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приготуванні каш порції розраховують 60-150 г. сухої крупи на особу.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ехто практикує, заради економії часу, приготування  подвійної порції ввечері – на вечерю і сніданок.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esktop\пвд\52754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818825" cy="2543848"/>
          </a:xfrm>
          <a:prstGeom prst="rect">
            <a:avLst/>
          </a:prstGeom>
          <a:noFill/>
        </p:spPr>
      </p:pic>
      <p:pic>
        <p:nvPicPr>
          <p:cNvPr id="6147" name="Picture 3" descr="C:\Users\User\Desktop\пвд\food-4-768x432.jpg"/>
          <p:cNvPicPr>
            <a:picLocks noChangeAspect="1" noChangeArrowheads="1"/>
          </p:cNvPicPr>
          <p:nvPr/>
        </p:nvPicPr>
        <p:blipFill>
          <a:blip r:embed="rId3"/>
          <a:srcRect l="7565" t="478" r="10732"/>
          <a:stretch>
            <a:fillRect/>
          </a:stretch>
        </p:blipFill>
        <p:spPr bwMode="auto">
          <a:xfrm>
            <a:off x="857224" y="4000504"/>
            <a:ext cx="364912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286861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Харчовий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раціон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визначається</a:t>
            </a:r>
            <a:r>
              <a:rPr lang="ru-RU" sz="2800" dirty="0" smtClean="0"/>
              <a:t> перш за все </a:t>
            </a:r>
            <a:r>
              <a:rPr lang="ru-RU" sz="2800" dirty="0" err="1" smtClean="0"/>
              <a:t>тривалістю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складністю</a:t>
            </a:r>
            <a:r>
              <a:rPr lang="ru-RU" sz="2800" dirty="0" smtClean="0"/>
              <a:t> походу. Так,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вихідного</a:t>
            </a:r>
            <a:r>
              <a:rPr lang="ru-RU" sz="2800" dirty="0" smtClean="0"/>
              <a:t> дня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без </a:t>
            </a:r>
            <a:r>
              <a:rPr lang="ru-RU" sz="2800" dirty="0" err="1" smtClean="0"/>
              <a:t>приготування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гарячих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страв</a:t>
            </a:r>
            <a:r>
              <a:rPr lang="ru-RU" sz="2800" dirty="0" smtClean="0"/>
              <a:t>.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тривалих</a:t>
            </a:r>
            <a:r>
              <a:rPr lang="ru-RU" sz="2800" dirty="0" smtClean="0"/>
              <a:t> походах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організовуватись</a:t>
            </a:r>
            <a:r>
              <a:rPr lang="ru-RU" sz="2800" dirty="0" smtClean="0"/>
              <a:t> за </a:t>
            </a:r>
            <a:r>
              <a:rPr lang="ru-RU" sz="2800" dirty="0" err="1" smtClean="0"/>
              <a:t>різними</a:t>
            </a:r>
            <a:r>
              <a:rPr lang="ru-RU" sz="2800" dirty="0" smtClean="0"/>
              <a:t> схемами </a:t>
            </a:r>
            <a:endParaRPr lang="ru-RU" sz="2800" dirty="0"/>
          </a:p>
        </p:txBody>
      </p:sp>
      <p:pic>
        <p:nvPicPr>
          <p:cNvPr id="4" name="Picture 5" descr="https://ok-t.ru/studopediaru/baza2/579374498804.files/image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580" y="3357562"/>
            <a:ext cx="8426527" cy="27955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28586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072362" cy="77472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Відсотки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добового</a:t>
            </a:r>
            <a:r>
              <a:rPr lang="ru-RU" b="1" dirty="0" smtClean="0"/>
              <a:t> </a:t>
            </a:r>
            <a:r>
              <a:rPr lang="ru-RU" b="1" dirty="0" err="1" smtClean="0"/>
              <a:t>раціону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9406" cy="5857916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%-35% –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Ранкові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страви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 легко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засвоюватися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бути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приємними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смак 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невеликими по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об’єму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каші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сухому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згущеному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молоці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маслом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сухофруктами).</a:t>
            </a:r>
          </a:p>
          <a:p>
            <a:pPr fontAlgn="base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10-15% –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перекуси на привалах.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привалі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горіхи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курагу,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родзинки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кубики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цукру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льодяники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чудовий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продукт для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сил.</a:t>
            </a:r>
          </a:p>
          <a:p>
            <a:pPr fontAlgn="base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25-30% –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висококалорійна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жирна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солодка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Легко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засвоювані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вуглеводні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цукерки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вафлі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екстракти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соки)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поєднуватися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 продуктами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сало,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м’ясні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рибні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консерви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халва). 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дозволить,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одного боку,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за 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голоду до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вечері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25%-35% – вечеря.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Вона повинна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денні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енерговитрати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нас до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дня. Для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страви,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багаті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білками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вуглеводами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супи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каші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м’ясо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сир,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макарони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поспішати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нікуди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подбати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вечеря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Вечірнє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чаювання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обряд,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емоційні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Тому чаю ​​повинно бути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добре запасти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смачненького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пвд\рюкзак\unnamed (6)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8789" r="3320" b="2849"/>
          <a:stretch>
            <a:fillRect/>
          </a:stretch>
        </p:blipFill>
        <p:spPr bwMode="auto">
          <a:xfrm>
            <a:off x="4500562" y="3357562"/>
            <a:ext cx="428628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Базові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для походу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429684" cy="342902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зернах (гречка, рис,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сочевиця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пшенична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кукурудзяна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пшоно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пластівцях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(геркулес,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кукурудза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тушонка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вакуумних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пакетиках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бляшанках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Хліб можна брати не більше ніж на 3 дні.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пвд\200ad94dc218a06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71472" y="4286256"/>
            <a:ext cx="3428991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715040" cy="631844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Повний список продуктів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6215082"/>
          </a:xfrm>
        </p:spPr>
        <p:txBody>
          <a:bodyPr numCol="2">
            <a:noAutofit/>
          </a:bodyPr>
          <a:lstStyle/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сухі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хмелі-сунелі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прованські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д.);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рослинна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твердий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сир – на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ковбаси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сирокопчені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какао;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сухе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молоко –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каш;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згущене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молоко в пакетиках;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айонез 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кетчуп в пакетиках;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макарони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суджук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бастурма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сушені овочі для супу – картопля, морква, буряк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–порційно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фасовані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для нетривалих походів  можна взяти і свіжі овочі, але це значно важче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гіркий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шоколад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гематоген;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шоколадні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енергетичні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батончики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снікерс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марс,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твикс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д.);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халва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козинаки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льодяники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солодке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печиво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лимон;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цибуля;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фініки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чорнослив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сушені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курага,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родзинки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горіхи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(фундук, кешью,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мигдаль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цукати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рахісова паста.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мівіна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маленькій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картопляне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пюре у пакетах;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сублімовані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домовленістю у групі і рішенням керівника</a:t>
            </a:r>
          </a:p>
          <a:p>
            <a:pPr>
              <a:buNone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Найкалорійніші продукти – сало, арахісова паста, олія, суміш з сухофруктів і меду, які вживають на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пекусах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5635</TotalTime>
  <Words>1689</Words>
  <Application>Microsoft Office PowerPoint</Application>
  <PresentationFormat>Экран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Позашкільне навчально-виховне об’єднання м. Кам’янець-Подільський         Тема:  Харчування у поході</vt:lpstr>
      <vt:lpstr>План </vt:lpstr>
      <vt:lpstr>Слайд 3</vt:lpstr>
      <vt:lpstr>Вимоги до продуктів</vt:lpstr>
      <vt:lpstr>Слайд 5</vt:lpstr>
      <vt:lpstr>Харчовий раціон визначається перш за все тривалістю та складністю походу. Так, харчування в поході вихідного дня може бути без приготування гарячих страв. Харчування у більш тривалих походах може організовуватись за різними схемами </vt:lpstr>
      <vt:lpstr>Відсотки від добового раціону </vt:lpstr>
      <vt:lpstr>Базові продукти для походу </vt:lpstr>
      <vt:lpstr>Повний список продуктів</vt:lpstr>
      <vt:lpstr>Страви меню</vt:lpstr>
      <vt:lpstr>Варіант меню(6 днів 10 осіб).</vt:lpstr>
      <vt:lpstr>Сублімована їжа</vt:lpstr>
      <vt:lpstr>Напої. </vt:lpstr>
      <vt:lpstr>Упаковка продуктів для транспортування.</vt:lpstr>
      <vt:lpstr>Завжди потрібно мати продукти на запасний день! </vt:lpstr>
      <vt:lpstr>Водно-сольовий режим</vt:lpstr>
      <vt:lpstr>Слайд 17</vt:lpstr>
      <vt:lpstr>Безпека  харчування!</vt:lpstr>
      <vt:lpstr>Корисні поради </vt:lpstr>
      <vt:lpstr>Спорядження для приготування їжі</vt:lpstr>
      <vt:lpstr>Слайд 21</vt:lpstr>
      <vt:lpstr>Ресурси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Позашкільне навчально-виховне об’єднання м. Кам’янець-Подільський      Тема:  Харчування у поході</dc:title>
  <dc:creator>Пользователь</dc:creator>
  <cp:lastModifiedBy>Пользователь</cp:lastModifiedBy>
  <cp:revision>301</cp:revision>
  <dcterms:created xsi:type="dcterms:W3CDTF">2020-05-17T10:27:40Z</dcterms:created>
  <dcterms:modified xsi:type="dcterms:W3CDTF">2020-05-21T08:23:19Z</dcterms:modified>
</cp:coreProperties>
</file>