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88" r:id="rId4"/>
    <p:sldId id="319" r:id="rId5"/>
    <p:sldId id="317" r:id="rId6"/>
    <p:sldId id="286" r:id="rId7"/>
    <p:sldId id="318" r:id="rId8"/>
    <p:sldId id="320" r:id="rId9"/>
    <p:sldId id="278" r:id="rId10"/>
    <p:sldId id="279" r:id="rId11"/>
    <p:sldId id="281" r:id="rId12"/>
    <p:sldId id="283" r:id="rId13"/>
    <p:sldId id="282" r:id="rId14"/>
    <p:sldId id="303" r:id="rId15"/>
    <p:sldId id="285" r:id="rId16"/>
    <p:sldId id="289" r:id="rId17"/>
    <p:sldId id="280" r:id="rId18"/>
    <p:sldId id="332" r:id="rId19"/>
    <p:sldId id="333" r:id="rId20"/>
    <p:sldId id="322" r:id="rId21"/>
    <p:sldId id="277" r:id="rId22"/>
    <p:sldId id="300" r:id="rId23"/>
    <p:sldId id="323" r:id="rId24"/>
    <p:sldId id="299" r:id="rId25"/>
    <p:sldId id="298" r:id="rId26"/>
    <p:sldId id="276" r:id="rId27"/>
    <p:sldId id="321" r:id="rId28"/>
    <p:sldId id="334" r:id="rId29"/>
    <p:sldId id="296" r:id="rId30"/>
    <p:sldId id="295" r:id="rId31"/>
    <p:sldId id="337" r:id="rId32"/>
    <p:sldId id="297" r:id="rId33"/>
    <p:sldId id="294" r:id="rId34"/>
    <p:sldId id="304" r:id="rId35"/>
    <p:sldId id="305" r:id="rId36"/>
    <p:sldId id="331" r:id="rId37"/>
    <p:sldId id="307" r:id="rId38"/>
    <p:sldId id="324" r:id="rId39"/>
    <p:sldId id="328" r:id="rId40"/>
    <p:sldId id="326" r:id="rId41"/>
    <p:sldId id="308" r:id="rId42"/>
    <p:sldId id="309" r:id="rId43"/>
    <p:sldId id="312" r:id="rId44"/>
    <p:sldId id="313" r:id="rId45"/>
    <p:sldId id="310" r:id="rId46"/>
    <p:sldId id="311" r:id="rId47"/>
    <p:sldId id="293" r:id="rId48"/>
    <p:sldId id="314" r:id="rId49"/>
    <p:sldId id="315" r:id="rId50"/>
    <p:sldId id="316" r:id="rId51"/>
    <p:sldId id="275" r:id="rId52"/>
    <p:sldId id="274" r:id="rId53"/>
    <p:sldId id="335" r:id="rId54"/>
    <p:sldId id="273" r:id="rId55"/>
    <p:sldId id="290" r:id="rId56"/>
    <p:sldId id="291" r:id="rId57"/>
    <p:sldId id="292" r:id="rId58"/>
    <p:sldId id="336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C5EB-4653-4144-845E-65C4B4F619A3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F480-C994-4886-BE05-923E313B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dovidka.com/wp-content/uploads/2012/07/Bulimia_by_LemonTequila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96;&#1082;&#1110;&#1076;&#1083;&#1080;&#1074;&#1072;%20&#1111;&#1078;&#1072;\&#1064;&#1050;&#1030;&#1044;&#1051;&#1048;&#1042;&#1040;%20&#1031;&#1046;&#1040;%202%20&#1070;&#1051;&#1071;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test.net/orhaniv-travlennya/405-helicobacter-pylori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1%96%D0%BF%D0%BE%D0%B4%D0%B8%D0%BD%D0%B0%D0%BC%D1%96%D1%8F" TargetMode="External"/><Relationship Id="rId13" Type="http://schemas.openxmlformats.org/officeDocument/2006/relationships/hyperlink" Target="http://uk.wikipedia.org/wiki/%D0%97%D0%B0%D0%BF%D0%BE%D1%80" TargetMode="External"/><Relationship Id="rId3" Type="http://schemas.openxmlformats.org/officeDocument/2006/relationships/hyperlink" Target="http://uk.wikipedia.org/wiki/%D0%97%D0%B0%D0%BF%D0%B0%D0%BB%D0%B5%D0%BD%D0%BD%D1%8F" TargetMode="External"/><Relationship Id="rId7" Type="http://schemas.openxmlformats.org/officeDocument/2006/relationships/hyperlink" Target="http://uk.wikipedia.org/wiki/%D0%95%D0%BD%D0%B4%D0%BE%D0%BA%D1%80%D0%B8%D0%BD%D0%BD%D0%B0_%D1%81%D0%B8%D1%81%D1%82%D0%B5%D0%BC%D0%B0" TargetMode="External"/><Relationship Id="rId12" Type="http://schemas.openxmlformats.org/officeDocument/2006/relationships/hyperlink" Target="http://uk.wikipedia.org/wiki/%D0%9A%D0%B8%D1%88%D0%B5%D1%87%D0%BD%D0%B8%D0%BA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4%D0%B8%D1%81%D0%BA%D1%96%D0%BD%D0%B5%D0%B7%D1%96%D1%8F_%D0%B6%D0%BE%D0%B2%D1%87%D0%BD%D0%B8%D1%85_%D1%88%D0%BB%D1%8F%D1%85%D1%96%D0%B2" TargetMode="External"/><Relationship Id="rId11" Type="http://schemas.openxmlformats.org/officeDocument/2006/relationships/hyperlink" Target="http://uk.wikipedia.org/wiki/%D0%9F%D1%80%D1%8F%D0%BD%D0%BE%D1%89%D1%96" TargetMode="External"/><Relationship Id="rId5" Type="http://schemas.openxmlformats.org/officeDocument/2006/relationships/hyperlink" Target="http://uk.wikipedia.org/wiki/%D0%96%D0%BE%D0%B2%D1%87" TargetMode="External"/><Relationship Id="rId10" Type="http://schemas.openxmlformats.org/officeDocument/2006/relationships/hyperlink" Target="http://uk.wikipedia.org/wiki/%D0%9A%D1%83%D1%80%D1%96%D0%BD%D0%BD%D1%8F" TargetMode="External"/><Relationship Id="rId4" Type="http://schemas.openxmlformats.org/officeDocument/2006/relationships/hyperlink" Target="http://uk.wikipedia.org/wiki/%D0%96%D0%BE%D0%B2%D1%87%D0%BD%D0%B8%D0%B9_%D0%BC%D1%96%D1%85%D1%83%D1%80" TargetMode="External"/><Relationship Id="rId9" Type="http://schemas.openxmlformats.org/officeDocument/2006/relationships/hyperlink" Target="http://uk.wikipedia.org/wiki/%D0%90%D0%BB%D0%BA%D0%BE%D0%B3%D0%BE%D0%BB%D1%8C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uk.wikipedia.org/wiki/%D0%9F%D1%96%D0%B4%D1%88%D0%BB%D1%83%D0%BD%D0%BA%D0%BE%D0%B2%D0%B0_%D0%B7%D0%B0%D0%BB%D0%BE%D0%B7%D0%B0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75;\Music\&#1052;&#1080;&#1093;&#1072;&#1081;&#1083;&#1086;%20&#1055;&#1086;&#1087;&#1083;&#1072;&#1074;&#1089;&#1100;&#1082;&#1080;&#1081;%20-%20&#1042;&#1072;&#1088;&#1077;&#1085;&#1080;&#1095;&#1082;&#1080;%20%20(audiopoisk.com).mp3" TargetMode="Externa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102.png"/><Relationship Id="rId4" Type="http://schemas.openxmlformats.org/officeDocument/2006/relationships/image" Target="../media/image96.jpeg"/><Relationship Id="rId9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krainian-recipes.com/wp-content/uploads/2012/07/ku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58246" cy="2428891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uk-UA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uk-UA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 Харчування і здоров’я ”</a:t>
            </a:r>
            <a:endParaRPr lang="ru-RU" b="1" spc="5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572008"/>
            <a:ext cx="4214810" cy="1571636"/>
          </a:xfrm>
        </p:spPr>
        <p:txBody>
          <a:bodyPr>
            <a:normAutofit/>
          </a:bodyPr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Підготувала: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Богомолова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О.А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8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1428736"/>
          </a:xfrm>
        </p:spPr>
        <p:txBody>
          <a:bodyPr>
            <a:normAutofit/>
          </a:bodyPr>
          <a:lstStyle/>
          <a:p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Жири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забезпечують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організм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теплом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8914" name="Picture 2" descr="http://oede.in.ua/images/nasicheni-jyry.jpg"/>
          <p:cNvPicPr>
            <a:picLocks noChangeAspect="1" noChangeArrowheads="1"/>
          </p:cNvPicPr>
          <p:nvPr/>
        </p:nvPicPr>
        <p:blipFill>
          <a:blip r:embed="rId2" cstate="print"/>
          <a:srcRect l="51615" t="2632" r="4590"/>
          <a:stretch>
            <a:fillRect/>
          </a:stretch>
        </p:blipFill>
        <p:spPr bwMode="auto">
          <a:xfrm>
            <a:off x="0" y="4214818"/>
            <a:ext cx="4000528" cy="2643182"/>
          </a:xfrm>
          <a:prstGeom prst="rect">
            <a:avLst/>
          </a:prstGeom>
          <a:noFill/>
        </p:spPr>
      </p:pic>
      <p:pic>
        <p:nvPicPr>
          <p:cNvPr id="38916" name="Picture 4" descr="http://dok.znaimo.com.ua/pars_docs/refs/12/11117/img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1" y="0"/>
            <a:ext cx="5357819" cy="4071942"/>
          </a:xfrm>
          <a:prstGeom prst="rect">
            <a:avLst/>
          </a:prstGeom>
          <a:noFill/>
        </p:spPr>
      </p:pic>
      <p:pic>
        <p:nvPicPr>
          <p:cNvPr id="38918" name="Picture 6" descr="http://svitup.com/uploads/posts/2014-02/1391488879_657844b1632eb64d93556750041a55a5.jpg"/>
          <p:cNvPicPr>
            <a:picLocks noChangeAspect="1" noChangeArrowheads="1"/>
          </p:cNvPicPr>
          <p:nvPr/>
        </p:nvPicPr>
        <p:blipFill>
          <a:blip r:embed="rId4" cstate="print"/>
          <a:srcRect l="17578" t="7812" r="16797" b="20312"/>
          <a:stretch>
            <a:fillRect/>
          </a:stretch>
        </p:blipFill>
        <p:spPr bwMode="auto">
          <a:xfrm>
            <a:off x="0" y="1571612"/>
            <a:ext cx="3643306" cy="260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20" name="Picture 8" descr="http://www.trust.ua/files/photo/4/0000028130-salo-produkty-e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143380"/>
            <a:ext cx="4804354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Вуглеводи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забезпечують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роботу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м'я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зів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62" name="Picture 2" descr="http://admadvice.com/upload/posts/2014-06/1-rol-vuglevodiv-v-organizmi-lyud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9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Продукти багаті на вітаміни</a:t>
            </a:r>
            <a:endParaRPr lang="ru-RU" dirty="0"/>
          </a:p>
        </p:txBody>
      </p:sp>
      <p:pic>
        <p:nvPicPr>
          <p:cNvPr id="41986" name="Picture 2" descr="http://store.nightfly.biz/st/1315827929/2.kisl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0115"/>
            <a:ext cx="9144000" cy="560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00010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мінеральні речовини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http://image.slidesharecdn.com/8-130403114434-phpapp01/95/8-12-638.jpg?cb=1365007523"/>
          <p:cNvPicPr>
            <a:picLocks noChangeAspect="1" noChangeArrowheads="1"/>
          </p:cNvPicPr>
          <p:nvPr/>
        </p:nvPicPr>
        <p:blipFill>
          <a:blip r:embed="rId2" cstate="print"/>
          <a:srcRect l="6088" t="22804" r="5982" b="17708"/>
          <a:stretch>
            <a:fillRect/>
          </a:stretch>
        </p:blipFill>
        <p:spPr bwMode="auto">
          <a:xfrm>
            <a:off x="0" y="928670"/>
            <a:ext cx="9144000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85723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err="1" smtClean="0">
                <a:solidFill>
                  <a:srgbClr val="002060"/>
                </a:solidFill>
              </a:rPr>
              <a:t>Сприяють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утворенню</a:t>
            </a:r>
            <a:r>
              <a:rPr lang="ru-RU" sz="3200" b="1" dirty="0" smtClean="0">
                <a:solidFill>
                  <a:srgbClr val="002060"/>
                </a:solidFill>
              </a:rPr>
              <a:t> та </a:t>
            </a:r>
            <a:r>
              <a:rPr lang="ru-RU" sz="3200" b="1" dirty="0" err="1" smtClean="0">
                <a:solidFill>
                  <a:srgbClr val="002060"/>
                </a:solidFill>
              </a:rPr>
              <a:t>роботі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кісткової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тканини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3200" b="1" dirty="0" err="1" smtClean="0">
                <a:solidFill>
                  <a:srgbClr val="002060"/>
                </a:solidFill>
              </a:rPr>
              <a:t>Забезпечують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нормалізують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всі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обмінні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процеси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3200" b="1" dirty="0" err="1" smtClean="0">
                <a:solidFill>
                  <a:srgbClr val="002060"/>
                </a:solidFill>
              </a:rPr>
              <a:t>Підтримують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кислотно-лужний</a:t>
            </a:r>
            <a:r>
              <a:rPr lang="ru-RU" sz="3200" b="1" dirty="0" smtClean="0">
                <a:solidFill>
                  <a:srgbClr val="002060"/>
                </a:solidFill>
              </a:rPr>
              <a:t> баланс.</a:t>
            </a:r>
          </a:p>
          <a:p>
            <a:pPr fontAlgn="base"/>
            <a:r>
              <a:rPr lang="ru-RU" sz="3200" b="1" dirty="0" err="1" smtClean="0">
                <a:solidFill>
                  <a:srgbClr val="002060"/>
                </a:solidFill>
              </a:rPr>
              <a:t>Забезпечують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процес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кровотворення</a:t>
            </a:r>
            <a:r>
              <a:rPr lang="ru-RU" sz="3200" b="1" dirty="0" smtClean="0">
                <a:solidFill>
                  <a:srgbClr val="002060"/>
                </a:solidFill>
              </a:rPr>
              <a:t>, а </a:t>
            </a:r>
            <a:r>
              <a:rPr lang="ru-RU" sz="32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згортання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крові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3200" b="1" dirty="0" err="1" smtClean="0">
                <a:solidFill>
                  <a:srgbClr val="002060"/>
                </a:solidFill>
              </a:rPr>
              <a:t>Беруть</a:t>
            </a:r>
            <a:r>
              <a:rPr lang="ru-RU" sz="3200" b="1" dirty="0" smtClean="0">
                <a:solidFill>
                  <a:srgbClr val="002060"/>
                </a:solidFill>
              </a:rPr>
              <a:t> участь у </a:t>
            </a:r>
            <a:r>
              <a:rPr lang="ru-RU" sz="3200" b="1" dirty="0" err="1" smtClean="0">
                <a:solidFill>
                  <a:srgbClr val="002060"/>
                </a:solidFill>
              </a:rPr>
              <a:t>побудові</a:t>
            </a:r>
            <a:r>
              <a:rPr lang="ru-RU" sz="3200" b="1" dirty="0" smtClean="0">
                <a:solidFill>
                  <a:srgbClr val="002060"/>
                </a:solidFill>
              </a:rPr>
              <a:t> тканин </a:t>
            </a:r>
            <a:r>
              <a:rPr lang="ru-RU" sz="3200" b="1" dirty="0" err="1" smtClean="0">
                <a:solidFill>
                  <a:srgbClr val="002060"/>
                </a:solidFill>
              </a:rPr>
              <a:t>організму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3200" b="1" dirty="0" err="1" smtClean="0">
                <a:solidFill>
                  <a:srgbClr val="002060"/>
                </a:solidFill>
              </a:rPr>
              <a:t>Зміцнюють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імунітет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3200" b="1" dirty="0" err="1" smtClean="0">
                <a:solidFill>
                  <a:srgbClr val="002060"/>
                </a:solidFill>
              </a:rPr>
              <a:t>Виводять</a:t>
            </a:r>
            <a:r>
              <a:rPr lang="ru-RU" sz="3200" b="1" dirty="0" smtClean="0">
                <a:solidFill>
                  <a:srgbClr val="002060"/>
                </a:solidFill>
              </a:rPr>
              <a:t> холестерин.</a:t>
            </a:r>
          </a:p>
          <a:p>
            <a:pPr fontAlgn="base"/>
            <a:r>
              <a:rPr lang="ru-RU" sz="3200" b="1" dirty="0" err="1" smtClean="0">
                <a:solidFill>
                  <a:srgbClr val="002060"/>
                </a:solidFill>
              </a:rPr>
              <a:t>Посилюють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активність</a:t>
            </a:r>
            <a:r>
              <a:rPr lang="ru-RU" sz="3200" b="1" dirty="0" smtClean="0">
                <a:solidFill>
                  <a:srgbClr val="002060"/>
                </a:solidFill>
              </a:rPr>
              <a:t> тих </a:t>
            </a:r>
            <a:r>
              <a:rPr lang="ru-RU" sz="3200" b="1" dirty="0" err="1" smtClean="0">
                <a:solidFill>
                  <a:srgbClr val="002060"/>
                </a:solidFill>
              </a:rPr>
              <a:t>чи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ферментів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гормонів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біологічно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активних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речовин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y-life.ua/uploads/blog/redactor/mini_3ff8d7001e3bfd9dd7c10c8e20652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kpi.ua/files/styles/story/public/images-story/healthfood.jpg?itok=eM4rktY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91349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 раціонального харчування - помірність,різноманітність і збалансованість.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70C0"/>
                </a:solidFill>
              </a:rPr>
              <a:t>Співвідношення</a:t>
            </a:r>
            <a:r>
              <a:rPr lang="ru-RU" sz="3200" b="1" i="1" dirty="0" smtClean="0">
                <a:solidFill>
                  <a:srgbClr val="0070C0"/>
                </a:solidFill>
              </a:rPr>
              <a:t> "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білки</a:t>
            </a:r>
            <a:r>
              <a:rPr lang="ru-RU" sz="3200" b="1" i="1" dirty="0" smtClean="0">
                <a:solidFill>
                  <a:srgbClr val="0070C0"/>
                </a:solidFill>
              </a:rPr>
              <a:t>: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жири</a:t>
            </a:r>
            <a:r>
              <a:rPr lang="ru-RU" sz="3200" b="1" i="1" dirty="0" smtClean="0">
                <a:solidFill>
                  <a:srgbClr val="0070C0"/>
                </a:solidFill>
              </a:rPr>
              <a:t>: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вуглеводи</a:t>
            </a:r>
            <a:r>
              <a:rPr lang="ru-RU" sz="3200" b="1" i="1" dirty="0" smtClean="0">
                <a:solidFill>
                  <a:srgbClr val="0070C0"/>
                </a:solidFill>
              </a:rPr>
              <a:t>"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відповідно</a:t>
            </a:r>
            <a:r>
              <a:rPr lang="ru-RU" sz="3200" b="1" i="1" dirty="0" smtClean="0">
                <a:solidFill>
                  <a:srgbClr val="0070C0"/>
                </a:solidFill>
              </a:rPr>
              <a:t> до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принципів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раціонального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харчування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має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становити</a:t>
            </a:r>
            <a:r>
              <a:rPr lang="ru-RU" sz="3200" b="1" i="1" dirty="0" smtClean="0">
                <a:solidFill>
                  <a:srgbClr val="0070C0"/>
                </a:solidFill>
              </a:rPr>
              <a:t> 1: 1,1: 4 -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це</a:t>
            </a:r>
            <a:r>
              <a:rPr lang="ru-RU" sz="3200" b="1" i="1" dirty="0" smtClean="0">
                <a:solidFill>
                  <a:srgbClr val="0070C0"/>
                </a:solidFill>
              </a:rPr>
              <a:t> для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осіб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зі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звичайною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фізичною</a:t>
            </a:r>
            <a:r>
              <a:rPr lang="ru-RU" sz="3200" b="1" i="1" dirty="0" smtClean="0">
                <a:solidFill>
                  <a:srgbClr val="0070C0"/>
                </a:solidFill>
              </a:rPr>
              <a:t> та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розумовою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активністю</a:t>
            </a:r>
            <a:r>
              <a:rPr lang="ru-RU" sz="3200" b="1" i="1" dirty="0" smtClean="0">
                <a:solidFill>
                  <a:srgbClr val="0070C0"/>
                </a:solidFill>
              </a:rPr>
              <a:t>,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і</a:t>
            </a:r>
            <a:r>
              <a:rPr lang="ru-RU" sz="3200" b="1" i="1" dirty="0" smtClean="0">
                <a:solidFill>
                  <a:srgbClr val="0070C0"/>
                </a:solidFill>
              </a:rPr>
              <a:t> 1: 1,3: 5 - для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осіб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з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важкою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фізичною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або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розумовою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працею</a:t>
            </a:r>
            <a:r>
              <a:rPr lang="ru-RU" sz="3200" b="1" i="1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1202" name="Picture 2" descr="http://varta.kharkov.ua/content/documents/11035/1103406/thumb-item-523x340-e1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83" y="3000372"/>
            <a:ext cx="7263355" cy="385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lib.znaimo.com.ua/tw_files2/urls_4/970/d-969788/969788_html_3b1154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4572000" cy="5786478"/>
          </a:xfrm>
        </p:spPr>
        <p:txBody>
          <a:bodyPr>
            <a:normAutofit fontScale="90000"/>
          </a:bodyPr>
          <a:lstStyle/>
          <a:p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Авіценна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Ібн-Сина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b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Видатний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середньоазіатсь-кий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учений,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філософ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лікар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(980 -1037 </a:t>
            </a:r>
            <a:r>
              <a:rPr lang="ru-RU" sz="4800" b="1" dirty="0" err="1" smtClean="0">
                <a:solidFill>
                  <a:srgbClr val="C00000"/>
                </a:solidFill>
              </a:rPr>
              <a:t>рр</a:t>
            </a:r>
            <a:r>
              <a:rPr lang="ru-RU" sz="4800" b="1" dirty="0" smtClean="0">
                <a:solidFill>
                  <a:srgbClr val="C00000"/>
                </a:solidFill>
              </a:rPr>
              <a:t>.)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0658" name="Picture 2" descr="Авиценна  учёный и филосо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428812" cy="5857916"/>
          </a:xfrm>
          <a:prstGeom prst="rect">
            <a:avLst/>
          </a:prstGeom>
          <a:noFill/>
        </p:spPr>
      </p:pic>
      <p:sp>
        <p:nvSpPr>
          <p:cNvPr id="70660" name="AutoShape 4" descr="data:image/jpeg;base64,/9j/4AAQSkZJRgABAQAAAQABAAD/2wCEAAkGBxQTEhUUExQVFRUVGBwWGBgXGBgaGBwfHxkbGCIcGBgYHCggGhslHB0cIjEhJSkrLi4uGB8zODMsNygtLiwBCgoKBQUFDgUFDisZExkrKysrKysrKysrKysrKysrKysrKysrKysrKysrKysrKysrKysrKysrKysrKysrKysrK//AABEIAR0AsQMBIgACEQEDEQH/xAAcAAEAAgMBAQEAAAAAAAAAAAAABQYDBAcCAQj/xABEEAABBAAEAwYCCAMFBgcAAAABAAIDEQQSITEFQVEGEyJhcYEykRQjQlKhscHRB2LwFTNyguE0kqKywvEkJUNEU2OD/8QAFAEBAAAAAAAAAAAAAAAAAAAAAP/EABQRAQAAAAAAAAAAAAAAAAAAAAD/2gAMAwEAAhEDEQA/AO4IiICIiAiIgIoniXGxG7IxpkeKsCg1t83uOg9BZ12UTgO1Ej5DG8RMeDWU5r35EnXTy6oLXa+2q3jMNKZc07ndydA2JzmsZ0L8tOdfXYaLVxfF5MJJke4mN2rHSWQRWoD2i8wPJwN7goLcireC49KGtkmbE6B4vvYXEhnnI1+obeli651urG1wIsGwdQQg+oiICIiAiIgIiICIiAiIgIiICIiAoZuMmlJMORrPsueC4PHUZXAgfpRUtN8J9D+SqHZ3tPho8PEyR4Y7KKB59Ndhy3QbvAm1mjlaBOwlzxvmDiTmaeY1PypaXa/su2dolY3O5ujmXrIzoDyePslSfFml4ZPAW943WN3J45xO8jy6Fq8x8UZLE6SMkCqkbRzRn7xG+h3roeYQV7stjp4YnHOZ4oj9Y11mQMO0kZOpoAksP8wFEUZ7iDYpGNa6nQTV3bx9h5+Eg8tfkdNioFnEGsd9LaQL8GIaHeG7q62p3J3JwHJxI0MLKXulw8LXzxPJOVugaDRbI0uIDQ7WrNgsBG5QTGDxIgfIwCpI9ZWV8bdB3sd6F1VmbzA6hbPAuJGKcRFwdh5RmhNg5CbIaDzY4Xl6EZeirXF+G4kmG3sfiWiiGPL5K6kAafPeysR7O40t0iIykua0vjHxauFB2muo6GuiDrSKA4NxqomtxNxyttrsw0dVgOzC2+Ia7qbhna8ZmODgebSCPmEGRERAREQEREBERAREQEREBERBixbqY8jcNP5L8/y8UP0ZsDWtzEhxfXiA+6D5k/JfoUr85Y2YPxMpjZTXSuEbG9MxDQL8gD6lBO9h+1j4HHDzOuJ4thdqGP6f4HDnyIC38VxbuZnPY8ZjYcL+Ntbkg6uFAHrTTu03ucE7GNFd60STkZgyj3UQOzpOp3pu59LKmZeHRiT6LAwatvEYhzR4WAglrNKF7UNBrvRQavZPgYfcr21mOZjHAZGaaFzTu/mG7NBF6qdxUZc0QYZ2QE/Wy7uPXXS3f9tl4+kOmdkiBETdLvU67k9TqVsvlhw7bcQAPmT0H7oJLhHDIsOzLGwNv4jpmcerjzKjOK9rMLCazBzujdflW6qHaHtTLK4szd1FsWtPjI6EjX2C2OA8Oe4CQRQ4Zm4dI3vJXDr4zTW+u+uiCRk7bxOvu8JM/wBWGv8AlIUYe0IzWMG6KzZyB7SfUtA1UxLhTdnGy9Q3NGGnpoANPILHhsfiGkteA4A6OaAAfPTb0QZOC9owX5WCT+aJ+YmvvRl2tjm3Y8qO9ww2Ia9oc0gg7Ef1v5Ko4zBmenVle34X9PfevJbuBe+KpHDymAJNj/5B/MOfMg9QEFmReWOBFjUHUFekBERAREQEREBERARFr4/Ed2xz6utgNyToGjzJIHug0uL49w+qiAdI4Hc02MbZ3kcug3NHoSKDwPstFh3skAfK+8sJkPxnXNKWDRrb+H11Kv8AHAI43OebJ8UhHM1r/lrQDpS8cMw5IEkjQHuFAfcbyaOh6oNV1YeIkXI68xr4pHnbXl0+S0ZIXuIhDrkkOeZw2A2DWi9GjYDnRO5UpjWtDmN5Zr9wCb865KKm4gYnF1Fz5HhkUY0LyAas8mDUl3JBtYx/dlkOHaL5noOrjyVK7SzSOmjght8x59PMA6ADX8yprivHG4Vrte8mOriNr5NA63QDfcqr4rGnDMcwOzYqfWaUnVt/+m0+Va1+SCSwWDiwzsgaMTOBZAPhu/tvPwtB1PM8+i28bxaOL6yeZk0l5u7j1Y3yAF3X3nfJU52IEYp7yxp1LBpI8+datHnr5C1p/SGE2CB5ZXGvTn7nUoLe7tNiMSabh2ZTtmO/vRNKSwrnMBP0driNxFJr7ZgFRPpfI4l7R0ZC78y5TPBeN4SEgF+KHLO5ugPXKLseqC2YTjQe/uw2aJ1fbbfluNFMPxbozmJzM0BvkOvp+61+HztI0e0k61lyurrkOo/0W7NTh+n7oPfC8XllEQ/u3tc5mp8JBBLQfukGwOVEbVU8qUDkxOGu6MhHlRY5o/4nAK6oCIiAiIgIiICIiAozGHPK1nKP6x3SzYaPzd7BSa0OFnM0vOuclw9Lpo/3QPxQe8WywGjmR6VdlZZXV5LI1ta81ixMrWgk8kEEXZ5yOTG3fm4gfOh+Kg8Ri2jNiPie62RD7rL0/wB6s5O+oHJSEGKvD4nEbGTNl5eFoyt9N/yVL7UY3JCyNuhygE9Kag1oJM73zHVkRuzsXn8zvoouCSSR7ntNF2uY6mugB0WTBwvxLmYeAeBvxO5edlX3B9k2xtHM/h7BBS8PwkDU6k6knUkrajwIHJWmbheVa5gCCvuwf9UsM/DQQQdiCPmrI7DjyXx2ECCIwWLe5zIZX2dopDodtiRz2+StPAeKulDopQGzR2HCqzV/oWnzBtVriODBGXbmD0I1B+a2553GKHFN0kZ9TJXOuR6jn8+qCz4ggmFo5zRn0p4JHl1+atypeCeXnDuIq5m6f5HOKuiAiIgIiICIiAiIg8ybFQ/AcTULBzDYx82BymSFTeDSlr5YzvHK2M9Ka2gfcUUFvz2FDcVbna9pNNDTm5aUpKKYd2Cq/wBqsQW4YgfFK9rRfO3DTzv9UGPijwzAvrwjJpXTYfgFyjHyd68DfYn02r3KvXbriYjwpYDuAK66fvQ91VuynDibc7dxBJ/L8EFu7FQNYy6FlXCWXw7KBhhbG26Iraua88V7Sw4Zre9+J2zQeXVx/RBtYp2ijXkFaju0sEjxGHgucAQeupGWzoHabeY3WYa6/wBfsgyhqxzOpZSdF8IDvkgi8SR/QXzBm48Sy9wx49SC3bfksvFMOWgu5dToNfMrDw4jvJaIp/dNsbUI2vFez0Fl4Sy5cIzmxj5T8sv5OVwVR7IZpMRPL9hgbC31+N1f8I9lbkBERAREQEREBERAVN7Qxd1i8+zcQGi+j2H9WEf7pVyUZ2i4d38DmtrOKey/vNNj57ehQRuExWbDtPN2leuv4ALSfIJsRRGkERcB/M45QfUC1D8M4uWRloaC5ry1jD1c4BoI6NzEH/Ceqicbx5jZT3ck+YfFNmFGjzjFNbED5HztBpcWf9JxZYLIiaNAN+dn0IJ+SsHZ7CZQOVKJ7Kz5cXNHIwZ8Tp3l6ADYNFczqTfIAKxcPw51HsfbRBl4vxFsMecNt2zfXrSpWF7My4suklJJOut/gBy8/JXjiPDRIRZIy+W99PPRVXj+LxTahALIjYqIjvHAC8uf7IryvcoK7xPs9FFoZI2u6Z9fkdl44Xj58M8Na8OY4gFrrc06cjuDqNivvGDNGIxG2ANkaPDFETRN21z5Lc+QaamrvZfMNAc3Ilupyg0KOvt5+SDoTcWaqtfPba1UeP8AaSXvSyJwZl0LjyPkrpj4XOwzMRkDSWCx5nS7PVct+invJSX5ZNSBVk86b0dXlqg3MJgBiXHvsSXu3PX1Ad+gW/wt7oO8iYQ5sYMrdwRdkg/K9FCMlmdG10kjnvL6YytaAGoIArXT2Vi7NYN0sgbzkkZGeoaBmdr5Mz6+QQdd7N8PEGGij5htuvcud4nE+riVJr4F9QEREBERAREQEREBCiIKT2r7Onvm4mMgMDg6ZvT/AOwf9Q8r6rnuC4eC3FvlOWNpvN1o0AK3LiQOi7s9gN3rei5Z2swHciWBunibiImmqe3QFp82Pqh0KCG4HhJJHwkDKczWsHQt8XLoBZ9CrkHd28s52RvfQ/qq32S4t3OTvWPa9r3l4cK56b+Qr/MVZOIwuaM7zbnCz5H9v2QWHAAPHr1XibCBji+rAFkVZsdB0IUHw7jBYWtq/TnqrXicQNC2jSCg9quHRTPL4zkG7g0/GfQaUpHs/wBnBFC1zmjO82f5W7gevVSwwUb5A8xtsm9ve/wUhisWwyCIG3AZiByH83IBA4rGHYZ7f5fyK5R2jwTW4nRtgxscfll/EAfJddxNZToCAFQO1DWtlgnHwOJjkHSjenrZ+SCJ4P2b73UNaxrbJefiOmzeXurL/DPDM73EkDxsLGg8gHDWvMluvoF84lMGxkMoCqHkPLz817/hXD/tUnJz2MHXwtcf+sfJBfkREBERAREQEREBERAREQFXO2vADiYmuj0mhJfH/Np4mHycPkQDyVjRByzFgHDyG85njLS4kjxbAHmHBwI6iirBj2xyMkMd2RGQfs1ls15dfNbfaDshFNnfmfETZcGZcrtNSWkbnmQsUzahw+QWXMzOFfZAaST80EVwnBEuOmwJPpeyl8Nihq0aka+VeqkuGxDwECtH2eoLhV/ooqbDN7iSWjmk8QAvQFwDRp6X7oM/EsYWQ5mC3u8MYHNx/Pqqt/Z+JwrxJG65TYfmtwdm1y1vQrQ+vJWqGKVrWOdGS4ABoHInz5HqfbqpaHDBtl5BcQbPIDpfRBRcV2mxsTHvlwBaHNyte12ZovXUHxD5bqn4jic09MeMjAc1kU5x20vbTr1XXuJ4yJ8bRo4Oc0A1ofENuu1qu9pOEQSuc1tZ2tzGta9ud7EeYQU2HEPDQ02Rs39vmFf/AOHkJjE8RA0cx9jUEvbqPUZR81QfpPdZNNGUSbs6EHw8nV5brqvZ+QF0xaWlr3Nkbl6OYPw8N+/kgmkREBERAREQEREBERAREQEREGtxM1DJy8Dtemm/stXGQUAWNFZMm/KxoP65LdxbQWPB2LSD6UtLhILYIg82dAT8yL9kGzhWhrco+zQ/Ac1DcUxGV5iqg/Kb5ZQaLR5+H/iUlKCSWN3cC/y+IDX2VP7WzZ49CQ6PEvjzeTrOnly9kFoHE85blIAc7LfkNTXtzVI7ZdqJTnw8LQS7432dATVeV/qt7j2PbDHho4yc4aXaamiKs+pF2seD4GDEA4h085zudvkA169NPMkoK3HwnEzZe8xsMYYAGh9+H/Dr/qokyyRSEnEDM02DlvN73etLoMvZGDLTw/NydZv2btQULj+BRMa58hsDYUNhYrzOw8kHvsnjmTxz96xposc4UCPFbSa3A0BPQq2dhQIxPBfjikOn8h+Ejyr8bVF4ZG2F0T2+B5LWOaRZc151BHrRV07KSZsbiT0jjB9SXfoEFwREQEREBERAREQEREBERAREQYca0mN4buWkD1rT8VHYbFZ+7qxmBdlIogt0II8io/tf2qbhmmNhDp3bAUcgP23jl5A7nysih9muNugxMZke7u3OJfm1yl5rMXefVB0hmJAxDTrTmEA9NbI/BV7imE7wzwms3ed43Xe+XrVH5qVGGDsYAHEAfWDoQQRQ91i7T4IGKaS6dG1rmkaEZSf3P4dEFOxGGe9v0k3V5D6DwgjoNB6K7dmoGUHuOaQs1OwA+60dNd+qjODR5sMI5ATnBe31vUeou681j4TjTC8tfplaWj/KS479btBZX4kOZmNEDRwO9HS/IKocX4F9GeaeXRuBc26OU/dPX13WtjeIyCGJ+ct76w4jQlh1F+y98U7RPlBZGLaW5S6rJH6dUG3AyB2TvP8A3DWljtLEkZzAA8tfy81MdkmFs84O7msdtuLdr+KokcLjGXF1BkrKF6g/FY9ABa6B2WxXfyyygUwNYxvndvPy0CCzIiICIiAiIgIiICIiAsU04aNbPoLWQhYZsPaCFx3aUMumc68R9vs2PxVU4n2ixMvhEndj+S2D0c8+I+1bq4Y3hWltIHtr/lB0vz5KB/sQ95oNRzPL3O7vIdeQQUYQ5XPcRYG53s8yS6iXc9xdL3wrDjvpGPaCHsaCKoZdARX+vn5icwuCFyjxUDQOgbdnQ83aX4Roo7GAwTRSFrgNWnlY2OnTS6PQIJfhXFXYeaJsjyYjbGPNHKaJDHu56A04q78WY2SB+9SU0+li/wAPzVHxMXe212VzSLI1y0dbBHKyCK1J0GhK0MHxeTDvGGkcSwua+JxBFjbKPMkEV5UgtfGsc2KbBNbQAeQQOhaRVdNPyUZxnDufE+RoomZ7L20sgfjyW1xqNmI7t7CM7Gh4F0SHVRHXp7rFw3jLBJJBIfDL4gdqc7RzT0cDsepQQ/aiIB7Y2fBCxrdb1J0J99vRS2FMTYoxHp9W4kncuAa4g+dXp0pRnalmV5addA71oFutf1qtDCudN9HhHhD966knMfaigl8LIDBjbIADszen92NvkPnSmP4dcVw/c90JW96XuJafCd6GXNWbwgbdVS+0+IbAZYoiS0Etu9yAG6+YN/0FBYKDSzrRv2HQXyJ06oP0MCvqoPZvtHMxobL9a0D/APQaA5b2cd96qtyrhhOKMftYrqP1GiDeReGyg7EFe0BERAREQEREBERB4ewFaGKpug6aAaf681JLXjh8Rcd0FSMBZNt4iLO+mlgN6acrUR2z4WTFna3TMLOWmkFm+mp10JPUq0YqGsQ5wAFkFzj5CtB13W3x3h/fQlvQblBQ+w7+9jLHkkxUK+8D8O2pI8TR5Acl47b8N72N761jILaHI0Drua0OlbLHwAOw2JDHeESHI6t9QOf+I8hyKtT4A6TI8kd6SKrmRsfYX6oOX8M7RONMldWmUSa23nm02Gpv1tTMUD3vbdZw5x11BJGnrm1HTbqqxjcF3b3sLayW30IcR+y+QAxkOZY02GoPkRtV+4pBc+OS9+5sg8JNCQH7BsXofsmrG9UQdQos4gx3IHBgHgjPMNGmbyre+pWi3ihP94NT9pv5uDuew0PLVasrXTyNaAQDTQOepAJrr+yDLjrIY47PBIHOvvHopzhOAFAkkDf311of5aHRfOJ4HPiA0AANGX21FDy515eauXBcBVUNQCfl+22vTogwcN4Xm2BAG/qB15/1zVvwOCytA6X8/wBl84dhcvsKUig8tYAvSIgIiICIiAiIgIiIC+AL6iDUxEAJv3/T8lnjbovZCAIKh2r4I2RrnxjxDcjfn771zC1ca4yQRTDQtp+l3YOw6ajz/FXHudTfPRRcWADe8jrwk2PQ8kHPe13C7xcunxASfNuoNcwVpO4VYBrWq8tdr+Vro3EeGZ+7efiyZSfMH/usP9k8q00v2bX52g58zg2Y2Qdyf1/f5Kb7OcDqVrnD4Bm2HK/9CrVhuEjTTcD9VJwYIAO8wAPkEFU4fwsvkLiNXE6113OnRXXBYUNG2/5DZfMDgwwbLcCDxGyl7REBERAREQEREBERAREQEREBF8JXh0zQLJAHUkV8ygyLE+LW0+ktrNmbXWxXzR07QaLm3V1Y26+iB3QX10QK+fSW0DmbR2Nij6dV5GLZtnZfTMEHtsdL0WrwJ26+Jvh31Gnr0RuJaTQc0k7AEaoMqLGyYG6INb0br16L2xwIsGx5IPqIiAiIgIiICIiAiIgIiICLxLM1tZnBtkNFmrJNAC+ZPJeTiWZ+7ztz1myWM1AgXl3qyNfNBD9rsR9R3IDnOxJ7kBot2Ui5HNHVseY+tLl/EcWW8Fx+AlvvMC9jWZ6zmJ0jXxOLfJpr2XZ5cLG5zXuY1zmXlcWglt75SdRfktWfguGe5zn4eBzn1nLo2EuqqzEjxbDfog5B2oDGYbjETwxrmy4aVzYqMDQ4sA7tu7ZCGkuB3vzU9j2SO4vC+doaX4DEZYqH1bdg1xHxP3vkLobWb5Lw/BgCF0WGAldYjLIwHkC7DCPEQNdlszcMgc4OdDE5waWBxY0uDSKLQ4i6I5IOU4Zjf7O7PaD/AGqL/lkP518lu9h8ExzcU+ZmG7hnEMS973j6xuRwc0tdsAHAKxydgYi4VIWts2wQ4cDex3Z7vNEQKALTpWmuqsB4BhNf/DYfU5j9UzU3dnTU3raDn3B2Sf8AnndthLTiJs2e7/uQdMo8zvzta3ZRju/4QYmx5/7Ld8dgfFHrYF3qfmV1CPhcDe8ywxDvbMlMaM93efTxbndfIeE4djmuZDE1zBlaWsaC0a6NIGg1OgQc47PYhzG8WbkBlmx5hAjAOr2NsgOqw1uZ9fylS38MsQYHT8NfnBwzs8HeCnmCQktvU3ldbfl6KwyHh0c2V30RkxeH0e6bJndoHdc5vfc2pNvD4hIZhFGJSKMmVucjoX1dabXyQbSL5a8smaSWhwJbWYA6i9RY5Wg9oiICIiAiIgIiICIiCq8YlJ4rgo3f3bYZ5mg7GRpjYD6tY93pmKpnaTirmYiPjDGu7mObuHSB7O7dhi7ujQDsxd3lvGnTouo43hzJXRvdeaJ2djgaINFpH+EtJBHO1sGFtVlFdKFfJBzGHis0nEZHMHeSGaWLDgukyMYMLHKyQxteGuY5xIzEXcmh5Kx8A7Tzy4WOd2GkeZXBgZG0BzSBUjn53jwCQEA70L1tWTGYEPY5oJYXDLnjOV4H8rgNFlwmHEbGsboGih/35nzQcy/iFNJI5+MgYXHhrw6ORro8lt8U7X27Nq0htAbtPVTh7eMfPhO4LH4eemSvvWJ8jC+JrjdAnKQQdtOoV0EQ1FCjvoFG4/i+Fgd3cr42Gg4ggUATlDnaU0E6AmhaCrdhe2k2NnEcjGNacP32gIJPfOi8PiPgoc9bB5L52h7azQY1+HYyMsa/CtzEHQTvLHZjmGorSh1vZWtnFsMJu5D4xLeXKKBvLny3VZsviy3da0mC4thp3ubG9j3t1IFXQJbYseIBwIsWLFIOXcO7TzwCfEubnncxz3F7pC2P/wAb3AiMZfkaS06UG/Bz1K6H2N45Ji453PDWmPEzQAAco3ZQXeIjMdzRpSeNxcERaJXRsMzwxuagXvOwA+0Vhg45hjI6Fssedua2ggasrPrsS2xmHKxaCndhsRBHBNDjTGMT9LkfIySjI5xkzRva0+J+gblIvbyWpL/ETEB87ckVRDHEOINOOGaC0DxWbvXT0Vxf2qwAa6Z2IhDWOEZedMriMwFkWLGo5EKT4diIJ42ywlkkb7yvaAQdSDR9QR7IOeM/iLN3cpcI2va6FsbcuYuMmGOIN1LlAsUCTtyJNKVwnFDLj+GzMFfS8HKZQDYyjuntJ65XOIB38Z6lXb6O37reuwWCHhkbZjMB4ywRg8mtBzZWjZoJ1PWh0FBuAoiICIiAiIgIiICIiAiIgwY6RzY3uY3M9rXFrfvEAkD3Oi5qO2mP7trmsa8mTCt/uy0XIx7pYvLIQ0ZuWajquor5SCu9l+0InbExxe6Z8JnJMLowB3hZlI1DXtNDLd6EqufxJ7OySGU4d1y46NmEMZZYpr8/eZwfA1rSbJvlWpXRaSkHJGYGX+0nZXEFuMoYdzXUR9FEX0xruRoka+HSt167FYeUScPDY3F+Dwc8c7Php5eA2MuOgcSCfQWus5UAQc77chz38KllhEcoxseYA95kYCd3gaD4ST6KC4LhHtmwULgQ/DYvGzYiwabGc3ieTpleHCvvWehXYaTKg5U3FywR8TxDGnExucw4R74RmfM5pi8Ia0ZomW0AkbA0ea6RwLA9xh4YrvIxrSeprU+5s+63aX0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2" name="AutoShape 6" descr="data:image/jpeg;base64,/9j/4AAQSkZJRgABAQAAAQABAAD/2wCEAAkGBxQTEhUUExQVFRUVGBwWGBgXGBgaGBwfHxkbGCIcGBgYHCggGhslHB0cIjEhJSkrLi4uGB8zODMsNygtLiwBCgoKBQUFDgUFDisZExkrKysrKysrKysrKysrKysrKysrKysrKysrKysrKysrKysrKysrKysrKysrKysrKysrK//AABEIAR0AsQMBIgACEQEDEQH/xAAcAAEAAgMBAQEAAAAAAAAAAAAABQYDBAcCAQj/xABEEAABBAAEAwYCCAMFBgcAAAABAAIDEQQSITEFQVEGEyJhcYEykRQjQlKhscHRB2LwFTNyguE0kqKywvEkJUNEU2OD/8QAFAEBAAAAAAAAAAAAAAAAAAAAAP/EABQRAQAAAAAAAAAAAAAAAAAAAAD/2gAMAwEAAhEDEQA/AO4IiICIiAiIgIoniXGxG7IxpkeKsCg1t83uOg9BZ12UTgO1Ej5DG8RMeDWU5r35EnXTy6oLXa+2q3jMNKZc07ndydA2JzmsZ0L8tOdfXYaLVxfF5MJJke4mN2rHSWQRWoD2i8wPJwN7goLcireC49KGtkmbE6B4vvYXEhnnI1+obeli651urG1wIsGwdQQg+oiICIiAiIgIiICIiAiIgIiICIiAoZuMmlJMORrPsueC4PHUZXAgfpRUtN8J9D+SqHZ3tPho8PEyR4Y7KKB59Ndhy3QbvAm1mjlaBOwlzxvmDiTmaeY1PypaXa/su2dolY3O5ujmXrIzoDyePslSfFml4ZPAW943WN3J45xO8jy6Fq8x8UZLE6SMkCqkbRzRn7xG+h3roeYQV7stjp4YnHOZ4oj9Y11mQMO0kZOpoAksP8wFEUZ7iDYpGNa6nQTV3bx9h5+Eg8tfkdNioFnEGsd9LaQL8GIaHeG7q62p3J3JwHJxI0MLKXulw8LXzxPJOVugaDRbI0uIDQ7WrNgsBG5QTGDxIgfIwCpI9ZWV8bdB3sd6F1VmbzA6hbPAuJGKcRFwdh5RmhNg5CbIaDzY4Xl6EZeirXF+G4kmG3sfiWiiGPL5K6kAafPeysR7O40t0iIykua0vjHxauFB2muo6GuiDrSKA4NxqomtxNxyttrsw0dVgOzC2+Ia7qbhna8ZmODgebSCPmEGRERAREQEREBERAREQEREBERBixbqY8jcNP5L8/y8UP0ZsDWtzEhxfXiA+6D5k/JfoUr85Y2YPxMpjZTXSuEbG9MxDQL8gD6lBO9h+1j4HHDzOuJ4thdqGP6f4HDnyIC38VxbuZnPY8ZjYcL+Ntbkg6uFAHrTTu03ucE7GNFd60STkZgyj3UQOzpOp3pu59LKmZeHRiT6LAwatvEYhzR4WAglrNKF7UNBrvRQavZPgYfcr21mOZjHAZGaaFzTu/mG7NBF6qdxUZc0QYZ2QE/Wy7uPXXS3f9tl4+kOmdkiBETdLvU67k9TqVsvlhw7bcQAPmT0H7oJLhHDIsOzLGwNv4jpmcerjzKjOK9rMLCazBzujdflW6qHaHtTLK4szd1FsWtPjI6EjX2C2OA8Oe4CQRQ4Zm4dI3vJXDr4zTW+u+uiCRk7bxOvu8JM/wBWGv8AlIUYe0IzWMG6KzZyB7SfUtA1UxLhTdnGy9Q3NGGnpoANPILHhsfiGkteA4A6OaAAfPTb0QZOC9owX5WCT+aJ+YmvvRl2tjm3Y8qO9ww2Ia9oc0gg7Ef1v5Ko4zBmenVle34X9PfevJbuBe+KpHDymAJNj/5B/MOfMg9QEFmReWOBFjUHUFekBERAREQEREBERARFr4/Ed2xz6utgNyToGjzJIHug0uL49w+qiAdI4Hc02MbZ3kcug3NHoSKDwPstFh3skAfK+8sJkPxnXNKWDRrb+H11Kv8AHAI43OebJ8UhHM1r/lrQDpS8cMw5IEkjQHuFAfcbyaOh6oNV1YeIkXI68xr4pHnbXl0+S0ZIXuIhDrkkOeZw2A2DWi9GjYDnRO5UpjWtDmN5Zr9wCb865KKm4gYnF1Fz5HhkUY0LyAas8mDUl3JBtYx/dlkOHaL5noOrjyVK7SzSOmjght8x59PMA6ADX8yprivHG4Vrte8mOriNr5NA63QDfcqr4rGnDMcwOzYqfWaUnVt/+m0+Va1+SCSwWDiwzsgaMTOBZAPhu/tvPwtB1PM8+i28bxaOL6yeZk0l5u7j1Y3yAF3X3nfJU52IEYp7yxp1LBpI8+datHnr5C1p/SGE2CB5ZXGvTn7nUoLe7tNiMSabh2ZTtmO/vRNKSwrnMBP0driNxFJr7ZgFRPpfI4l7R0ZC78y5TPBeN4SEgF+KHLO5ugPXKLseqC2YTjQe/uw2aJ1fbbfluNFMPxbozmJzM0BvkOvp+61+HztI0e0k61lyurrkOo/0W7NTh+n7oPfC8XllEQ/u3tc5mp8JBBLQfukGwOVEbVU8qUDkxOGu6MhHlRY5o/4nAK6oCIiAiIgIiICIiAozGHPK1nKP6x3SzYaPzd7BSa0OFnM0vOuclw9Lpo/3QPxQe8WywGjmR6VdlZZXV5LI1ta81ixMrWgk8kEEXZ5yOTG3fm4gfOh+Kg8Ri2jNiPie62RD7rL0/wB6s5O+oHJSEGKvD4nEbGTNl5eFoyt9N/yVL7UY3JCyNuhygE9Kag1oJM73zHVkRuzsXn8zvoouCSSR7ntNF2uY6mugB0WTBwvxLmYeAeBvxO5edlX3B9k2xtHM/h7BBS8PwkDU6k6knUkrajwIHJWmbheVa5gCCvuwf9UsM/DQQQdiCPmrI7DjyXx2ECCIwWLe5zIZX2dopDodtiRz2+StPAeKulDopQGzR2HCqzV/oWnzBtVriODBGXbmD0I1B+a2553GKHFN0kZ9TJXOuR6jn8+qCz4ggmFo5zRn0p4JHl1+atypeCeXnDuIq5m6f5HOKuiAiIgIiICIiAiIg8ybFQ/AcTULBzDYx82BymSFTeDSlr5YzvHK2M9Ka2gfcUUFvz2FDcVbna9pNNDTm5aUpKKYd2Cq/wBqsQW4YgfFK9rRfO3DTzv9UGPijwzAvrwjJpXTYfgFyjHyd68DfYn02r3KvXbriYjwpYDuAK66fvQ91VuynDibc7dxBJ/L8EFu7FQNYy6FlXCWXw7KBhhbG26Iraua88V7Sw4Zre9+J2zQeXVx/RBtYp2ijXkFaju0sEjxGHgucAQeupGWzoHabeY3WYa6/wBfsgyhqxzOpZSdF8IDvkgi8SR/QXzBm48Sy9wx49SC3bfksvFMOWgu5dToNfMrDw4jvJaIp/dNsbUI2vFez0Fl4Sy5cIzmxj5T8sv5OVwVR7IZpMRPL9hgbC31+N1f8I9lbkBERAREQEREBERAVN7Qxd1i8+zcQGi+j2H9WEf7pVyUZ2i4d38DmtrOKey/vNNj57ehQRuExWbDtPN2leuv4ALSfIJsRRGkERcB/M45QfUC1D8M4uWRloaC5ry1jD1c4BoI6NzEH/Ceqicbx5jZT3ck+YfFNmFGjzjFNbED5HztBpcWf9JxZYLIiaNAN+dn0IJ+SsHZ7CZQOVKJ7Kz5cXNHIwZ8Tp3l6ADYNFczqTfIAKxcPw51HsfbRBl4vxFsMecNt2zfXrSpWF7My4suklJJOut/gBy8/JXjiPDRIRZIy+W99PPRVXj+LxTahALIjYqIjvHAC8uf7IryvcoK7xPs9FFoZI2u6Z9fkdl44Xj58M8Na8OY4gFrrc06cjuDqNivvGDNGIxG2ANkaPDFETRN21z5Lc+QaamrvZfMNAc3Ilupyg0KOvt5+SDoTcWaqtfPba1UeP8AaSXvSyJwZl0LjyPkrpj4XOwzMRkDSWCx5nS7PVct+invJSX5ZNSBVk86b0dXlqg3MJgBiXHvsSXu3PX1Ad+gW/wt7oO8iYQ5sYMrdwRdkg/K9FCMlmdG10kjnvL6YytaAGoIArXT2Vi7NYN0sgbzkkZGeoaBmdr5Mz6+QQdd7N8PEGGij5htuvcud4nE+riVJr4F9QEREBERAREQEREBCiIKT2r7Onvm4mMgMDg6ZvT/AOwf9Q8r6rnuC4eC3FvlOWNpvN1o0AK3LiQOi7s9gN3rei5Z2swHciWBunibiImmqe3QFp82Pqh0KCG4HhJJHwkDKczWsHQt8XLoBZ9CrkHd28s52RvfQ/qq32S4t3OTvWPa9r3l4cK56b+Qr/MVZOIwuaM7zbnCz5H9v2QWHAAPHr1XibCBji+rAFkVZsdB0IUHw7jBYWtq/TnqrXicQNC2jSCg9quHRTPL4zkG7g0/GfQaUpHs/wBnBFC1zmjO82f5W7gevVSwwUb5A8xtsm9ve/wUhisWwyCIG3AZiByH83IBA4rGHYZ7f5fyK5R2jwTW4nRtgxscfll/EAfJddxNZToCAFQO1DWtlgnHwOJjkHSjenrZ+SCJ4P2b73UNaxrbJefiOmzeXurL/DPDM73EkDxsLGg8gHDWvMluvoF84lMGxkMoCqHkPLz817/hXD/tUnJz2MHXwtcf+sfJBfkREBERAREQEREBERAREQFXO2vADiYmuj0mhJfH/Np4mHycPkQDyVjRByzFgHDyG85njLS4kjxbAHmHBwI6iirBj2xyMkMd2RGQfs1ls15dfNbfaDshFNnfmfETZcGZcrtNSWkbnmQsUzahw+QWXMzOFfZAaST80EVwnBEuOmwJPpeyl8Nihq0aka+VeqkuGxDwECtH2eoLhV/ooqbDN7iSWjmk8QAvQFwDRp6X7oM/EsYWQ5mC3u8MYHNx/Pqqt/Z+JwrxJG65TYfmtwdm1y1vQrQ+vJWqGKVrWOdGS4ABoHInz5HqfbqpaHDBtl5BcQbPIDpfRBRcV2mxsTHvlwBaHNyte12ZovXUHxD5bqn4jic09MeMjAc1kU5x20vbTr1XXuJ4yJ8bRo4Oc0A1ofENuu1qu9pOEQSuc1tZ2tzGta9ud7EeYQU2HEPDQ02Rs39vmFf/AOHkJjE8RA0cx9jUEvbqPUZR81QfpPdZNNGUSbs6EHw8nV5brqvZ+QF0xaWlr3Nkbl6OYPw8N+/kgmkREBERAREQEREBERAREQEREGtxM1DJy8Dtemm/stXGQUAWNFZMm/KxoP65LdxbQWPB2LSD6UtLhILYIg82dAT8yL9kGzhWhrco+zQ/Ac1DcUxGV5iqg/Kb5ZQaLR5+H/iUlKCSWN3cC/y+IDX2VP7WzZ49CQ6PEvjzeTrOnly9kFoHE85blIAc7LfkNTXtzVI7ZdqJTnw8LQS7432dATVeV/qt7j2PbDHho4yc4aXaamiKs+pF2seD4GDEA4h085zudvkA169NPMkoK3HwnEzZe8xsMYYAGh9+H/Dr/qokyyRSEnEDM02DlvN73etLoMvZGDLTw/NydZv2btQULj+BRMa58hsDYUNhYrzOw8kHvsnjmTxz96xposc4UCPFbSa3A0BPQq2dhQIxPBfjikOn8h+Ejyr8bVF4ZG2F0T2+B5LWOaRZc151BHrRV07KSZsbiT0jjB9SXfoEFwREQEREBERAREQEREBERAREQYca0mN4buWkD1rT8VHYbFZ+7qxmBdlIogt0II8io/tf2qbhmmNhDp3bAUcgP23jl5A7nysih9muNugxMZke7u3OJfm1yl5rMXefVB0hmJAxDTrTmEA9NbI/BV7imE7wzwms3ed43Xe+XrVH5qVGGDsYAHEAfWDoQQRQ91i7T4IGKaS6dG1rmkaEZSf3P4dEFOxGGe9v0k3V5D6DwgjoNB6K7dmoGUHuOaQs1OwA+60dNd+qjODR5sMI5ATnBe31vUeou681j4TjTC8tfplaWj/KS479btBZX4kOZmNEDRwO9HS/IKocX4F9GeaeXRuBc26OU/dPX13WtjeIyCGJ+ct76w4jQlh1F+y98U7RPlBZGLaW5S6rJH6dUG3AyB2TvP8A3DWljtLEkZzAA8tfy81MdkmFs84O7msdtuLdr+KokcLjGXF1BkrKF6g/FY9ABa6B2WxXfyyygUwNYxvndvPy0CCzIiICIiAiIgIiICIiAsU04aNbPoLWQhYZsPaCFx3aUMumc68R9vs2PxVU4n2ixMvhEndj+S2D0c8+I+1bq4Y3hWltIHtr/lB0vz5KB/sQ95oNRzPL3O7vIdeQQUYQ5XPcRYG53s8yS6iXc9xdL3wrDjvpGPaCHsaCKoZdARX+vn5icwuCFyjxUDQOgbdnQ83aX4Roo7GAwTRSFrgNWnlY2OnTS6PQIJfhXFXYeaJsjyYjbGPNHKaJDHu56A04q78WY2SB+9SU0+li/wAPzVHxMXe212VzSLI1y0dbBHKyCK1J0GhK0MHxeTDvGGkcSwua+JxBFjbKPMkEV5UgtfGsc2KbBNbQAeQQOhaRVdNPyUZxnDufE+RoomZ7L20sgfjyW1xqNmI7t7CM7Gh4F0SHVRHXp7rFw3jLBJJBIfDL4gdqc7RzT0cDsepQQ/aiIB7Y2fBCxrdb1J0J99vRS2FMTYoxHp9W4kncuAa4g+dXp0pRnalmV5addA71oFutf1qtDCudN9HhHhD966knMfaigl8LIDBjbIADszen92NvkPnSmP4dcVw/c90JW96XuJafCd6GXNWbwgbdVS+0+IbAZYoiS0Etu9yAG6+YN/0FBYKDSzrRv2HQXyJ06oP0MCvqoPZvtHMxobL9a0D/APQaA5b2cd96qtyrhhOKMftYrqP1GiDeReGyg7EFe0BERAREQEREBERB4ewFaGKpug6aAaf681JLXjh8Rcd0FSMBZNt4iLO+mlgN6acrUR2z4WTFna3TMLOWmkFm+mp10JPUq0YqGsQ5wAFkFzj5CtB13W3x3h/fQlvQblBQ+w7+9jLHkkxUK+8D8O2pI8TR5Acl47b8N72N761jILaHI0Drua0OlbLHwAOw2JDHeESHI6t9QOf+I8hyKtT4A6TI8kd6SKrmRsfYX6oOX8M7RONMldWmUSa23nm02Gpv1tTMUD3vbdZw5x11BJGnrm1HTbqqxjcF3b3sLayW30IcR+y+QAxkOZY02GoPkRtV+4pBc+OS9+5sg8JNCQH7BsXofsmrG9UQdQos4gx3IHBgHgjPMNGmbyre+pWi3ihP94NT9pv5uDuew0PLVasrXTyNaAQDTQOepAJrr+yDLjrIY47PBIHOvvHopzhOAFAkkDf311of5aHRfOJ4HPiA0AANGX21FDy515eauXBcBVUNQCfl+22vTogwcN4Xm2BAG/qB15/1zVvwOCytA6X8/wBl84dhcvsKUig8tYAvSIgIiICIiAiIgIiIC+AL6iDUxEAJv3/T8lnjbovZCAIKh2r4I2RrnxjxDcjfn771zC1ca4yQRTDQtp+l3YOw6ajz/FXHudTfPRRcWADe8jrwk2PQ8kHPe13C7xcunxASfNuoNcwVpO4VYBrWq8tdr+Vro3EeGZ+7efiyZSfMH/usP9k8q00v2bX52g58zg2Y2Qdyf1/f5Kb7OcDqVrnD4Bm2HK/9CrVhuEjTTcD9VJwYIAO8wAPkEFU4fwsvkLiNXE6113OnRXXBYUNG2/5DZfMDgwwbLcCDxGyl7REBERAREQEREBERAREQEREBF8JXh0zQLJAHUkV8ygyLE+LW0+ktrNmbXWxXzR07QaLm3V1Y26+iB3QX10QK+fSW0DmbR2Nij6dV5GLZtnZfTMEHtsdL0WrwJ26+Jvh31Gnr0RuJaTQc0k7AEaoMqLGyYG6INb0br16L2xwIsGx5IPqIiAiIgIiICIiAiIgIiICLxLM1tZnBtkNFmrJNAC+ZPJeTiWZ+7ztz1myWM1AgXl3qyNfNBD9rsR9R3IDnOxJ7kBot2Ui5HNHVseY+tLl/EcWW8Fx+AlvvMC9jWZ6zmJ0jXxOLfJpr2XZ5cLG5zXuY1zmXlcWglt75SdRfktWfguGe5zn4eBzn1nLo2EuqqzEjxbDfog5B2oDGYbjETwxrmy4aVzYqMDQ4sA7tu7ZCGkuB3vzU9j2SO4vC+doaX4DEZYqH1bdg1xHxP3vkLobWb5Lw/BgCF0WGAldYjLIwHkC7DCPEQNdlszcMgc4OdDE5waWBxY0uDSKLQ4i6I5IOU4Zjf7O7PaD/AGqL/lkP518lu9h8ExzcU+ZmG7hnEMS973j6xuRwc0tdsAHAKxydgYi4VIWts2wQ4cDex3Z7vNEQKALTpWmuqsB4BhNf/DYfU5j9UzU3dnTU3raDn3B2Sf8AnndthLTiJs2e7/uQdMo8zvzta3ZRju/4QYmx5/7Ld8dgfFHrYF3qfmV1CPhcDe8ywxDvbMlMaM93efTxbndfIeE4djmuZDE1zBlaWsaC0a6NIGg1OgQc47PYhzG8WbkBlmx5hAjAOr2NsgOqw1uZ9fylS38MsQYHT8NfnBwzs8HeCnmCQktvU3ldbfl6KwyHh0c2V30RkxeH0e6bJndoHdc5vfc2pNvD4hIZhFGJSKMmVucjoX1dabXyQbSL5a8smaSWhwJbWYA6i9RY5Wg9oiICIiAiIgIiICIiCq8YlJ4rgo3f3bYZ5mg7GRpjYD6tY93pmKpnaTirmYiPjDGu7mObuHSB7O7dhi7ujQDsxd3lvGnTouo43hzJXRvdeaJ2djgaINFpH+EtJBHO1sGFtVlFdKFfJBzGHis0nEZHMHeSGaWLDgukyMYMLHKyQxteGuY5xIzEXcmh5Kx8A7Tzy4WOd2GkeZXBgZG0BzSBUjn53jwCQEA70L1tWTGYEPY5oJYXDLnjOV4H8rgNFlwmHEbGsboGih/35nzQcy/iFNJI5+MgYXHhrw6ORro8lt8U7X27Nq0htAbtPVTh7eMfPhO4LH4eemSvvWJ8jC+JrjdAnKQQdtOoV0EQ1FCjvoFG4/i+Fgd3cr42Gg4ggUATlDnaU0E6AmhaCrdhe2k2NnEcjGNacP32gIJPfOi8PiPgoc9bB5L52h7azQY1+HYyMsa/CtzEHQTvLHZjmGorSh1vZWtnFsMJu5D4xLeXKKBvLny3VZsviy3da0mC4thp3ubG9j3t1IFXQJbYseIBwIsWLFIOXcO7TzwCfEubnncxz3F7pC2P/wAb3AiMZfkaS06UG/Bz1K6H2N45Ji453PDWmPEzQAAco3ZQXeIjMdzRpSeNxcERaJXRsMzwxuagXvOwA+0Vhg45hjI6Fssedua2ggasrPrsS2xmHKxaCndhsRBHBNDjTGMT9LkfIySjI5xkzRva0+J+gblIvbyWpL/ETEB87ckVRDHEOINOOGaC0DxWbvXT0Vxf2qwAa6Z2IhDWOEZedMriMwFkWLGo5EKT4diIJ42ywlkkb7yvaAQdSDR9QR7IOeM/iLN3cpcI2va6FsbcuYuMmGOIN1LlAsUCTtyJNKVwnFDLj+GzMFfS8HKZQDYyjuntJ65XOIB38Z6lXb6O37reuwWCHhkbZjMB4ywRg8mtBzZWjZoJ1PWh0FBuAoiICIiAiIgIiICIiAiIgwY6RzY3uY3M9rXFrfvEAkD3Oi5qO2mP7trmsa8mTCt/uy0XIx7pYvLIQ0ZuWajquor5SCu9l+0InbExxe6Z8JnJMLowB3hZlI1DXtNDLd6EqufxJ7OySGU4d1y46NmEMZZYpr8/eZwfA1rSbJvlWpXRaSkHJGYGX+0nZXEFuMoYdzXUR9FEX0xruRoka+HSt167FYeUScPDY3F+Dwc8c7Php5eA2MuOgcSCfQWus5UAQc77chz38KllhEcoxseYA95kYCd3gaD4ST6KC4LhHtmwULgQ/DYvGzYiwabGc3ieTpleHCvvWehXYaTKg5U3FywR8TxDGnExucw4R74RmfM5pi8Ia0ZomW0AkbA0ea6RwLA9xh4YrvIxrSeprU+5s+63aX0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21429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Проблемне питання :</a:t>
            </a:r>
            <a:endParaRPr kumimoji="0" lang="ru-RU" sz="40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що ви знаєте про норми харчування?</a:t>
            </a:r>
            <a:endParaRPr kumimoji="0" lang="uk-UA" sz="4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5" name="Picture 5" descr="https://encrypted-tbn3.gstatic.com/images?q=tbn:ANd9GcQg_twFPhzxj87XGSPxJPCnEfAWvdRIx30CnsUS_PIxSQ06k8MO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3909"/>
            <a:ext cx="3786183" cy="3044091"/>
          </a:xfrm>
          <a:prstGeom prst="rect">
            <a:avLst/>
          </a:prstGeom>
          <a:noFill/>
        </p:spPr>
      </p:pic>
      <p:pic>
        <p:nvPicPr>
          <p:cNvPr id="71687" name="Picture 7" descr="http://kedem.ru/photo/news/2014/03/big/nphoto1394636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705" y="4071942"/>
            <a:ext cx="4158296" cy="2786058"/>
          </a:xfrm>
          <a:prstGeom prst="rect">
            <a:avLst/>
          </a:prstGeom>
          <a:noFill/>
        </p:spPr>
      </p:pic>
      <p:pic>
        <p:nvPicPr>
          <p:cNvPr id="71689" name="Picture 9" descr="http://dietaload.ru/image/stories/1000/kak-pitatsya-vo-vremya-beremennost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571612"/>
            <a:ext cx="4500594" cy="3003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pochtimes.com.ua/upload/iblock/c4b/c4b56e685d565ee33e949d6d341eee25.jpg"/>
          <p:cNvPicPr>
            <a:picLocks noChangeAspect="1" noChangeArrowheads="1"/>
          </p:cNvPicPr>
          <p:nvPr/>
        </p:nvPicPr>
        <p:blipFill>
          <a:blip r:embed="rId2" cstate="print"/>
          <a:srcRect l="10001" t="6778" r="15377" b="5120"/>
          <a:stretch>
            <a:fillRect/>
          </a:stretch>
        </p:blipFill>
        <p:spPr bwMode="auto">
          <a:xfrm>
            <a:off x="6715140" y="4137861"/>
            <a:ext cx="2428860" cy="2720139"/>
          </a:xfrm>
          <a:prstGeom prst="rect">
            <a:avLst/>
          </a:prstGeom>
          <a:noFill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Вивчивши цю тему, ви дізнаєтеся: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 особливості раціонального харчування;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 значення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для організму білків, жирів,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вуглеводів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вітамінів, води і мінеральних речовин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навчитесь розрізняти корисну та  шкідливу їжу;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ознайомитесь  з  хворобами,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 яких  призводить  неякісне, незбалансоване харчування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дізнаєтесь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традиції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українців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; 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зможете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застосувати набуті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знання для самоспостереження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 власним здоров’ям 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uk-UA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Норми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харчування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 fontAlgn="base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Добове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споживання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калорій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залежить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віку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статі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та </a:t>
            </a:r>
            <a:r>
              <a:rPr lang="ru-RU" sz="2800" b="1" dirty="0" smtClean="0">
                <a:solidFill>
                  <a:srgbClr val="0070C0"/>
                </a:solidFill>
              </a:rPr>
              <a:t>занять</a:t>
            </a:r>
            <a:r>
              <a:rPr lang="ru-RU" sz="2800" b="1" dirty="0" smtClean="0">
                <a:solidFill>
                  <a:srgbClr val="002060"/>
                </a:solidFill>
              </a:rPr>
              <a:t>, тому </a:t>
            </a:r>
            <a:r>
              <a:rPr lang="ru-RU" sz="2800" b="1" dirty="0" err="1" smtClean="0">
                <a:solidFill>
                  <a:srgbClr val="002060"/>
                </a:solidFill>
              </a:rPr>
              <a:t>воно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різне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виглядає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приблизно</a:t>
            </a:r>
            <a:r>
              <a:rPr lang="ru-RU" sz="2800" b="1" dirty="0" smtClean="0">
                <a:solidFill>
                  <a:srgbClr val="002060"/>
                </a:solidFill>
              </a:rPr>
              <a:t> так:</a:t>
            </a:r>
          </a:p>
          <a:p>
            <a:pPr fontAlgn="base"/>
            <a:r>
              <a:rPr lang="uk-UA" sz="2800" b="1" dirty="0" smtClean="0">
                <a:solidFill>
                  <a:srgbClr val="002060"/>
                </a:solidFill>
              </a:rPr>
              <a:t>школярам потрібно </a:t>
            </a:r>
            <a:r>
              <a:rPr lang="ru-RU" sz="2800" b="1" dirty="0" smtClean="0">
                <a:solidFill>
                  <a:srgbClr val="0070C0"/>
                </a:solidFill>
              </a:rPr>
              <a:t> 2600 ккал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 err="1" smtClean="0">
                <a:solidFill>
                  <a:srgbClr val="002060"/>
                </a:solidFill>
              </a:rPr>
              <a:t>добу</a:t>
            </a:r>
            <a:r>
              <a:rPr lang="ru-RU" sz="2800" b="1" dirty="0" smtClean="0">
                <a:solidFill>
                  <a:srgbClr val="002060"/>
                </a:solidFill>
              </a:rPr>
              <a:t>; </a:t>
            </a:r>
            <a:endParaRPr lang="ru-RU" sz="2800" b="1" dirty="0" smtClean="0">
              <a:solidFill>
                <a:srgbClr val="00B0F0"/>
              </a:solidFill>
            </a:endParaRP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вагітним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жінкам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близько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3200 ккал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 err="1" smtClean="0">
                <a:solidFill>
                  <a:srgbClr val="002060"/>
                </a:solidFill>
              </a:rPr>
              <a:t>добу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годуючим</a:t>
            </a:r>
            <a:r>
              <a:rPr lang="ru-RU" sz="2800" b="1" dirty="0" smtClean="0">
                <a:solidFill>
                  <a:srgbClr val="002060"/>
                </a:solidFill>
              </a:rPr>
              <a:t> матерям — </a:t>
            </a:r>
            <a:r>
              <a:rPr lang="ru-RU" sz="2800" b="1" dirty="0" smtClean="0">
                <a:solidFill>
                  <a:srgbClr val="0070C0"/>
                </a:solidFill>
              </a:rPr>
              <a:t>3500 ккал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жінкам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займаються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розумовою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працею</a:t>
            </a:r>
            <a:r>
              <a:rPr lang="ru-RU" sz="2800" b="1" dirty="0" smtClean="0">
                <a:solidFill>
                  <a:srgbClr val="002060"/>
                </a:solidFill>
              </a:rPr>
              <a:t> та студентам — </a:t>
            </a:r>
            <a:r>
              <a:rPr lang="ru-RU" sz="2800" b="1" dirty="0" smtClean="0">
                <a:solidFill>
                  <a:srgbClr val="0070C0"/>
                </a:solidFill>
              </a:rPr>
              <a:t>2800 ккал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чоловікам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займаються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розумовою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працею</a:t>
            </a:r>
            <a:r>
              <a:rPr lang="ru-RU" sz="2800" b="1" dirty="0" smtClean="0">
                <a:solidFill>
                  <a:srgbClr val="002060"/>
                </a:solidFill>
              </a:rPr>
              <a:t> та  студентам — </a:t>
            </a:r>
            <a:r>
              <a:rPr lang="ru-RU" sz="2800" b="1" dirty="0" smtClean="0">
                <a:solidFill>
                  <a:srgbClr val="0070C0"/>
                </a:solidFill>
              </a:rPr>
              <a:t>3300ккал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жінкам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займаються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професійним</a:t>
            </a:r>
            <a:r>
              <a:rPr lang="ru-RU" sz="2800" b="1" dirty="0" smtClean="0">
                <a:solidFill>
                  <a:srgbClr val="002060"/>
                </a:solidFill>
              </a:rPr>
              <a:t> спортом до </a:t>
            </a:r>
            <a:r>
              <a:rPr lang="ru-RU" sz="2800" b="1" dirty="0" smtClean="0">
                <a:solidFill>
                  <a:srgbClr val="0070C0"/>
                </a:solidFill>
              </a:rPr>
              <a:t>4000ккал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чоловікам</a:t>
            </a:r>
            <a:r>
              <a:rPr lang="ru-RU" sz="2800" b="1" dirty="0" smtClean="0">
                <a:solidFill>
                  <a:srgbClr val="002060"/>
                </a:solidFill>
              </a:rPr>
              <a:t> — спортсменам — до</a:t>
            </a:r>
            <a:r>
              <a:rPr lang="ru-RU" sz="2800" b="1" dirty="0" smtClean="0">
                <a:solidFill>
                  <a:srgbClr val="0070C0"/>
                </a:solidFill>
              </a:rPr>
              <a:t> 5000 ккал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ewsmarket.com.ua/wp-content/uploads/2012/07/Untitled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462" y="1071546"/>
            <a:ext cx="5524538" cy="4143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Наслідки неправильного харчування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ожиріння</a:t>
            </a:r>
            <a:endParaRPr lang="ru-RU" sz="4000" b="1" dirty="0"/>
          </a:p>
        </p:txBody>
      </p:sp>
      <p:pic>
        <p:nvPicPr>
          <p:cNvPr id="36866" name="Picture 2" descr="http://piter-piter.ru/uploads/posts/2014-02/1393418335_ozhirenie-deti2.jpg"/>
          <p:cNvPicPr>
            <a:picLocks noChangeAspect="1" noChangeArrowheads="1"/>
          </p:cNvPicPr>
          <p:nvPr/>
        </p:nvPicPr>
        <p:blipFill>
          <a:blip r:embed="rId3" cstate="print"/>
          <a:srcRect r="6098"/>
          <a:stretch>
            <a:fillRect/>
          </a:stretch>
        </p:blipFill>
        <p:spPr bwMode="auto">
          <a:xfrm>
            <a:off x="-1" y="2928934"/>
            <a:ext cx="467783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vitppt.com.ua/images/14/13764/77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929718" cy="1214446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Мешканець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Мексики, вага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якого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досягає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560 кг, став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найтовстішою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людиною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світі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потрапив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книги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рекордів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Гіннеса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70658" name="Picture 2" descr="http://image.tsn.ua/media/images2/original/Jul2007/7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690549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0" y="33338"/>
            <a:ext cx="9144000" cy="2405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48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n-lt"/>
                <a:ea typeface="+mn-ea"/>
                <a:cs typeface="+mn-cs"/>
              </a:rPr>
              <a:t>Анорексія</a:t>
            </a:r>
            <a:r>
              <a:rPr kumimoji="0" lang="uk-UA" sz="32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n-lt"/>
                <a:ea typeface="+mn-ea"/>
                <a:cs typeface="+mn-cs"/>
              </a:rPr>
              <a:t>  – захворювання, що характеризується порушенням роботи харчового центру головного мозку і проявляється відсутністю апетиту, відмовою від їжі</a:t>
            </a:r>
            <a:endParaRPr kumimoji="0" lang="uk-UA" sz="32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http://apteka-traw.com/wp-content/uploads/2013/04/%D0%90%D0%BD%D0%BE%D1%80%D0%B5%D0%BA%D1%81%D1%96%D1%8F-%D1%8F%D0%BA-%D0%B7%D0%B0%D1%85%D0%B2%D0%BE%D1%80%D1%96%D1%82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7601"/>
            <a:ext cx="3500462" cy="437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AutoShape 2" descr="data:image/jpeg;base64,/9j/4AAQSkZJRgABAQAAAQABAAD/2wCEAAkGBxQTEhUTExQVFRUXGRcXGBgYGBoXGBcYFhgXGBYXFBccHCggGBolGxQXITEhJSkrLi4uGB8zODMsNygtLisBCgoKDg0OGxAQGywkHyUsLCwsLCwsLCwsLCwsLCwsLCwsLCwsLCwsLCwsLCwsLCwsLCwsLCwsLCwsLCwsLCwsLP/AABEIAPEA0QMBIgACEQEDEQH/xAAcAAACAgMBAQAAAAAAAAAAAAAEBQMGAAIHAQj/xABDEAABAwIEAwUFBQYFBAIDAAABAAIRAyEEEjFBBVFhBiJxgZETMqGxwRRCUtHwByNyguHxFTNikrJDU6Lig5MWRGP/xAAZAQACAwEAAAAAAAAAAAAAAAABAgADBAX/xAAoEQACAgEEAgEEAwEBAAAAAAAAAQIRAxIhMVEEQSITMjOBYXGhIxT/2gAMAwEAAhEDEQA/AOnQtqwiFs6lAtdQurW5/ROkAhzS4I0kDXfRCYfWQsp1JdPoEUgNhRph2uyVY9wDoBkAeib1hYRsJKTYZjS+/NEDD+FA5S5xtsFC3HnNGole8Rq/dFlHhaQa6TfcIWShk9smeiFdh755iOa8fXcDmOhsta1efBSwk1Ks58tMDkVhoEZpOyHNzY2C9LJGpjqpYCNtRy14rxZlNok3jQCT6BR4ypBLWmSBJ5NHN35f3VM4qwufYOe431Atz0sPRZ8ufQti/Hh1PccjtVTBynMDPIX+K2xPbenSe1tRjiDq4baRI33VH4vw6L3BGwJ+gSjD8aJOSqG5AInU2+SrjnlKNlksMYujvlHECoxr2HuuEi0a9EJVeZXMuzPaJ9I/u3h1PdgOZv8ALu0/NdNw9VtQNc0yCAZ8Vox5FMonBxIa2hkquurVcxjTQclaMTTG/mkWKab5VaVMV8VxdRpa2ZPRMOG4gwc4uPgh6WBcSM1netlJVpxmAMaT1KLFDW1MxtfopWBs3hJmteDINrSoMZXdLhKjREy1YbfLySPHY0PpkFt2kwdFLwgPDHGYJGpSyhg3uBM925P9FPQwuzHosUVuaxLQ1nV2zovTRWMp3mVKTGihAdtKGxMLVlC8jYrd0mRyWtAksJ0RBYNxSS8BvJQYaiQRa8ysrVwY1nRFYZ/WVAE1akC+SBEIVzo38lIKhJ6aLXEUe9ZBjEtSjLBzlDBsgiN0YHEDmhHVYkcylCesp7LMQ/I1xiSLDqTYBTilICWcfxOUD/TLz46DzjMfJJknUR8cbkLcVV/6be8Zlx/G8mL9BB8LLK2F9m10FodrUqvEtZOndkZnRo2QALnWCT2ewX/UfrJAnn953hY+hVP7S8TONxHsKRPsWEi333TcnzWGatWzZDmgHi9Wg4wXV6pH3/bFo8m0wGAdISqnw6O+zMQXA973hqNQL6/BdE4D2bp023YCfBMuJ8Ob7MgNA5QqraWxbpVnLsVw803Cs0EEe8B94b+J8b/NdF7GYouYWDbvD+F2seB+aS4Gp7SWVQ0uacs6THP1F0T2c/cYprDpmLL7teO78Y9FbhyNTVlOWCcWi54ikcpBSOk6Jn+6sNWkSCkgcC6CNJAj6rqHPZs0l8AN81tiMCQ2YupaOKY0hk3KJ4i7KyRdFfyBoVUmhoMjvfBLThXOfmJBA2hS0MfLnN6T5qD2zi+IjmOaLFGtejmovynLDTp0VVONc4U2hxJIg+B5qyVnjISdMpmPqq1hKGeqCBDSQQPDkhfoagX7OfwrFZPsbP0FimkFl4FMxyXlRyjNSN1G7GNJg7pR7Pag3WtUGMotZTV42UYveUSAdagI6rwUwBIkLfEm8KJzxpcFSgWeU2kxGqJYy3eXuBfB6poxk7a80owrqDkbIapTB0R2NwsGbAQgSIEqNACqdUNOXkJSLGMNStl/E4eTGWJPxPmE4AgFzuVz4XSHiGN9mywmrVIAH4WmwnkNVlyvc04lsbca4hFCu5lgG+zZ4ffd8viqb2Wr0sOAaocCdzBnxAMqxdo2gYdlKfecG+oJclfCexDWklzab2mZLpLiDe/08FmclJ0zTBNK0XrBY1jmh7TZB1ePUHuNNri53Jo/OFtg8MGYcsbMSWg9Egx3Yum4ksa3vffmHTqDPSbJY0+RpbcCbtLihh6zXyQ1xjqHeHUT4osYs1GB7f8AMpZXWvLbOBHPn5qu/tNw/ssPTpF5eREuNyfFLv2d8Ue4OY8k5WuDSdS0QYJ6EH1QcfhqXpit/LS+ju1HHBwBOhANklxwh0g2Kl4FimupAG9vO1v6qLGvtG46bLrQkpJM5sk0xWHF7w7QA2TKtiS5sEmNIQuFZczYbKaBlJKcrIqGHIcTAjLbqgaeFc95LTABj80wY52XONBIK34a4Oa11r6oPZB5A+MNdTpnLy+BQfA3ZqTX+86mTYDTxTviVMPY8E7HRKuxlMte5uzx8kFyP6A/8SqcvgVif/YmrxNT7AWJzIubyoatNpMAXCnr3FivHtmLQeaACVml1hZeVpFvBYw81AkeIaddeqGo4Fzu8CmbmjLKmw7bWRsFC5mFLSjhUheuN73QvtZfCFDWe13ZtUIKJnoNOqNxdMZSZiEi4nxMMbcxbTw5nkqpy0oeEdTNOIY2Guk2Av5/0lU9vFjWrssO8cwFyQ1swTsO6AfFyzE441qTy02c8Au5iHShOB0/3jn8hlHTSPlHmudObbZujCkadruIltTDn7ofUcfCGMn4n1Vz4djw6mA28j0VG41gvaNoE/hc0+L2NPzamfY7EPdShrsr22MtzAx52VHo0R4os1LjjTT9l7KrM6R3onUKTF8XFIBrwRI7pOh6dCoxjnERLc/Sif8AlnhKO0bYoF1SoXuNhIaGt5kADWJuVZLZKmSkmc5/aHxj27w1l4PqeiYdlOFGiMxF8gnoXkW9HH0Vcot9tiCWCQ2Yjcmw+K6Nj6WVjQDfMC49Q0gDyl3meimSWmKgv7K4LVJz/RY+zL5no2fU2+SaVKM6m3TVIezWIGao1t7Nnxl4I/8AFWKobaESF0PF/GrOfn+9g1Rgi2qi9hYgi2/mih3jqFu+gYF/H+i0GcFwLCwFpFjsvKTQHEAQVPXYRovS3dRhAsZVytdaZB9Uv4dxJrKLDLg5xuY0vfyTSvTDmvOwaT5Qk3BalN8NgRp/ZGIfRJ9uH/ePw/Jerb7Iz8S9Tilya8RMwAiA5pHRJCHR0Up0ABQoikMXM2HNatZtBQbWOFwUfQLvVCiWENpyPoocZUI7osdVM95aEtq1C4ybQogtmtKuSSXKCrSIM03ODjqIDh6bKRz+SKpuyUifvO+F4A8N1VllsW4oWxTi8XXyw8sA56et1WeL02x+8Ig2NwQQPOwVlfwSk9uao3O46l1z5cvJIMdwCgCSaQHIgkeq4+XJJPds6uPHDhISGqz7PUbSu4FrjbYyz6gIvg9PLTBIguymN+d/QJWcQ2lW9kwSHktIGsREnwgQjq1ckkN2kD0/9UU7VgkqdEld4/dToXZfCZy/l5pfh8V9jxWf/pVLPHJw0cPFpE9QSj8WA+mcurYPoQT/AMmoXjTQ9gfz7p/iGk+IJSxe4Syt7TYYjUBc27fdqvtDvY03BlMe8TNx4C8fqyi4liW02E8h+gqpwlvtaveEmcx5RNx48loxQT+XRVmlp+K9l+7I4RjKYe0Xfed8otI3ve/oAm/G6uQsG4bmI6gT8S8+iH4U6S2bZiAOjW6x5fMJbxnHF+IkbggdCHTbyI9FVJapMZfGJauxFF7WOqOaW5g3XfckeZVspVjFxcbFBcIqGpRa/WdY2i0fBGUmy5w5811ccUoqjl5G3JmtMGSYCYBpDR1QlJgPdmOqlqPyt1zDZWMRGlV4dbU7gLWnXzA2Nt4W7KgBEeakoxPSd0AgWfMHiPun5KkcIw7i8FmgMmeei6Djqoph5iRlOipfBaJBIADg4EkbgToOqMCMI+wn8Q9V6vf8Nb/23/7v6r1WUKW9rhCGm6kInRb4bDZjOygGMMlhsETRdlsdlo1zctroIVZdul5G4GjiHXS/FaGEXTZ3Uur0Tmj1UojIqFMnXRaufdzDysiKNrbJXxOro9urSWnyP9QqcsLRfglUqG1Ey2Eu4uwZHE8iVvw3F5/EbIXtO6KRHMgHwJuuZmXxOjj+45zwuhNY1XSYDnfOPO8+SHr4qpSqscLkgl08pAsdosfLyR2GdIqM0cSW+QED4yoOJMzNH4g1zfkZ9QhB+mHJvujXC8RptcTTPdvmYfeYTtH3mQ4i2x5hE4luem5rTLXAEcwQbH+v9lVK+HJqtNyCGn1FlZadZn2cv5dLDd08tJ8kuTHT2JCS9lW7Q4J2XLeRczudvggOzOH707DX5fKUz4vxlhllMSdSfj8VBwAQXjm23lB+TlrjFxxuzNknGWVUWbCViHE6RTgdM39Y9FXGYyXvB1BkfIx1/JNqFWWuI3YI8pPzB9Ej4nhYcKjSRMz6fr1VONK2mWZHtZfuxfaAU3Bjz3XG/K+jxyPMeeyvuUmTsZhcT4W51iRHO0zeLLsXBq00aQMk5AfyWvBJ24mXPFUmEtqGAMuixr7FxELcVdfgvcRRzNibi/gtRlMbBgxPVY14Jy3v+rqE5ovp6eiyk4TJI/NBkCsTRIY64PdXPftWR0Qco96DcneFeK1WzhzafCY2XOsj8wlpuY8U8Qlq+30+TvVYgc7/AMIXiekCi4mtEtG6mZVysynUoCowgyST1hv5KVjpAOZ3L7tj6IULQRha0GOdkdTw5Z/q3SNxcDMmekfkiKWPqfjePSPOQoyUPKFa2ilLxEwktDiDmG8OnyKKHEGuBj0S0MePeCZGiovEe0LKJqCqSGvc4tOwygfFW99bK0u5An0uuG9tq8ua2ZgEn+Y/0+KZpOLsMZNO0Xzsf2jZWJLD7j8p8DofDX0Vy4tQ9pTI5hcD/Z7jPZYvKTDajSP5hdv1HmvoDh1TPSHguZ5GPajoYMlqzkWKe72jtqlJ1RhH4oDXA+YIt4qZmM75a4GYvygWn0I9VN2+wop4mZyiswtB29o0OA8yHD/al9DGBsd0ve4AafnoL69Fm9Jl/snODIcIEwAP9on6ITh1UNpYpxIcMsgdZeACP5gtOP8AFWspmnTdLzZxFw0HUDna09UnfULMK0ferPn/AOOlmy+r3H/61oxQbVszZZpOkK6ji5xnU69NxHqmmBq5C10QDbyJIHplCAAhoJF5tGvUn9bIxtIvkATlZmOW8NABJjYDn1V0yrGhlg3ZXFv3TL2nlPvN9TPrzXrcL7Rrqe8yPEbFQ8Fa5zTAlh2OpPMcrKy9muF+1rTBytF56a39BKyU9VI1ulC2F8C4E4QSBlkgE6EC8+rbK94QQABEADxMLSnSAAgWGg5WiylokOMC0broYsWhHOyZNbNp5bqGlim58urnbDaOaIrUoLb2Q2OpQGvaQDME9OStKyd9xBsVFXZlEmxPyUoEwFG507zFlCEftG+zcB3pab+Kq+CxkNmqJFPQfiKsfFKmVksGgNtNlSnuc6m1rRq8RuZIiEUwoL/xZn/aPqsWf/j1b8Q9F6npg2LtSryAR5idFq8hwsY6g3lQYOm2JDiRpH0IUJlrsuh268vVEhoGOa6HnzLiJHQo1uJZoHT5yoa5L2aCdwdQRy6oClYi1jYaqBGZrd3MADGoULcUD0PqpaFMieq0o4cNJI1+XQKEIeM8RjDu2eSG+p19FxnjnfqvdMg6eAEAfD4q/dssYWtPMT6u09Aue5YHhr4HdRragIAZSgte2xaQR4giF3rsPjvaUxycAfULhmKEi39tvor5+ynjMA03G7D/AOLr/Ays2eO1mjBLeh7+1Xh+bCueBJpEVB0izj/tJXHW49/MzpK+keNYRtWm5pu17SD4EQV85Y3BmjUqUnC7HFp8pg+f1WTAlbiy/O3tJAzBbVFYvEOqkExYAADQACAAPJQjTQT+pXjQbACTMeP6+q10ZLCeGcLfiK7KNM955iTcNaNXHoAPouxt7NUcLgKjGiXvYWuefeeXDI2eQE6ITsR2bGFZ7SoP37wM/wDpGoYPqd/JW9uG9p7wljTN9zsPr6IS2i2NBapJFT4NwNlNgEbXVo7P4BjKD3Rd7vRrbD4yfRe8Qw7Qw5QAYJt0WmHBFNgn7rZ8SJPxWPxYfNtmzyp/FI8rmLKekI+ShyZrnZbMfa4hdL0c32EYdpcROl/NR4zCNLZOkqQ1O7bVDUnF7CQYvp4IEJaLRqTZa1aQaZGixj5stcRUDRJvGyBCLGVGim7MY7pVK4ZlblzEiTmbG0b+Kf8AGXk0za9jB5KuUS5rpOmaLfFNHoPoe+3/AP6O+CxQ/aqf6asVohaKODazSVHVoB4k3PMajwKjZiCajZ628iofsx9oQLbz0/UoDmGu9stMHxUlJxcASBYyPzW9encbxrutmu0GyhDR2IaN1DWxYaC7aDt0WxotFzpdI+0WOAaWttAOUDd0fISilYGUjtZxI1akahsnxJ39FXDjG7z+tj6JpisPiAZbTaZmNCdd/wCvNL8Y7EAAPw8A2ByjvHoYvrslk97IB1a4dYIjsrxT2OKY4mGuOU8odp6GEorvcDBblIQr3KqTvYeOzs+quE4gVKQ6LlP7WOCmnWbiWjuVIa/o8AwfNtv5VY/2a8e9rQYXG8ZXfxNsfXXzVu4/wlmJoupvFnDzB2I6grA/hLV0b2lONdnzlfWb/l8lbP2Y8IFbGCo4SyiM8WjOT3AfQn+UJR2k4JVwjyyoDAnK4CGOA0v+LWRqurfs+4YKOGYzKBVf+8qHqdAT0ED+62RkmrRhlFp17LT7GSST3fiegXmJxGVthA26qHHYjvMotm5v4C5Kgxzs1WPu0xJG3msebLqbSOhhwqCVg/EcZDDNySG+uvyKNqMLbbcgqxx6tDKdwC5+aOgBv6keqslKr7RjXGxIBVvhvko8xNUQOqXtMbpiwdyAhCQLqZtQ2hbDCjG1TMFSNaYiLaqGp4ifzRLMuWQ6SEAmjSADPilfEKMuBbpuiy+87Lyu0wSoQDZUJdBiY306JDxbiZLsoYBBuLQTzCaF73nutki5HQaqtY9+fEFoFyQAEYytEo09o/ksTf8Awdy8T6WC0NeFdq6hE1cC11Lc0m95o5xJlFVMe0EPY41KD7tduByPOOSZFzWDIBAFu6IAQOFawVSxwilWOV3JlU2a8cs2hHPKealbBJnCbtMzvqL8itMpEW3UFOg7D1jh36EF9M/8mjyuPByNcVE7C0DYggNJJgc+RmAqTi+I02EPflJ0G+nSdyVbeJvotafbOIbqe6XX6gbaqkVO0GFe8sw2Cq4g7l0BrRe7ogNHUkck6elC8geV+Jn2WNFLNPcNMtEDk5oiJm5Q2J7Fvhzq2PEDQkyNdSZMC3ROamNqVGFrW0KUXyUGmtUBv72UloE3u43i1lVsXgKgJcK9Nrh+KswEjo1pJOmiV0wirFcNwjD3sY6pf7lNxtvBJAO240Nr2hbw7DunI3FPAvOVrRHO+y1xuLdMvLHnciDsNTF9FlHjBGjYM6lxA6yJjZVOhi7/ALPaYDKopNqNyuaTnIJJg3ECBouncP4mSAHWK5R2A4i5lWoC1zhUbOYMdkaWSYLjpIcfhe6ujOMh5ytBc7k0Fx9AsGd6ZnR8eOrGWvFMp1GlrmNeORiD6grXh/tMxORjKYBOUHM5x5uMRASmk3EG4pOHiWj4Eyh8Zia7B3qZPgQfgDKpWTT6NCx30OnQP3t80HyCDqVwaLmD/MquHMGCYF/MITE8Rc2ixzwQHDOZEWmACouG8cpllSpLczco6y4wIHIXUGa23FvarDvqYkOYJY1gYPL3vjHoj+CYypmDKjSGjR0aDkeanp9oKRsQEbR4jQOw9U+ObhvFozZYfU5DpibAjVeUzLVtRdSdoQpjhYuBIWiPlfx/pml4vT/wgNI2tZSRBMbqWswRO3LlyWBugWiE1NWZ543B0zSob5QB1UOIEggSSdFO5sOgoPEncWIRfApFg6OVznDYEa3KoxeftEgEnMSI6FX+ibusC7K4/BUfh7W/amyd/mjBbJEkMf8AF6n4XehWJ/npLFfv2JYyxFJs5nG36hC4uHsLACMwMHkRofEEA+SOxLRljQG/mgzSMDz5bpRiPtBiva4Gji4/eUSC+NZZ748wHD+ZR+1glxdDdZOkc/RbcKAdSx2HOn+YB/EA53zVcx+FdiKFKg17mF1NhLgJktaAR5kfFBKnQW7Qdxjtbg2NLKdMV6j5EG4c7pufyVTq4HEVml1QU2UxpTaMlBhnXKP895EiLi952a4bBYPAn2bQ7F4oiMoOZ5nZ5FqdMEDuzFu9KlwT6uKqwXsdUgj2jb0qIBg+xGhI93OdXTswzACaj2WfUBmpULGxIrvNKmI0OSmJA1gFw10KZ0v2c0HtAqNPtDcClnYYm5hxJj/U4jXZWilkcQ5rZo03ZaQn/PqmxqOO7RoOgc7SE2p4oUwb5nG7nfiP0A0A2CqyTUS7Hjcik4P9kOGBBcHRfulxdrpcRp5+asvDOwWEoEOZRYHCwMCR5/VGP40eS1HFXFZ/qo0rFXoZUuGU2/dCmyMboAPBKqeKc7UplRpyJQTTDTXJoaolD46gHtNlJWZyUVetDSqciTVMthd2jnPbt1R1EsY8gtiPAHTwgm3QJHgey1ZzZNa/gE47VuhlRx5O+RWdnOK5mAE3WeEnpNM0tWwvHZHEbVvgFHW7OYul3i/MOQEFdEwdUI2tSDmq1K0Vt0yncC4c2rTLm1qjHtiW2cAb6iAY03Viw2KrYcN9oTUaTGZokA7ZgbifNLeIObQIqtsRrH3mz3mnnKsTH5paPcPPcK/FCGWO2zRkzTninvumbVqocJBsfK6I4dDxzg36H8kBTaQ19M6suD01b+XkoqVd9I52Ha4/E38wkhN45b/sfJjWSNr9DLFyHSUte7M8mVvWxOfvAzOn1laClYGfFapO6owVT3J8GzNUPLI4T5KjYd2WuMokgxfxiVdKeYPcWGe6f0FSK9SHF0kFWQ4QrLPlPNqxV77R1PqvFd9QTSXqu8yBry8FggX0Pio8ZUabbi4/v5oF7r3UGIsHjgziFQT3alItMdWRPwUPFsZ9mw+dz3CmyWuDGNc93eyjLNgL7zqlzo+1VXke5TBH+3+pU5cHezc82a0mL3JMkkTcR8SOSl7/AKDW37K59rcWvZSpGgHnK/Leq8u0ol1pqOgTeGAXki1swXDxQpjDy0PeM9ZzZhlPakw6hoAjwk2LpSvD16NF3tCczmgtpDam06x/rMyXeS8PFnHMQxzy4gugTmi8SNrAeAAQslFrwYmKjhltDG6ZGmNvxEATy08cxGIYNSFRMXxHGOgMpvI0g5QRtqTBG/6vC3gePq+8co6kn5CPiudKE5Pc6EZwjHYs/EOOU2bhVnG9s4MNUrewTompVcegsPqfiiMF2KoAHMzN/ESfmUywP2LLOvQiPbKrNiun9geKvxGFD3mTmcPQwqk/sbhjYUWDyV/7M8MZQotpMAaANB1um+lo3sVZXJ8BdZJuOYkMaSU7xllzjtzxCGujWIHjss+V38TVjdLUUrtXxn2jjTGky7y0CWcO4maZGyD9mQbymGHwocFdHClGjO87crL1wPjuaAVa6GMsuUcOY6mQdv1or9wuvmaCDZZ5wcGaceRTQJxx5e4jkFZ+GPLqTao0DQI/1AQfiEsrYEODiFN2MxoBfQf/ABt8dHD5H1VniSqVdlPlw1RvoNo13l8uHvNj0kx8UpfjXl1NpMSXt062lWLiFRtoNw4GyrHEMSJcZjKRHjmBj4IeRD5j+NP/AJW/QwwtMspuk3BPzI/JESWszG0xAKHxOJALuQLXeE6rbiGPFQjw8lZhacDN5MKyf2bO4o2m1xiSWmN1THuaTYyrPRLTTe0AF2x5f0VNr4chxPImw+i0w4MrLF/h7eZ9FiC9q7qsVoC51Ww0AnYX5H8lFTo5jDb/AK56BFYXg7KYzVSXu0jbwA3TBuIa0ZRGbZjBJA6NbclOLZUWYUnE4hjx91oPhladU14fwim6lTcRneREHQAW002Sstc+vjDBa7K4AGJBbTDYMbyFeeCcPqChSNQCm8sbnbN2uIEtJAAsUrkkMhIzgYbaGjo1oH0RLeFN5Ju6sGODHiJ90211gneRf1WuIqi8abKumx7oXuospmC34KdmJaNG/RZiHSL33025IRogT6IpAbCOIQALD8rJM+pAj+qLr4kOsf1K8fTEH+6dLsFi8VCYAFyQPWFbcIyAq5hGZqrY2ufK31CtQENVGXmkX4uBPxivDSuQ9ssZneGD+I/IfVdE7T4uLLmXFaJ9oXHfTysAsUFqyN9GrK9OOuxS5gAAKYcJojLPIoNzST4I/hToJB8fmtTfRiD8WwEWHX0U/Z/GGm7KfdJseqGbTJ37pPqOi2xle0BpJtECYjQnklmtSobHPRKy/Yaok/FsKaVUVGc5/MKPgWOzsHMap/XoirThY+GdG01vwKv8Qz1WtYCb3OwOwlIq1CaxiHEkyJkAzco6jNNxZcXkRzTLDUqbWQPfJ+s3K14905ezHllFNQSpJkD3xVfERkBjYllz81CWOc6WmOgTeuGB2RzRGs6m9yCd0tqYsB5GWBNoF4TY4aEVeRm+pIhq1nezBDS0AkE7qtY6o5zr67K58TrNNENLIaDMmxI/NIsdTpvplzKZZl+9MzOyviZ7FuZ68Xv2Z/NYjQTtGH4MTBrv/kZIaOhf7zvLKmmHaymIY0NHICP7oQVCpGpXvyMqRzyhVmrinG2atWE/z1IPwCvpxh01XNMK4mlUcBJcajvGXf8AuuhUgTqnmKgTjVXv0gJ96b/wvH1XrO9bWFDxh8VadtGud9B80s+31QNm9BsNBfWUVwBvcauqS6NAJnysgeJ4ptgHNAESCUuqV3nVxVfxeFdJdOc/n03U4DY8OOph4h8utYaWRp4g3dw8N/RU3C0ssvPvH4BZVqkSZvr4oag0dC7OjO979tB8z8wnuMqQ0pR2OpRQaY1E+t1J2hxOVhWTLOk2bMUd0ijcdxWeqeQVax135QwuPObCecpq55LrCZmfAqLEi0yBfyS+PGoX2L5M7nXRXWtkmB48gPqim0QLhFVSAD9Oqg9oTEAx8/BWtFCCmnmiaVOddOX5qJjRI+COoM/X5opAbNcK/wBnWHJ4Hr/YK0YKtBjZVqvhc7XEe8Iy/wAv5yQmPCsXnaDuNVlzwcZX2bvHnqjXQVxzDwRUb4rSc5BYI3TJwzshJfammS2YbcpsEt6E8mG2onfiyXgPhQBrM0zcHRKqtdznWlTUqsTYk9VrowMOxTe46bh1hOo6rzHup+ypsFySJA2AWUK7iHA3kIN19iOqDnp5GjHUNftlL8C9SrvLFP8A0R6Yfovs6Zj8cyiA5+5gARJPSSAPMjbmFLV4ixjM7zlGUuMx3QPxQTvYRMkiFHxPD1HCabmh0EXF4Me6/wC4ba5XeCVYngL3Mf7hJkQS4NLSILiAJ0AaGA6T3pMhiFX7OMJYwObDe6Ne8ZfSB7saXnWbaBdB+1U/xDSd9Im/kVQuBUXPptDGgNMAA1HC/dZDobuCe8N3uMSGxf8A7A1wBqNa58DMbwXZQCRpyty6Iyv2BCDjVYGo5wcIDWjwm5J5aJXVdyW3E8M01XwIaCQLmIGoidzc80HUDWmGgA3n+ydcCPk2qFA13qau5A1HyJUbCjSpoPihPZ5nBoEFxA0ubrepUkWTPsrhDUxLeTRJ8dAq5PYsirZ0jh1LJSa3oFVO2OL+6FbnugFc77SVc1WPJYs+9ROhiVXJi/DXBt5/L6KHEUSSJIgbdeaYimAAOXz5oHF0iSDNh81tUdMaOc5anYtq5Qf18kO2kS4udEbDWwuia1K6yJVbCQUKZc4O6jy8E2Y+HBsa7oLDkDVHMI979eSKAwlgUVI+zqT91+vR39VOyg61l7UwZcCCVflxxnDSDFkcJ2OMDU2QvG8FafNBcNrG7He80368irE9vtKa5MbizqySlErDXBosPNDEakWRVbCkOIWzMON114uLjZx5RkpNMhwlQtcDMo6rjCWkQ2D0UXsQvC0KakRRYP7QrFP7MdViSl0NudQK9fofArFiUYovZD/Kp/xN/wCbFfysWJsvIIlGxPvu/iPzQTtT+tgsWJ2ICV0LW181ixKxkL6e/j9Fa+wHv1PL6rxYqXwW4+S51vdK55xX/PCxYss/vibl+ORj9EJX0WLFvfBy0L6+qjasWKksNG/kmDdAsWIrkDHi0CxYrWKgL/8AYP8AC35lWbhvuleLFzZ/kZ1cX40K+Je96odmixYtmL7TDn/IyQqJyxYrCk1WLFih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zonahelp.ru/wp-content/uploads/2012/11/%D0%B0%D0%BD%D0%BE%D1%80%D0%B5%D0%BA%D1%81%D0%B8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428868"/>
            <a:ext cx="5566564" cy="4429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0" y="0"/>
            <a:ext cx="9144000" cy="2349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Булімія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захворювання, в основі якого лежить нервово-психічний розлад, що виявляється в неконтрольованому споживанні їжі, зосередженості на їжі, калоріях, вазі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Bulimia by LemonTequila Булімі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9500"/>
            <a:ext cx="9144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214422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Правильне харчування сприяє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3794" name="Picture 2" descr="http://www.volynnews.com/files/news/2013/11-21/51176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848413" cy="3214710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9" y="4572008"/>
            <a:ext cx="3857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Розумовій активності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857364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Фізичній активності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3796" name="Picture 4" descr="http://kor.ill.in.ua/m/400x253/1193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43314"/>
            <a:ext cx="4743707" cy="30003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 “ Корисне і шкідливе ”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3490" name="Picture 2" descr="http://foka.com.ua/wp-content/uploads/2014/11/yy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488"/>
            <a:ext cx="9144001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organic.ua/images/stories/wnews/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580" cy="6858001"/>
          </a:xfrm>
          <a:prstGeom prst="rect">
            <a:avLst/>
          </a:prstGeom>
          <a:noFill/>
        </p:spPr>
      </p:pic>
      <p:pic>
        <p:nvPicPr>
          <p:cNvPr id="73732" name="Picture 4" descr="https://encrypted-tbn3.gstatic.com/images?q=tbn:ANd9GcTpfOWT7qA60cdeTNBQoE83nZvl2KIGdbO51pxqXjAKLh9fLu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2" cy="6858001"/>
          </a:xfrm>
          <a:prstGeom prst="rect">
            <a:avLst/>
          </a:prstGeom>
          <a:noFill/>
        </p:spPr>
      </p:pic>
      <p:pic>
        <p:nvPicPr>
          <p:cNvPr id="73734" name="Picture 6" descr="http://znay.info/wp-content/uploads/2012/06/ban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0962"/>
            <a:ext cx="9144000" cy="6918962"/>
          </a:xfrm>
          <a:prstGeom prst="rect">
            <a:avLst/>
          </a:prstGeom>
          <a:noFill/>
        </p:spPr>
      </p:pic>
      <p:pic>
        <p:nvPicPr>
          <p:cNvPr id="73736" name="Picture 8" descr="https://encrypted-tbn1.gstatic.com/images?q=tbn:ANd9GcSeCwRhHH4xcEa_xjxErcSrFRAuwgZpVKulSHlhQs1ONqNFMNb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08829"/>
            <a:ext cx="9144000" cy="6966832"/>
          </a:xfrm>
          <a:prstGeom prst="rect">
            <a:avLst/>
          </a:prstGeom>
          <a:noFill/>
        </p:spPr>
      </p:pic>
      <p:pic>
        <p:nvPicPr>
          <p:cNvPr id="73738" name="Picture 10" descr="http://vkurse.ua/i/2012-08/poleznye-i-vrednye-slados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86793"/>
            <a:ext cx="9144000" cy="6944792"/>
          </a:xfrm>
          <a:prstGeom prst="rect">
            <a:avLst/>
          </a:prstGeom>
          <a:noFill/>
        </p:spPr>
      </p:pic>
      <p:pic>
        <p:nvPicPr>
          <p:cNvPr id="73740" name="Picture 12" descr="http://pivo48.ru/img/sorta_piva/pm_pistachios.jpg"/>
          <p:cNvPicPr>
            <a:picLocks noChangeAspect="1" noChangeArrowheads="1"/>
          </p:cNvPicPr>
          <p:nvPr/>
        </p:nvPicPr>
        <p:blipFill>
          <a:blip r:embed="rId7" cstate="print"/>
          <a:srcRect t="8333" b="17708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73744" name="Picture 16" descr="https://encrypted-tbn3.gstatic.com/images?q=tbn:ANd9GcQ3DuIoqN2txC5ZQmUSr2Vd5mZchVjIb0XOtPWjKDeFk8za4aIX"/>
          <p:cNvPicPr>
            <a:picLocks noChangeAspect="1" noChangeArrowheads="1"/>
          </p:cNvPicPr>
          <p:nvPr/>
        </p:nvPicPr>
        <p:blipFill>
          <a:blip r:embed="rId8" cstate="print"/>
          <a:srcRect t="4223" b="4210"/>
          <a:stretch>
            <a:fillRect/>
          </a:stretch>
        </p:blipFill>
        <p:spPr bwMode="auto">
          <a:xfrm>
            <a:off x="0" y="0"/>
            <a:ext cx="9105482" cy="6857998"/>
          </a:xfrm>
          <a:prstGeom prst="rect">
            <a:avLst/>
          </a:prstGeom>
          <a:noFill/>
        </p:spPr>
      </p:pic>
      <p:pic>
        <p:nvPicPr>
          <p:cNvPr id="73746" name="Picture 18" descr="http://yak-prosto.com/images/1/1/yak-prigotuvati-kartoplyu-fri-v-domashnih-umova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3748" name="Picture 20" descr="http://cs306400.vk.me/v306400794/4677/SbztwbH5tZ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0"/>
            <a:ext cx="9143997" cy="6857999"/>
          </a:xfrm>
          <a:prstGeom prst="rect">
            <a:avLst/>
          </a:prstGeom>
          <a:noFill/>
        </p:spPr>
      </p:pic>
      <p:pic>
        <p:nvPicPr>
          <p:cNvPr id="73750" name="Picture 22" descr="http://vkurse.ua/i/2011-01/salo-vredno-ili-polezn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24" cy="6857999"/>
          </a:xfrm>
          <a:prstGeom prst="rect">
            <a:avLst/>
          </a:prstGeom>
          <a:noFill/>
        </p:spPr>
      </p:pic>
      <p:pic>
        <p:nvPicPr>
          <p:cNvPr id="73752" name="Picture 24" descr="http://s002.radikal.ru/i199/1011/07/8e648fe289c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" y="0"/>
            <a:ext cx="9143997" cy="6857997"/>
          </a:xfrm>
          <a:prstGeom prst="rect">
            <a:avLst/>
          </a:prstGeom>
          <a:noFill/>
        </p:spPr>
      </p:pic>
      <p:pic>
        <p:nvPicPr>
          <p:cNvPr id="73754" name="Picture 26" descr="http://www.trud7.md/uploads/frukti_ovowi/055555555555551.jpg"/>
          <p:cNvPicPr>
            <a:picLocks noChangeAspect="1" noChangeArrowheads="1"/>
          </p:cNvPicPr>
          <p:nvPr/>
        </p:nvPicPr>
        <p:blipFill>
          <a:blip r:embed="rId13" cstate="print"/>
          <a:srcRect l="7411" t="1111"/>
          <a:stretch>
            <a:fillRect/>
          </a:stretch>
        </p:blipFill>
        <p:spPr bwMode="auto">
          <a:xfrm>
            <a:off x="0" y="-2"/>
            <a:ext cx="9143999" cy="6858001"/>
          </a:xfrm>
          <a:prstGeom prst="rect">
            <a:avLst/>
          </a:prstGeom>
          <a:noFill/>
        </p:spPr>
      </p:pic>
      <p:pic>
        <p:nvPicPr>
          <p:cNvPr id="73756" name="Picture 28" descr="http://infosmi.net/images/stories/articles/2013/Zdorovie/06-2013/07/girkui-shokolad.jpg"/>
          <p:cNvPicPr>
            <a:picLocks noChangeAspect="1" noChangeArrowheads="1"/>
          </p:cNvPicPr>
          <p:nvPr/>
        </p:nvPicPr>
        <p:blipFill>
          <a:blip r:embed="rId14" cstate="print"/>
          <a:srcRect l="11254"/>
          <a:stretch>
            <a:fillRect/>
          </a:stretch>
        </p:blipFill>
        <p:spPr bwMode="auto">
          <a:xfrm>
            <a:off x="0" y="0"/>
            <a:ext cx="9121399" cy="6858000"/>
          </a:xfrm>
          <a:prstGeom prst="rect">
            <a:avLst/>
          </a:prstGeom>
          <a:noFill/>
        </p:spPr>
      </p:pic>
      <p:pic>
        <p:nvPicPr>
          <p:cNvPr id="73758" name="Picture 30" descr="http://fb.ru/misc/i/gallery/9143/530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" y="0"/>
            <a:ext cx="9130469" cy="6857999"/>
          </a:xfrm>
          <a:prstGeom prst="rect">
            <a:avLst/>
          </a:prstGeom>
          <a:noFill/>
        </p:spPr>
      </p:pic>
      <p:pic>
        <p:nvPicPr>
          <p:cNvPr id="73760" name="Picture 32" descr="https://encrypted-tbn1.gstatic.com/images?q=tbn:ANd9GcSA_0ZQBri0Awfq1OkVwHf0NuyBidoqkX1dlLDtdnQoUJ6xjTpA"/>
          <p:cNvPicPr>
            <a:picLocks noChangeAspect="1" noChangeArrowheads="1"/>
          </p:cNvPicPr>
          <p:nvPr/>
        </p:nvPicPr>
        <p:blipFill>
          <a:blip r:embed="rId16" cstate="print"/>
          <a:srcRect l="7800"/>
          <a:stretch>
            <a:fillRect/>
          </a:stretch>
        </p:blipFill>
        <p:spPr bwMode="auto">
          <a:xfrm>
            <a:off x="-1" y="0"/>
            <a:ext cx="9139091" cy="6858000"/>
          </a:xfrm>
          <a:prstGeom prst="rect">
            <a:avLst/>
          </a:prstGeom>
          <a:noFill/>
        </p:spPr>
      </p:pic>
      <p:pic>
        <p:nvPicPr>
          <p:cNvPr id="73762" name="Picture 34" descr="http://vkurse.ua/i/2012-12/prinosit-bolshe-polzy-dlya-organizma.jpg"/>
          <p:cNvPicPr>
            <a:picLocks noChangeAspect="1" noChangeArrowheads="1"/>
          </p:cNvPicPr>
          <p:nvPr/>
        </p:nvPicPr>
        <p:blipFill>
          <a:blip r:embed="rId17" cstate="print"/>
          <a:srcRect l="22656"/>
          <a:stretch>
            <a:fillRect/>
          </a:stretch>
        </p:blipFill>
        <p:spPr bwMode="auto">
          <a:xfrm>
            <a:off x="-1" y="0"/>
            <a:ext cx="9143998" cy="6857999"/>
          </a:xfrm>
          <a:prstGeom prst="rect">
            <a:avLst/>
          </a:prstGeom>
          <a:noFill/>
        </p:spPr>
      </p:pic>
      <p:pic>
        <p:nvPicPr>
          <p:cNvPr id="73764" name="Picture 36" descr="https://encrypted-tbn3.gstatic.com/images?q=tbn:ANd9GcQ1pLNjyMWb-NwwJ7H7kmwO8x1goFHr1qduspbC11ka1-mruLbU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-214338"/>
            <a:ext cx="9126488" cy="707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vkurse.ua/i/2013-01/est-med-kazhdyy-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5029197" cy="3429000"/>
          </a:xfrm>
          <a:prstGeom prst="rect">
            <a:avLst/>
          </a:prstGeom>
          <a:noFill/>
        </p:spPr>
      </p:pic>
      <p:pic>
        <p:nvPicPr>
          <p:cNvPr id="36870" name="Picture 6" descr="http://ua.teddyclub.org/photos/article/17/1752w450zc0.jpeg"/>
          <p:cNvPicPr>
            <a:picLocks noChangeAspect="1" noChangeArrowheads="1"/>
          </p:cNvPicPr>
          <p:nvPr/>
        </p:nvPicPr>
        <p:blipFill>
          <a:blip r:embed="rId3" cstate="print"/>
          <a:srcRect t="5999"/>
          <a:stretch>
            <a:fillRect/>
          </a:stretch>
        </p:blipFill>
        <p:spPr bwMode="auto">
          <a:xfrm>
            <a:off x="5072066" y="0"/>
            <a:ext cx="4071934" cy="29658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Корисна їжа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6866" name="Picture 2" descr="http://arosh.ms/uploads/posts/2012-10/1350829730_principi-pravilnogo-harchuvan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965490" cy="3429000"/>
          </a:xfrm>
          <a:prstGeom prst="rect">
            <a:avLst/>
          </a:prstGeom>
          <a:noFill/>
        </p:spPr>
      </p:pic>
      <p:pic>
        <p:nvPicPr>
          <p:cNvPr id="36872" name="Picture 8" descr="http://s0.tchkcdn.com/g2-BDm4KjxtJtL0Pq4AcLluxA/lady/660x480/f/1/1-9-4-5-21945/148208_shutterstock_28150114.jpg"/>
          <p:cNvPicPr>
            <a:picLocks noChangeAspect="1" noChangeArrowheads="1"/>
          </p:cNvPicPr>
          <p:nvPr/>
        </p:nvPicPr>
        <p:blipFill>
          <a:blip r:embed="rId5" cstate="print"/>
          <a:srcRect l="6818" r="5681" b="14062"/>
          <a:stretch>
            <a:fillRect/>
          </a:stretch>
        </p:blipFill>
        <p:spPr bwMode="auto">
          <a:xfrm>
            <a:off x="5286380" y="4357693"/>
            <a:ext cx="3500430" cy="2500307"/>
          </a:xfrm>
          <a:prstGeom prst="rect">
            <a:avLst/>
          </a:prstGeom>
          <a:noFill/>
        </p:spPr>
      </p:pic>
      <p:pic>
        <p:nvPicPr>
          <p:cNvPr id="36874" name="Picture 10" descr="http://www.metro.ua/public/site/metro-ua/get/372371/Fis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643182"/>
            <a:ext cx="3357554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6" name="Picture 12" descr="http://static.gazeta.ua/img/cache/preview/536/536349_w_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857364"/>
            <a:ext cx="3589739" cy="2871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68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yrnikmenu.at.ua/1284146309_marafon_food.jpg"/>
          <p:cNvPicPr>
            <a:picLocks noChangeAspect="1" noChangeArrowheads="1"/>
          </p:cNvPicPr>
          <p:nvPr/>
        </p:nvPicPr>
        <p:blipFill>
          <a:blip r:embed="rId2" cstate="print"/>
          <a:srcRect r="2862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Горизонтальный свиток 1"/>
          <p:cNvSpPr/>
          <p:nvPr/>
        </p:nvSpPr>
        <p:spPr>
          <a:xfrm>
            <a:off x="0" y="0"/>
            <a:ext cx="9144000" cy="535782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850112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i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 живемо  не  для  того, щоб  їсти,</a:t>
            </a:r>
            <a:endParaRPr lang="ru-RU" sz="3600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i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 ми  їмо  для  того, щоб  жити.</a:t>
            </a:r>
            <a:endParaRPr lang="ru-RU" sz="3600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i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Сократ</a:t>
            </a:r>
            <a:endParaRPr lang="uk-UA" sz="3600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encrypted-tbn1.gstatic.com/images?q=tbn:ANd9GcR8ffJIHemqFdUag2I5_XMZzb24zjJS___XuOVDb7t1guI1xyGi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75" y="0"/>
            <a:ext cx="3171825" cy="1643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000108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Шкідлива їжа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5848" name="Picture 8" descr="http://diagnoz.net.ua/uploads/posts/2014-06/8-shkdlivih-produktv-yak-naspravd-korisn_291.jpeg"/>
          <p:cNvPicPr>
            <a:picLocks noChangeAspect="1" noChangeArrowheads="1"/>
          </p:cNvPicPr>
          <p:nvPr/>
        </p:nvPicPr>
        <p:blipFill>
          <a:blip r:embed="rId3" cstate="print"/>
          <a:srcRect b="9965"/>
          <a:stretch>
            <a:fillRect/>
          </a:stretch>
        </p:blipFill>
        <p:spPr bwMode="auto">
          <a:xfrm>
            <a:off x="0" y="3214686"/>
            <a:ext cx="9144000" cy="3643315"/>
          </a:xfrm>
          <a:prstGeom prst="rect">
            <a:avLst/>
          </a:prstGeom>
          <a:noFill/>
        </p:spPr>
      </p:pic>
      <p:pic>
        <p:nvPicPr>
          <p:cNvPr id="35850" name="Picture 10" descr="http://i30.beon.ru/39/21/692139/48/27640048/mbnm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928670"/>
            <a:ext cx="3015071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2" name="Picture 12" descr="http://ua.convdocs.org/pars_docs/refs/132/131672/131672_html_c083e61.jpg"/>
          <p:cNvPicPr>
            <a:picLocks noChangeAspect="1" noChangeArrowheads="1"/>
          </p:cNvPicPr>
          <p:nvPr/>
        </p:nvPicPr>
        <p:blipFill>
          <a:blip r:embed="rId5" cstate="print"/>
          <a:srcRect l="13601"/>
          <a:stretch>
            <a:fillRect/>
          </a:stretch>
        </p:blipFill>
        <p:spPr bwMode="auto">
          <a:xfrm>
            <a:off x="6572264" y="2000240"/>
            <a:ext cx="257173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2" name="Picture 2" descr="http://infosmi.net/images/stories/articles/2013/Zdorovie/06-2013/07/fast-fy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356"/>
            <a:ext cx="428624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ШКІДЛИВА ЇЖА 2 ЮЛ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itesovety.ru/wp-content/uploads/2013/04/%D0%9F%D1%80%D0%B0%D0%B2%D0%B8%D0%BB%D1%8C%D0%BD%D0%BE%D0%B5-%D0%BF%D0%B8%D1%82%D0%B0%D0%BD%D0%B8%D0%B5.png"/>
          <p:cNvPicPr>
            <a:picLocks noChangeAspect="1" noChangeArrowheads="1"/>
          </p:cNvPicPr>
          <p:nvPr/>
        </p:nvPicPr>
        <p:blipFill>
          <a:blip r:embed="rId2" cstate="print"/>
          <a:srcRect l="1200" r="2880"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DvXkCIZaEP4/Unva0jBLXFI/AAAAAAAAADo/lzol7DPjU1w/s1600/e9b38d02cf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21431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що обереш ти 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221457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Гастрит</a:t>
            </a:r>
            <a:r>
              <a:rPr lang="ru-RU" sz="2800" b="1" dirty="0" smtClean="0">
                <a:solidFill>
                  <a:srgbClr val="002060"/>
                </a:solidFill>
              </a:rPr>
              <a:t> -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запалення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слизової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внутрішній</a:t>
            </a:r>
            <a:r>
              <a:rPr lang="ru-RU" sz="28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err="1" smtClean="0">
                <a:solidFill>
                  <a:srgbClr val="002060"/>
                </a:solidFill>
              </a:rPr>
              <a:t>оболонки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стінки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шлунка</a:t>
            </a:r>
            <a:r>
              <a:rPr lang="ru-RU" sz="2800" b="1" dirty="0" smtClean="0">
                <a:solidFill>
                  <a:srgbClr val="002060"/>
                </a:solidFill>
              </a:rPr>
              <a:t>. Коли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запалення</a:t>
            </a:r>
            <a:r>
              <a:rPr lang="ru-RU" sz="2800" b="1" dirty="0" smtClean="0">
                <a:solidFill>
                  <a:srgbClr val="002060"/>
                </a:solidFill>
              </a:rPr>
              <a:t> переходить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дванадцятипалу</a:t>
            </a:r>
            <a:r>
              <a:rPr lang="ru-RU" sz="2800" b="1" dirty="0" smtClean="0">
                <a:solidFill>
                  <a:srgbClr val="002060"/>
                </a:solidFill>
              </a:rPr>
              <a:t> кишку </a:t>
            </a:r>
            <a:r>
              <a:rPr lang="ru-RU" sz="2800" b="1" dirty="0" err="1" smtClean="0">
                <a:solidFill>
                  <a:srgbClr val="002060"/>
                </a:solidFill>
              </a:rPr>
              <a:t>формується</a:t>
            </a:r>
            <a:r>
              <a:rPr lang="ru-RU" sz="2800" b="1" dirty="0" smtClean="0">
                <a:solidFill>
                  <a:srgbClr val="002060"/>
                </a:solidFill>
              </a:rPr>
              <a:t>, так званий, </a:t>
            </a:r>
            <a:r>
              <a:rPr lang="ru-RU" sz="2800" b="1" dirty="0" err="1" smtClean="0">
                <a:solidFill>
                  <a:srgbClr val="002060"/>
                </a:solidFill>
              </a:rPr>
              <a:t>гастродуоденіт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Виділяють</a:t>
            </a:r>
            <a:r>
              <a:rPr lang="ru-RU" sz="2800" b="1" dirty="0" smtClean="0">
                <a:solidFill>
                  <a:srgbClr val="002060"/>
                </a:solidFill>
              </a:rPr>
              <a:t> два </a:t>
            </a:r>
            <a:r>
              <a:rPr lang="ru-RU" sz="2800" b="1" dirty="0" err="1" smtClean="0">
                <a:solidFill>
                  <a:srgbClr val="002060"/>
                </a:solidFill>
              </a:rPr>
              <a:t>види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гастритів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гастродуоденітів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пониженою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підвищеною</a:t>
            </a:r>
            <a:r>
              <a:rPr lang="ru-RU" sz="2800" b="1" dirty="0" smtClean="0">
                <a:solidFill>
                  <a:srgbClr val="002060"/>
                </a:solidFill>
              </a:rPr>
              <a:t> ..</a:t>
            </a:r>
            <a:r>
              <a:rPr lang="ru-RU" sz="2800" b="1" dirty="0" err="1" smtClean="0">
                <a:solidFill>
                  <a:srgbClr val="002060"/>
                </a:solidFill>
              </a:rPr>
              <a:t>кислотністю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шлункового</a:t>
            </a:r>
            <a:r>
              <a:rPr lang="ru-RU" sz="2800" b="1" dirty="0" smtClean="0">
                <a:solidFill>
                  <a:srgbClr val="002060"/>
                </a:solidFill>
              </a:rPr>
              <a:t> соку.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narod-medicina.ru/wp-content/uploads/2011/03/gastrit-le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7"/>
            <a:ext cx="6929454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</a:t>
            </a:r>
            <a:r>
              <a:rPr lang="ru-RU" sz="32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Виникнення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гастриту </a:t>
            </a:r>
            <a:r>
              <a:rPr lang="ru-RU" sz="32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сприяє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Прийом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деяких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ліків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протягом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тривалого</a:t>
            </a:r>
            <a:r>
              <a:rPr lang="ru-RU" sz="2800" b="1" dirty="0" smtClean="0">
                <a:solidFill>
                  <a:srgbClr val="002060"/>
                </a:solidFill>
              </a:rPr>
              <a:t> часу;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Неправильне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800" b="1" dirty="0" smtClean="0">
                <a:solidFill>
                  <a:srgbClr val="002060"/>
                </a:solidFill>
              </a:rPr>
              <a:t> - </a:t>
            </a:r>
            <a:r>
              <a:rPr lang="ru-RU" sz="2800" b="1" dirty="0" err="1" smtClean="0">
                <a:solidFill>
                  <a:srgbClr val="002060"/>
                </a:solidFill>
              </a:rPr>
              <a:t>погане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пережовування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вживання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неякісних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продуктів</a:t>
            </a:r>
            <a:r>
              <a:rPr lang="ru-RU" sz="2800" b="1" dirty="0" smtClean="0">
                <a:solidFill>
                  <a:srgbClr val="002060"/>
                </a:solidFill>
              </a:rPr>
              <a:t> (у тому </a:t>
            </a:r>
            <a:r>
              <a:rPr lang="ru-RU" sz="2800" b="1" dirty="0" err="1" smtClean="0">
                <a:solidFill>
                  <a:srgbClr val="002060"/>
                </a:solidFill>
              </a:rPr>
              <a:t>числі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консервантами), </a:t>
            </a:r>
            <a:r>
              <a:rPr lang="ru-RU" sz="2800" b="1" dirty="0" err="1" smtClean="0">
                <a:solidFill>
                  <a:srgbClr val="002060"/>
                </a:solidFill>
              </a:rPr>
              <a:t>любов</a:t>
            </a:r>
            <a:r>
              <a:rPr lang="ru-RU" sz="2800" b="1" dirty="0" smtClean="0">
                <a:solidFill>
                  <a:srgbClr val="002060"/>
                </a:solidFill>
              </a:rPr>
              <a:t> до </a:t>
            </a:r>
            <a:r>
              <a:rPr lang="ru-RU" sz="2800" b="1" dirty="0" err="1" smtClean="0">
                <a:solidFill>
                  <a:srgbClr val="002060"/>
                </a:solidFill>
              </a:rPr>
              <a:t>гострих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маринованих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страв</a:t>
            </a:r>
            <a:r>
              <a:rPr lang="ru-RU" sz="2800" b="1" dirty="0" smtClean="0">
                <a:solidFill>
                  <a:srgbClr val="002060"/>
                </a:solidFill>
              </a:rPr>
              <a:t>, "сухомятка", </a:t>
            </a:r>
            <a:r>
              <a:rPr lang="ru-RU" sz="2800" b="1" dirty="0" err="1" smtClean="0">
                <a:solidFill>
                  <a:srgbClr val="002060"/>
                </a:solidFill>
              </a:rPr>
              <a:t>тривалі</a:t>
            </a:r>
            <a:r>
              <a:rPr lang="ru-RU" sz="2800" b="1" dirty="0" smtClean="0">
                <a:solidFill>
                  <a:srgbClr val="002060"/>
                </a:solidFill>
              </a:rPr>
              <a:t> перерви </a:t>
            </a:r>
            <a:r>
              <a:rPr lang="ru-RU" sz="2800" b="1" dirty="0" err="1" smtClean="0">
                <a:solidFill>
                  <a:srgbClr val="002060"/>
                </a:solidFill>
              </a:rPr>
              <a:t>між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прийомами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їжі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uk-UA" sz="2800" b="1" u="sng" dirty="0" smtClean="0">
                <a:solidFill>
                  <a:srgbClr val="002060"/>
                </a:solidFill>
                <a:hlinkClick r:id="rId2"/>
              </a:rPr>
              <a:t>- </a:t>
            </a:r>
            <a:r>
              <a:rPr lang="en-US" sz="2800" b="1" u="sng" dirty="0" smtClean="0">
                <a:solidFill>
                  <a:srgbClr val="002060"/>
                </a:solidFill>
                <a:hlinkClick r:id="rId2"/>
              </a:rPr>
              <a:t>Helicobacter pylori</a:t>
            </a:r>
            <a:r>
              <a:rPr lang="en-US" sz="2800" b="1" dirty="0" smtClean="0">
                <a:solidFill>
                  <a:srgbClr val="002060"/>
                </a:solidFill>
              </a:rPr>
              <a:t> (</a:t>
            </a:r>
            <a:r>
              <a:rPr lang="ru-RU" sz="2800" b="1" dirty="0" err="1" smtClean="0">
                <a:solidFill>
                  <a:srgbClr val="002060"/>
                </a:solidFill>
              </a:rPr>
              <a:t>хелікобактер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пілорі</a:t>
            </a:r>
            <a:r>
              <a:rPr lang="ru-RU" sz="2800" b="1" dirty="0" smtClean="0">
                <a:solidFill>
                  <a:srgbClr val="002060"/>
                </a:solidFill>
              </a:rPr>
              <a:t>) - </a:t>
            </a:r>
            <a:r>
              <a:rPr lang="ru-RU" sz="2800" b="1" dirty="0" err="1" smtClean="0">
                <a:solidFill>
                  <a:srgbClr val="002060"/>
                </a:solidFill>
              </a:rPr>
              <a:t>бактерія</a:t>
            </a:r>
            <a:r>
              <a:rPr lang="ru-RU" sz="2800" b="1" dirty="0" smtClean="0">
                <a:solidFill>
                  <a:srgbClr val="002060"/>
                </a:solidFill>
              </a:rPr>
              <a:t>, яка </a:t>
            </a:r>
            <a:r>
              <a:rPr lang="ru-RU" sz="2800" b="1" dirty="0" err="1" smtClean="0">
                <a:solidFill>
                  <a:srgbClr val="002060"/>
                </a:solidFill>
              </a:rPr>
              <a:t>поселяється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шлунку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зокрема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розноситься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тарганами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"</a:t>
            </a:r>
            <a:r>
              <a:rPr lang="ru-RU" sz="2800" b="1" dirty="0" err="1" smtClean="0">
                <a:solidFill>
                  <a:srgbClr val="002060"/>
                </a:solidFill>
              </a:rPr>
              <a:t>Шкідливі</a:t>
            </a:r>
            <a:r>
              <a:rPr lang="ru-RU" sz="2800" b="1" dirty="0" smtClean="0">
                <a:solidFill>
                  <a:srgbClr val="002060"/>
                </a:solidFill>
              </a:rPr>
              <a:t>" </a:t>
            </a:r>
            <a:r>
              <a:rPr lang="ru-RU" sz="2800" b="1" dirty="0" err="1" smtClean="0">
                <a:solidFill>
                  <a:srgbClr val="002060"/>
                </a:solidFill>
              </a:rPr>
              <a:t>звички</a:t>
            </a:r>
            <a:r>
              <a:rPr lang="ru-RU" sz="2800" b="1" dirty="0" smtClean="0">
                <a:solidFill>
                  <a:srgbClr val="002060"/>
                </a:solidFill>
              </a:rPr>
              <a:t> - алкоголь у великих </a:t>
            </a:r>
            <a:r>
              <a:rPr lang="ru-RU" sz="2800" b="1" dirty="0" err="1" smtClean="0">
                <a:solidFill>
                  <a:srgbClr val="002060"/>
                </a:solidFill>
              </a:rPr>
              <a:t>кількостях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куріння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Супутні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захворювання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органів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травної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системи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800" b="1" dirty="0" smtClean="0">
                <a:solidFill>
                  <a:srgbClr val="002060"/>
                </a:solidFill>
              </a:rPr>
              <a:t> "на ходу", "перекуси", "</a:t>
            </a:r>
            <a:r>
              <a:rPr lang="ru-RU" sz="2800" b="1" dirty="0" err="1" smtClean="0">
                <a:solidFill>
                  <a:srgbClr val="002060"/>
                </a:solidFill>
              </a:rPr>
              <a:t>всухом'ятку</a:t>
            </a:r>
            <a:r>
              <a:rPr lang="ru-RU" sz="2800" b="1" dirty="0" smtClean="0">
                <a:solidFill>
                  <a:srgbClr val="002060"/>
                </a:solidFill>
              </a:rPr>
              <a:t>";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Сучасні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продукти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очищені</a:t>
            </a:r>
            <a:r>
              <a:rPr lang="ru-RU" sz="2800" b="1" dirty="0" smtClean="0">
                <a:solidFill>
                  <a:srgbClr val="002060"/>
                </a:solidFill>
              </a:rPr>
              <a:t> злаки, </a:t>
            </a:r>
            <a:r>
              <a:rPr lang="ru-RU" sz="2800" b="1" dirty="0" err="1" smtClean="0">
                <a:solidFill>
                  <a:srgbClr val="002060"/>
                </a:solidFill>
              </a:rPr>
              <a:t>рафіновані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олії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присутність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консервантів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емульгаторів</a:t>
            </a:r>
            <a:r>
              <a:rPr lang="ru-RU" sz="2800" b="1" dirty="0" smtClean="0">
                <a:solidFill>
                  <a:srgbClr val="002060"/>
                </a:solidFill>
              </a:rPr>
              <a:t>, в </a:t>
            </a:r>
            <a:r>
              <a:rPr lang="ru-RU" sz="2800" b="1" dirty="0" err="1" smtClean="0">
                <a:solidFill>
                  <a:srgbClr val="002060"/>
                </a:solidFill>
              </a:rPr>
              <a:t>тваринній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гормонів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антибіотиків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Виразкова</a:t>
            </a: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хвороба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214842" cy="5143536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хронічне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захворювання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основним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морфологічним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проявом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рецидивуюча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виразка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шлунку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дванадцятипалої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кишки, як правило,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виникаюча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фоні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гастриту,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викликаного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інфекцією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Helicobacter pylori.</a:t>
            </a:r>
            <a:endParaRPr lang="ru-RU" dirty="0"/>
          </a:p>
        </p:txBody>
      </p:sp>
      <p:pic>
        <p:nvPicPr>
          <p:cNvPr id="5" name="Picture 2" descr="http://medictest.net/uploads/posts/2013-08/1375740755_ochishchenie_geludka_pri_yazve_i_pankreati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407096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Серед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причин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виникнення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виразки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</a:t>
            </a:r>
          </a:p>
          <a:p>
            <a:pPr fontAlgn="base"/>
            <a:endParaRPr lang="ru-RU" sz="28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наявність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шлунку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бактерії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Helicobacter pylori</a:t>
            </a: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спадковість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неправильне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харчування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стресові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ситуації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наявність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хронічного</a:t>
            </a:r>
            <a:r>
              <a:rPr lang="ru-RU" sz="2800" b="1" dirty="0" smtClean="0">
                <a:solidFill>
                  <a:srgbClr val="002060"/>
                </a:solidFill>
              </a:rPr>
              <a:t> гастриту, </a:t>
            </a:r>
            <a:r>
              <a:rPr lang="ru-RU" sz="2800" b="1" dirty="0" err="1" smtClean="0">
                <a:solidFill>
                  <a:srgbClr val="002060"/>
                </a:solidFill>
              </a:rPr>
              <a:t>доуденіту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зловживання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алкогольними</a:t>
            </a:r>
            <a:r>
              <a:rPr lang="ru-RU" sz="2800" b="1" dirty="0" smtClean="0">
                <a:solidFill>
                  <a:srgbClr val="002060"/>
                </a:solidFill>
              </a:rPr>
              <a:t> напоями</a:t>
            </a:r>
          </a:p>
          <a:p>
            <a:pPr fontAlgn="base">
              <a:buFontTx/>
              <a:buChar char="-"/>
            </a:pPr>
            <a:r>
              <a:rPr lang="ru-RU" sz="2800" b="1" dirty="0" err="1" smtClean="0">
                <a:solidFill>
                  <a:srgbClr val="002060"/>
                </a:solidFill>
              </a:rPr>
              <a:t>частий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прийом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деяких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лікарських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засобів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аспірин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ібупрофен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диклофенак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Велика </a:t>
            </a:r>
            <a:r>
              <a:rPr lang="ru-RU" sz="28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800" b="1" dirty="0" smtClean="0">
                <a:solidFill>
                  <a:srgbClr val="002060"/>
                </a:solidFill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</a:rPr>
              <a:t>неправильних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продуктів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вашому</a:t>
            </a:r>
            <a:r>
              <a:rPr lang="ru-RU" sz="2800" b="1" dirty="0" smtClean="0">
                <a:solidFill>
                  <a:srgbClr val="002060"/>
                </a:solidFill>
              </a:rPr>
              <a:t> меню </a:t>
            </a:r>
            <a:r>
              <a:rPr lang="ru-RU" sz="2800" b="1" dirty="0" err="1" smtClean="0">
                <a:solidFill>
                  <a:srgbClr val="002060"/>
                </a:solidFill>
              </a:rPr>
              <a:t>грають</a:t>
            </a:r>
            <a:r>
              <a:rPr lang="ru-RU" sz="2800" b="1" dirty="0" smtClean="0">
                <a:solidFill>
                  <a:srgbClr val="002060"/>
                </a:solidFill>
              </a:rPr>
              <a:t> не </a:t>
            </a:r>
            <a:r>
              <a:rPr lang="ru-RU" sz="2800" b="1" dirty="0" err="1" smtClean="0">
                <a:solidFill>
                  <a:srgbClr val="002060"/>
                </a:solidFill>
              </a:rPr>
              <a:t>останню</a:t>
            </a:r>
            <a:r>
              <a:rPr lang="ru-RU" sz="2800" b="1" dirty="0" smtClean="0">
                <a:solidFill>
                  <a:srgbClr val="002060"/>
                </a:solidFill>
              </a:rPr>
              <a:t> роль у </a:t>
            </a:r>
            <a:r>
              <a:rPr lang="ru-RU" sz="2800" b="1" dirty="0" err="1" smtClean="0">
                <a:solidFill>
                  <a:srgbClr val="002060"/>
                </a:solidFill>
              </a:rPr>
              <a:t>порушенні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шлунково-кишкового</a:t>
            </a:r>
            <a:r>
              <a:rPr lang="ru-RU" sz="2800" b="1" dirty="0" smtClean="0">
                <a:solidFill>
                  <a:srgbClr val="002060"/>
                </a:solidFill>
              </a:rPr>
              <a:t> тракту, а значить,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виникненні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виразки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шлунка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http://usorchid.com/wp-content/imeges/001/zhelchnyj-puzy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7" y="0"/>
            <a:ext cx="3357554" cy="2571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14398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Холецистит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—</a:t>
            </a:r>
            <a:r>
              <a:rPr lang="ru-RU" sz="2800" dirty="0" smtClean="0"/>
              <a:t> 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tooltip="Запалення"/>
              </a:rPr>
              <a:t>запалення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tooltip="Жовчний міхур"/>
              </a:rPr>
              <a:t>жовчного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tooltip="Жовчний міхур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tooltip="Жовчний міхур"/>
              </a:rPr>
              <a:t>міхура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Сприяють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виникненню</a:t>
            </a:r>
            <a:r>
              <a:rPr lang="ru-RU" sz="2800" b="1" dirty="0" smtClean="0"/>
              <a:t> холециститу </a:t>
            </a:r>
          </a:p>
          <a:p>
            <a:r>
              <a:rPr lang="ru-RU" sz="2800" b="1" dirty="0" err="1" smtClean="0"/>
              <a:t>застій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hlinkClick r:id="rId5" tooltip="Жовч"/>
              </a:rPr>
              <a:t>жовчі</a:t>
            </a:r>
            <a:r>
              <a:rPr lang="ru-RU" sz="2800" b="1" dirty="0" smtClean="0"/>
              <a:t> в </a:t>
            </a:r>
            <a:r>
              <a:rPr lang="ru-RU" sz="2800" b="1" dirty="0" err="1" smtClean="0"/>
              <a:t>жовчному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міхурі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наявність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жовчних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каменів</a:t>
            </a:r>
            <a:r>
              <a:rPr lang="ru-RU" sz="2800" b="1" dirty="0" smtClean="0"/>
              <a:t>, </a:t>
            </a:r>
            <a:r>
              <a:rPr lang="ru-RU" sz="2800" b="1" dirty="0" err="1" smtClean="0">
                <a:hlinkClick r:id="rId6" tooltip="Дискінезія жовчних шляхів"/>
              </a:rPr>
              <a:t>дискінезія</a:t>
            </a:r>
            <a:r>
              <a:rPr lang="ru-RU" sz="2800" b="1" dirty="0" smtClean="0">
                <a:hlinkClick r:id="rId6" tooltip="Дискінезія жовчних шляхів"/>
              </a:rPr>
              <a:t> </a:t>
            </a:r>
            <a:r>
              <a:rPr lang="ru-RU" sz="2800" b="1" dirty="0" err="1" smtClean="0">
                <a:hlinkClick r:id="rId6" tooltip="Дискінезія жовчних шляхів"/>
              </a:rPr>
              <a:t>жовчних</a:t>
            </a:r>
            <a:r>
              <a:rPr lang="ru-RU" sz="2800" b="1" dirty="0" smtClean="0">
                <a:hlinkClick r:id="rId6" tooltip="Дискінезія жовчних шляхів"/>
              </a:rPr>
              <a:t> </a:t>
            </a:r>
            <a:r>
              <a:rPr lang="ru-RU" sz="2800" b="1" dirty="0" err="1" smtClean="0">
                <a:hlinkClick r:id="rId6" tooltip="Дискінезія жовчних шляхів"/>
              </a:rPr>
              <a:t>шляхів</a:t>
            </a:r>
            <a:r>
              <a:rPr lang="ru-RU" sz="2800" b="1" dirty="0" smtClean="0"/>
              <a:t>, яка </a:t>
            </a:r>
            <a:r>
              <a:rPr lang="ru-RU" sz="2800" b="1" dirty="0" err="1" smtClean="0"/>
              <a:t>виникає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впливом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стресових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станів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негативних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емоцій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розладнання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функцій</a:t>
            </a:r>
            <a:r>
              <a:rPr lang="ru-RU" sz="2800" b="1" dirty="0" smtClean="0"/>
              <a:t> </a:t>
            </a:r>
            <a:r>
              <a:rPr lang="ru-RU" sz="2800" b="1" dirty="0" err="1" smtClean="0">
                <a:hlinkClick r:id="rId7" tooltip="Ендокринна система"/>
              </a:rPr>
              <a:t>ендокринної</a:t>
            </a:r>
            <a:r>
              <a:rPr lang="ru-RU" sz="2800" b="1" dirty="0" smtClean="0"/>
              <a:t> та </a:t>
            </a:r>
            <a:r>
              <a:rPr lang="ru-RU" sz="2800" b="1" dirty="0" err="1" smtClean="0"/>
              <a:t>нервової</a:t>
            </a:r>
            <a:r>
              <a:rPr lang="ru-RU" sz="2800" b="1" dirty="0" smtClean="0"/>
              <a:t> систем. </a:t>
            </a:r>
            <a:r>
              <a:rPr lang="ru-RU" sz="2800" b="1" dirty="0" err="1" smtClean="0"/>
              <a:t>Велику</a:t>
            </a:r>
            <a:r>
              <a:rPr lang="ru-RU" sz="2800" b="1" dirty="0" smtClean="0"/>
              <a:t> роль у </a:t>
            </a:r>
            <a:r>
              <a:rPr lang="ru-RU" sz="2800" b="1" dirty="0" err="1" smtClean="0"/>
              <a:t>вирішенні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цієї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хвороби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відіграють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переїдання</a:t>
            </a:r>
            <a:r>
              <a:rPr lang="ru-RU" sz="2800" b="1" dirty="0" smtClean="0"/>
              <a:t>, особливо </a:t>
            </a:r>
            <a:r>
              <a:rPr lang="ru-RU" sz="2800" b="1" dirty="0" err="1" smtClean="0"/>
              <a:t>жирної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їжі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надмірна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маса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тіла</a:t>
            </a:r>
            <a:r>
              <a:rPr lang="ru-RU" sz="2800" b="1" dirty="0" smtClean="0"/>
              <a:t>, </a:t>
            </a:r>
            <a:r>
              <a:rPr lang="ru-RU" sz="2800" b="1" dirty="0" err="1" smtClean="0">
                <a:hlinkClick r:id="rId8" tooltip="Гіподинамія"/>
              </a:rPr>
              <a:t>гіподинамія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шкідливі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звички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споживання</a:t>
            </a:r>
            <a:r>
              <a:rPr lang="ru-RU" sz="2800" b="1" dirty="0" smtClean="0"/>
              <a:t> </a:t>
            </a:r>
            <a:r>
              <a:rPr lang="ru-RU" sz="2800" b="1" dirty="0" smtClean="0">
                <a:hlinkClick r:id="rId9" tooltip="Алкоголь"/>
              </a:rPr>
              <a:t>алкоголю</a:t>
            </a:r>
            <a:r>
              <a:rPr lang="ru-RU" sz="2800" b="1" dirty="0" smtClean="0"/>
              <a:t>, </a:t>
            </a:r>
            <a:r>
              <a:rPr lang="ru-RU" sz="2800" b="1" dirty="0" err="1" smtClean="0">
                <a:hlinkClick r:id="rId10" tooltip="Куріння"/>
              </a:rPr>
              <a:t>куріння</a:t>
            </a:r>
            <a:r>
              <a:rPr lang="ru-RU" sz="2800" b="1" dirty="0" smtClean="0"/>
              <a:t> та </a:t>
            </a:r>
            <a:r>
              <a:rPr lang="ru-RU" sz="2800" b="1" dirty="0" err="1" smtClean="0"/>
              <a:t>надмірне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захоплення</a:t>
            </a:r>
            <a:r>
              <a:rPr lang="ru-RU" sz="2800" b="1" dirty="0" smtClean="0"/>
              <a:t> </a:t>
            </a:r>
            <a:r>
              <a:rPr lang="ru-RU" sz="2800" b="1" dirty="0" err="1" smtClean="0">
                <a:hlinkClick r:id="rId11" tooltip="Прянощі"/>
              </a:rPr>
              <a:t>прянощами</a:t>
            </a:r>
            <a:r>
              <a:rPr lang="ru-RU" sz="2800" b="1" dirty="0" smtClean="0"/>
              <a:t>; </a:t>
            </a:r>
            <a:r>
              <a:rPr lang="ru-RU" sz="2800" b="1" dirty="0" err="1" smtClean="0"/>
              <a:t>розладнання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моторної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функції</a:t>
            </a:r>
            <a:r>
              <a:rPr lang="ru-RU" sz="2800" b="1" dirty="0" smtClean="0"/>
              <a:t> </a:t>
            </a:r>
            <a:r>
              <a:rPr lang="ru-RU" sz="2800" b="1" dirty="0" smtClean="0">
                <a:hlinkClick r:id="rId12" tooltip="Кишечник"/>
              </a:rPr>
              <a:t>кишечника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зокрема</a:t>
            </a:r>
            <a:r>
              <a:rPr lang="ru-RU" sz="2800" b="1" dirty="0" smtClean="0"/>
              <a:t> так </a:t>
            </a:r>
            <a:r>
              <a:rPr lang="ru-RU" sz="2800" b="1" dirty="0" err="1" smtClean="0"/>
              <a:t>звані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звичні</a:t>
            </a:r>
            <a:r>
              <a:rPr lang="ru-RU" sz="2800" b="1" dirty="0" smtClean="0"/>
              <a:t> </a:t>
            </a:r>
            <a:r>
              <a:rPr lang="ru-RU" sz="2800" b="1" dirty="0" smtClean="0">
                <a:hlinkClick r:id="rId13" tooltip="Запор"/>
              </a:rPr>
              <a:t>запори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Панкреатит -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запалення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tooltip="Підшлункова залоза"/>
              </a:rPr>
              <a:t>підшлункової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tooltip="Підшлункова залоза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tooltip="Підшлункова залоза"/>
              </a:rPr>
              <a:t>залози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286280" cy="478634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Найчастіше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захворювання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розвивається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внаслідок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вживання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великої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кількості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їжі</a:t>
            </a:r>
            <a:r>
              <a:rPr lang="ru-RU" b="1" dirty="0" smtClean="0">
                <a:solidFill>
                  <a:srgbClr val="002060"/>
                </a:solidFill>
              </a:rPr>
              <a:t>, особливо </a:t>
            </a:r>
            <a:r>
              <a:rPr lang="ru-RU" b="1" dirty="0" err="1" smtClean="0">
                <a:solidFill>
                  <a:srgbClr val="002060"/>
                </a:solidFill>
              </a:rPr>
              <a:t>жирної</a:t>
            </a:r>
            <a:r>
              <a:rPr lang="ru-RU" b="1" dirty="0" smtClean="0">
                <a:solidFill>
                  <a:srgbClr val="002060"/>
                </a:solidFill>
              </a:rPr>
              <a:t>, на </a:t>
            </a:r>
            <a:r>
              <a:rPr lang="ru-RU" b="1" dirty="0" err="1" smtClean="0">
                <a:solidFill>
                  <a:srgbClr val="002060"/>
                </a:solidFill>
              </a:rPr>
              <a:t>фоні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прийому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надмірної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кількості</a:t>
            </a:r>
            <a:r>
              <a:rPr lang="ru-RU" b="1" dirty="0" smtClean="0">
                <a:solidFill>
                  <a:srgbClr val="002060"/>
                </a:solidFill>
              </a:rPr>
              <a:t> алкоголю; </a:t>
            </a:r>
            <a:r>
              <a:rPr lang="ru-RU" b="1" dirty="0" err="1" smtClean="0">
                <a:solidFill>
                  <a:srgbClr val="002060"/>
                </a:solidFill>
              </a:rPr>
              <a:t>нервові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стреси</a:t>
            </a:r>
            <a:r>
              <a:rPr lang="ru-RU" b="1" dirty="0" smtClean="0">
                <a:solidFill>
                  <a:srgbClr val="002060"/>
                </a:solidFill>
              </a:rPr>
              <a:t>, травма живота.</a:t>
            </a:r>
            <a:endParaRPr lang="ru-RU" dirty="0"/>
          </a:p>
        </p:txBody>
      </p:sp>
      <p:pic>
        <p:nvPicPr>
          <p:cNvPr id="5" name="Picture 4" descr="http://doktorland.ru/pic/digestion/ostryy_pankreat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1643050"/>
            <a:ext cx="456079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71546"/>
            <a:ext cx="83582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Усміхнімось  всім  довкола: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Небу, сонцю, квітам, людям.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 тоді  обов'язково  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 до  нас  привітним  буде.</a:t>
            </a:r>
            <a:endParaRPr kumimoji="0" lang="uk-UA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cs10114.vk.me/u29135840/-14/x_91c04b44.jpg"/>
          <p:cNvPicPr>
            <a:picLocks noChangeAspect="1" noChangeArrowheads="1"/>
          </p:cNvPicPr>
          <p:nvPr/>
        </p:nvPicPr>
        <p:blipFill>
          <a:blip r:embed="rId2" cstate="print"/>
          <a:srcRect t="15174" r="999" b="13294"/>
          <a:stretch>
            <a:fillRect/>
          </a:stretch>
        </p:blipFill>
        <p:spPr bwMode="auto">
          <a:xfrm>
            <a:off x="1357290" y="285728"/>
            <a:ext cx="6572365" cy="3286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Зіпсована їжа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7586" name="Picture 2" descr="http://dobroytro.ru/wp-content/uploads/2012/11/2012-11-23_151427.jpg"/>
          <p:cNvPicPr>
            <a:picLocks noChangeAspect="1" noChangeArrowheads="1"/>
          </p:cNvPicPr>
          <p:nvPr/>
        </p:nvPicPr>
        <p:blipFill>
          <a:blip r:embed="rId2" cstate="print"/>
          <a:srcRect l="1573"/>
          <a:stretch>
            <a:fillRect/>
          </a:stretch>
        </p:blipFill>
        <p:spPr bwMode="auto">
          <a:xfrm>
            <a:off x="0" y="1643050"/>
            <a:ext cx="908021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FF0000"/>
                </a:solidFill>
              </a:rPr>
              <a:t>Дизентерія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важке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інфекційне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захворювання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Воно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характеризується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запаленням</a:t>
            </a:r>
            <a:r>
              <a:rPr lang="ru-RU" sz="2800" b="1" dirty="0" smtClean="0">
                <a:solidFill>
                  <a:srgbClr val="002060"/>
                </a:solidFill>
              </a:rPr>
              <a:t> кишечника, </a:t>
            </a:r>
            <a:r>
              <a:rPr lang="ru-RU" sz="2800" b="1" dirty="0" err="1" smtClean="0">
                <a:solidFill>
                  <a:srgbClr val="002060"/>
                </a:solidFill>
              </a:rPr>
              <a:t>головним</a:t>
            </a:r>
            <a:r>
              <a:rPr lang="ru-RU" sz="2800" b="1" dirty="0" smtClean="0">
                <a:solidFill>
                  <a:srgbClr val="002060"/>
                </a:solidFill>
              </a:rPr>
              <a:t> чином, </a:t>
            </a:r>
            <a:r>
              <a:rPr lang="ru-RU" sz="2800" b="1" dirty="0" err="1" smtClean="0">
                <a:solidFill>
                  <a:srgbClr val="002060"/>
                </a:solidFill>
              </a:rPr>
              <a:t>товстої</a:t>
            </a:r>
            <a:r>
              <a:rPr lang="ru-RU" sz="2800" b="1" dirty="0" smtClean="0">
                <a:solidFill>
                  <a:srgbClr val="002060"/>
                </a:solidFill>
              </a:rPr>
              <a:t> кишки. </a:t>
            </a:r>
            <a:r>
              <a:rPr lang="ru-RU" sz="2800" b="1" dirty="0" err="1" smtClean="0">
                <a:solidFill>
                  <a:srgbClr val="002060"/>
                </a:solidFill>
              </a:rPr>
              <a:t>Після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зараження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інфекція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живе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розмножується</a:t>
            </a:r>
            <a:r>
              <a:rPr lang="ru-RU" sz="2800" b="1" dirty="0" smtClean="0">
                <a:solidFill>
                  <a:srgbClr val="002060"/>
                </a:solidFill>
              </a:rPr>
              <a:t> в кишечнику,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передається</a:t>
            </a:r>
            <a:r>
              <a:rPr lang="ru-RU" sz="2800" b="1" dirty="0" smtClean="0">
                <a:solidFill>
                  <a:srgbClr val="002060"/>
                </a:solidFill>
              </a:rPr>
              <a:t> через кал </a:t>
            </a:r>
            <a:r>
              <a:rPr lang="ru-RU" sz="2800" b="1" dirty="0" err="1" smtClean="0">
                <a:solidFill>
                  <a:srgbClr val="002060"/>
                </a:solidFill>
              </a:rPr>
              <a:t>хворої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людини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Тварини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можуть</a:t>
            </a:r>
            <a:r>
              <a:rPr lang="ru-RU" sz="2800" b="1" dirty="0" smtClean="0">
                <a:solidFill>
                  <a:srgbClr val="002060"/>
                </a:solidFill>
              </a:rPr>
              <a:t> бути </a:t>
            </a:r>
            <a:r>
              <a:rPr lang="ru-RU" sz="28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інфіковані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поширювати</a:t>
            </a:r>
            <a:r>
              <a:rPr lang="ru-RU" sz="2800" b="1" dirty="0" smtClean="0">
                <a:solidFill>
                  <a:srgbClr val="002060"/>
                </a:solidFill>
              </a:rPr>
              <a:t> хворобу людям.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udoktora.net/wp-content/uploads/2011/10/simptomyi-i-vozmozhnyie-oslozhneniya-dizente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214810" cy="357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180" name="Picture 4" descr="http://mediry.ru/sites/default/files/111-0000002d8-9832_adult-pancreatitis-spljpg.jpg?1339180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215" y="3643315"/>
            <a:ext cx="4837785" cy="321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Як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відбувається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зараження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fontAlgn="base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Найчастіше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дизентерія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викликається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питвом</a:t>
            </a:r>
            <a:r>
              <a:rPr lang="ru-RU" sz="2800" b="1" dirty="0" smtClean="0">
                <a:solidFill>
                  <a:srgbClr val="002060"/>
                </a:solidFill>
              </a:rPr>
              <a:t> води </a:t>
            </a:r>
            <a:r>
              <a:rPr lang="ru-RU" sz="2800" b="1" dirty="0" err="1" smtClean="0">
                <a:solidFill>
                  <a:srgbClr val="002060"/>
                </a:solidFill>
              </a:rPr>
              <a:t>або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прийняттям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джерел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забруднених</a:t>
            </a:r>
            <a:r>
              <a:rPr lang="ru-RU" sz="2800" b="1" dirty="0" smtClean="0">
                <a:solidFill>
                  <a:srgbClr val="002060"/>
                </a:solidFill>
              </a:rPr>
              <a:t> калом,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містить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хвороботворні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мікроорганізми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Купання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забрудненій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воді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призвести</a:t>
            </a:r>
            <a:r>
              <a:rPr lang="ru-RU" sz="2800" b="1" dirty="0" smtClean="0">
                <a:solidFill>
                  <a:srgbClr val="002060"/>
                </a:solidFill>
              </a:rPr>
              <a:t> до </a:t>
            </a:r>
            <a:r>
              <a:rPr lang="ru-RU" sz="2800" b="1" dirty="0" err="1" smtClean="0">
                <a:solidFill>
                  <a:srgbClr val="002060"/>
                </a:solidFill>
              </a:rPr>
              <a:t>дизентерії</a:t>
            </a:r>
            <a:r>
              <a:rPr lang="ru-RU" sz="2800" b="1" dirty="0" smtClean="0">
                <a:solidFill>
                  <a:srgbClr val="002060"/>
                </a:solidFill>
              </a:rPr>
              <a:t>. З </a:t>
            </a:r>
            <a:r>
              <a:rPr lang="ru-RU" sz="2800" b="1" dirty="0" err="1" smtClean="0">
                <a:solidFill>
                  <a:srgbClr val="002060"/>
                </a:solidFill>
              </a:rPr>
              <a:t>цієї</a:t>
            </a:r>
            <a:r>
              <a:rPr lang="ru-RU" sz="2800" b="1" dirty="0" smtClean="0">
                <a:solidFill>
                  <a:srgbClr val="002060"/>
                </a:solidFill>
              </a:rPr>
              <a:t> причини </a:t>
            </a:r>
            <a:r>
              <a:rPr lang="ru-RU" sz="2800" b="1" dirty="0" err="1" smtClean="0">
                <a:solidFill>
                  <a:srgbClr val="002060"/>
                </a:solidFill>
              </a:rPr>
              <a:t>дизентерія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найбільш</a:t>
            </a:r>
            <a:r>
              <a:rPr lang="ru-RU" sz="2800" b="1" dirty="0" smtClean="0">
                <a:solidFill>
                  <a:srgbClr val="002060"/>
                </a:solidFill>
              </a:rPr>
              <a:t> часто </a:t>
            </a:r>
            <a:r>
              <a:rPr lang="ru-RU" sz="2800" b="1" dirty="0" err="1" smtClean="0">
                <a:solidFill>
                  <a:srgbClr val="002060"/>
                </a:solidFill>
              </a:rPr>
              <a:t>зустрічається</a:t>
            </a:r>
            <a:r>
              <a:rPr lang="ru-RU" sz="2800" b="1" dirty="0" smtClean="0">
                <a:solidFill>
                  <a:srgbClr val="002060"/>
                </a:solidFill>
              </a:rPr>
              <a:t> у людей,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подорожують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торкаються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інфікованих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фекалій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людини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або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тварин</a:t>
            </a:r>
            <a:r>
              <a:rPr lang="ru-RU" sz="2800" b="1" dirty="0" smtClean="0">
                <a:solidFill>
                  <a:srgbClr val="002060"/>
                </a:solidFill>
              </a:rPr>
              <a:t>, не </a:t>
            </a:r>
            <a:r>
              <a:rPr lang="ru-RU" sz="2800" b="1" dirty="0" err="1" smtClean="0">
                <a:solidFill>
                  <a:srgbClr val="002060"/>
                </a:solidFill>
              </a:rPr>
              <a:t>миючи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потім</a:t>
            </a:r>
            <a:r>
              <a:rPr lang="ru-RU" sz="2800" b="1" dirty="0" smtClean="0">
                <a:solidFill>
                  <a:srgbClr val="002060"/>
                </a:solidFill>
              </a:rPr>
              <a:t> руки.</a:t>
            </a:r>
          </a:p>
          <a:p>
            <a:pPr fontAlgn="base"/>
            <a:r>
              <a:rPr lang="ru-RU" sz="2800" b="1" dirty="0" err="1" smtClean="0">
                <a:solidFill>
                  <a:srgbClr val="002060"/>
                </a:solidFill>
              </a:rPr>
              <a:t>Дизентерія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пов'язана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поганими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санітарними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умовами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тій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чи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іншій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місцевості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solidFill>
                  <a:srgbClr val="FF0000"/>
                </a:solidFill>
              </a:rPr>
              <a:t>Ботулізм</a:t>
            </a:r>
            <a:r>
              <a:rPr lang="ru-RU" sz="2800" b="1" dirty="0" smtClean="0">
                <a:solidFill>
                  <a:srgbClr val="002060"/>
                </a:solidFill>
              </a:rPr>
              <a:t> - хвороба,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виникає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результаті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отруєння</a:t>
            </a:r>
            <a:r>
              <a:rPr lang="ru-RU" sz="2800" b="1" dirty="0" smtClean="0">
                <a:solidFill>
                  <a:srgbClr val="002060"/>
                </a:solidFill>
              </a:rPr>
              <a:t> токсинами </a:t>
            </a:r>
            <a:r>
              <a:rPr lang="ru-RU" sz="2800" b="1" dirty="0" err="1" smtClean="0">
                <a:solidFill>
                  <a:srgbClr val="002060"/>
                </a:solidFill>
              </a:rPr>
              <a:t>бактерій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ботулізму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характеризується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важким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ураженням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центральної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вегетативної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нервової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системи</a:t>
            </a:r>
            <a:r>
              <a:rPr lang="ru-RU" sz="2800" b="1" dirty="0" smtClean="0">
                <a:solidFill>
                  <a:srgbClr val="002060"/>
                </a:solidFill>
              </a:rPr>
              <a:t>. 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4274" name="Picture 2" descr="http://zdravnica.net/images/articles/disease-and-illness/botu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4643438" cy="2857500"/>
          </a:xfrm>
          <a:prstGeom prst="rect">
            <a:avLst/>
          </a:prstGeom>
          <a:noFill/>
        </p:spPr>
      </p:pic>
      <p:pic>
        <p:nvPicPr>
          <p:cNvPr id="54276" name="Picture 4" descr="http://www.img.vidido.ua/pogliad/2010/11/04/28163/aw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3508"/>
            <a:ext cx="2928926" cy="2201744"/>
          </a:xfrm>
          <a:prstGeom prst="rect">
            <a:avLst/>
          </a:prstGeom>
          <a:noFill/>
        </p:spPr>
      </p:pic>
      <p:pic>
        <p:nvPicPr>
          <p:cNvPr id="54278" name="Picture 6" descr="http://medresurs.in/images/01/19/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85926"/>
            <a:ext cx="3321865" cy="2214578"/>
          </a:xfrm>
          <a:prstGeom prst="rect">
            <a:avLst/>
          </a:prstGeom>
          <a:noFill/>
        </p:spPr>
      </p:pic>
      <p:pic>
        <p:nvPicPr>
          <p:cNvPr id="54280" name="Picture 8" descr="http://ryba.fatal.ru/files/Attachments/_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61" y="1785926"/>
            <a:ext cx="2952739" cy="2214554"/>
          </a:xfrm>
          <a:prstGeom prst="rect">
            <a:avLst/>
          </a:prstGeom>
          <a:noFill/>
        </p:spPr>
      </p:pic>
      <p:pic>
        <p:nvPicPr>
          <p:cNvPr id="54282" name="Picture 10" descr="http://rodinkam.net/wp-content/uploads/2014/11/rod-12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00504"/>
            <a:ext cx="4500563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7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Збудник</a:t>
            </a:r>
            <a:r>
              <a:rPr lang="ru-RU" sz="2800" b="1" dirty="0" smtClean="0">
                <a:solidFill>
                  <a:srgbClr val="002060"/>
                </a:solidFill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</a:rPr>
              <a:t>Clostridium </a:t>
            </a:r>
            <a:r>
              <a:rPr lang="en-US" sz="2800" b="1" dirty="0" err="1" smtClean="0">
                <a:solidFill>
                  <a:srgbClr val="FF0000"/>
                </a:solidFill>
              </a:rPr>
              <a:t>botulinum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</a:rPr>
              <a:t>широко </a:t>
            </a:r>
            <a:r>
              <a:rPr lang="ru-RU" sz="2800" b="1" dirty="0" err="1" smtClean="0">
                <a:solidFill>
                  <a:srgbClr val="002060"/>
                </a:solidFill>
              </a:rPr>
              <a:t>поширений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природі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постійним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місцем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існування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ґрунті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утворює</a:t>
            </a:r>
            <a:r>
              <a:rPr lang="ru-RU" sz="2800" b="1" dirty="0" smtClean="0">
                <a:solidFill>
                  <a:srgbClr val="002060"/>
                </a:solidFill>
              </a:rPr>
              <a:t> спори, </a:t>
            </a:r>
            <a:r>
              <a:rPr lang="ru-RU" sz="2800" b="1" dirty="0" err="1" smtClean="0">
                <a:solidFill>
                  <a:srgbClr val="002060"/>
                </a:solidFill>
              </a:rPr>
              <a:t>надзвичайно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стійкі</a:t>
            </a:r>
            <a:r>
              <a:rPr lang="ru-RU" sz="2800" b="1" dirty="0" smtClean="0">
                <a:solidFill>
                  <a:srgbClr val="002060"/>
                </a:solidFill>
              </a:rPr>
              <a:t> до </a:t>
            </a:r>
            <a:r>
              <a:rPr lang="ru-RU" sz="2800" b="1" dirty="0" err="1" smtClean="0">
                <a:solidFill>
                  <a:srgbClr val="002060"/>
                </a:solidFill>
              </a:rPr>
              <a:t>впливу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хімічних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фізичних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факторів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витримують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кип'ятіння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протягом</a:t>
            </a:r>
            <a:r>
              <a:rPr lang="ru-RU" sz="2800" b="1" dirty="0" smtClean="0">
                <a:solidFill>
                  <a:srgbClr val="002060"/>
                </a:solidFill>
              </a:rPr>
              <a:t> 5 годин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гинуть при 120° С через ЗО </a:t>
            </a:r>
            <a:r>
              <a:rPr lang="ru-RU" sz="2800" b="1" dirty="0" err="1" smtClean="0">
                <a:solidFill>
                  <a:srgbClr val="002060"/>
                </a:solidFill>
              </a:rPr>
              <a:t>хвилин</a:t>
            </a:r>
            <a:r>
              <a:rPr lang="ru-RU" sz="2800" b="1" dirty="0" smtClean="0">
                <a:solidFill>
                  <a:srgbClr val="002060"/>
                </a:solidFill>
              </a:rPr>
              <a:t>). </a:t>
            </a:r>
            <a:r>
              <a:rPr lang="ru-RU" sz="2800" b="1" dirty="0" err="1" smtClean="0">
                <a:solidFill>
                  <a:srgbClr val="002060"/>
                </a:solidFill>
              </a:rPr>
              <a:t>Бактерії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містять</a:t>
            </a:r>
            <a:r>
              <a:rPr lang="ru-RU" sz="2800" b="1" dirty="0" smtClean="0">
                <a:solidFill>
                  <a:srgbClr val="002060"/>
                </a:solidFill>
              </a:rPr>
              <a:t> одну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найсильніших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природі</a:t>
            </a:r>
            <a:r>
              <a:rPr lang="ru-RU" sz="2800" b="1" dirty="0" smtClean="0">
                <a:solidFill>
                  <a:srgbClr val="002060"/>
                </a:solidFill>
              </a:rPr>
              <a:t> отрут - </a:t>
            </a:r>
            <a:r>
              <a:rPr lang="ru-RU" sz="2800" b="1" dirty="0" err="1" smtClean="0">
                <a:solidFill>
                  <a:srgbClr val="FF0000"/>
                </a:solidFill>
              </a:rPr>
              <a:t>ботулотоксин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800" b="1" dirty="0" smtClean="0">
                <a:solidFill>
                  <a:srgbClr val="002060"/>
                </a:solidFill>
              </a:rPr>
              <a:t> смертельна доза 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людини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складає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усього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0,3 мкг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Зараження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людини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ботулізмом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відбувається</a:t>
            </a:r>
            <a:r>
              <a:rPr lang="ru-RU" sz="2800" b="1" dirty="0" smtClean="0">
                <a:solidFill>
                  <a:srgbClr val="002060"/>
                </a:solidFill>
              </a:rPr>
              <a:t> при </a:t>
            </a:r>
            <a:r>
              <a:rPr lang="ru-RU" sz="2800" b="1" dirty="0" err="1" smtClean="0">
                <a:solidFill>
                  <a:srgbClr val="002060"/>
                </a:solidFill>
              </a:rPr>
              <a:t>вживанні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продуктів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тваринного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рослинного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походження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забруднених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клостридіями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фруктів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овочів</a:t>
            </a:r>
            <a:r>
              <a:rPr lang="ru-RU" sz="2800" b="1" dirty="0" smtClean="0">
                <a:solidFill>
                  <a:srgbClr val="002060"/>
                </a:solidFill>
              </a:rPr>
              <a:t>, неправильно </a:t>
            </a:r>
            <a:r>
              <a:rPr lang="ru-RU" sz="2800" b="1" dirty="0" err="1" smtClean="0">
                <a:solidFill>
                  <a:srgbClr val="002060"/>
                </a:solidFill>
              </a:rPr>
              <a:t>консервованих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продуктів</a:t>
            </a:r>
            <a:r>
              <a:rPr lang="ru-RU" sz="2800" b="1" dirty="0" smtClean="0">
                <a:solidFill>
                  <a:srgbClr val="002060"/>
                </a:solidFill>
              </a:rPr>
              <a:t>, через </a:t>
            </a:r>
            <a:r>
              <a:rPr lang="ru-RU" sz="2800" b="1" dirty="0" err="1" smtClean="0">
                <a:solidFill>
                  <a:srgbClr val="002060"/>
                </a:solidFill>
              </a:rPr>
              <a:t>ковбаси</a:t>
            </a:r>
            <a:r>
              <a:rPr lang="ru-RU" sz="2800" b="1" dirty="0" smtClean="0">
                <a:solidFill>
                  <a:srgbClr val="002060"/>
                </a:solidFill>
              </a:rPr>
              <a:t>, шинку, </a:t>
            </a:r>
            <a:r>
              <a:rPr lang="ru-RU" sz="2800" b="1" dirty="0" err="1" smtClean="0">
                <a:solidFill>
                  <a:srgbClr val="002060"/>
                </a:solidFill>
              </a:rPr>
              <a:t>копчену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рибу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FF0000"/>
                </a:solidFill>
              </a:rPr>
              <a:t>Сальмонельоз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інфекційне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захворювання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травної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системи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виникає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результаті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зараження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бактеріями</a:t>
            </a:r>
            <a:r>
              <a:rPr lang="ru-RU" sz="2800" b="1" dirty="0" smtClean="0">
                <a:solidFill>
                  <a:srgbClr val="002060"/>
                </a:solidFill>
              </a:rPr>
              <a:t> роду </a:t>
            </a:r>
            <a:r>
              <a:rPr lang="en-US" sz="2800" b="1" dirty="0" smtClean="0">
                <a:solidFill>
                  <a:srgbClr val="002060"/>
                </a:solidFill>
              </a:rPr>
              <a:t>Salmonella,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супроводжується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вираженою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інтоксикацією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дегідратацією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іноді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протікає</a:t>
            </a:r>
            <a:r>
              <a:rPr lang="ru-RU" sz="2800" b="1" dirty="0" smtClean="0">
                <a:solidFill>
                  <a:srgbClr val="002060"/>
                </a:solidFill>
              </a:rPr>
              <a:t> за типом тифу, </a:t>
            </a:r>
            <a:r>
              <a:rPr lang="ru-RU" sz="2800" b="1" dirty="0" err="1" smtClean="0">
                <a:solidFill>
                  <a:srgbClr val="002060"/>
                </a:solidFill>
              </a:rPr>
              <a:t>або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септицемією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02" name="Picture 2" descr="http://mamapedia.com.ua/UploadImages/salmonell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646" y="3000372"/>
            <a:ext cx="5551354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4" name="Picture 4" descr="http://03info.com/wp-content/uploads/2014/07/salmonell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3524243" cy="26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ldnz6-posmyshka.ucoz.ru/_si/0/10437545.jpg"/>
          <p:cNvPicPr>
            <a:picLocks noChangeAspect="1" noChangeArrowheads="1"/>
          </p:cNvPicPr>
          <p:nvPr/>
        </p:nvPicPr>
        <p:blipFill>
          <a:blip r:embed="rId2" cstate="print"/>
          <a:srcRect l="-840" t="28618"/>
          <a:stretch>
            <a:fillRect/>
          </a:stretch>
        </p:blipFill>
        <p:spPr bwMode="auto">
          <a:xfrm>
            <a:off x="-31745" y="0"/>
            <a:ext cx="917574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hensovet.info/uploads/posts/2012-07/1341167293_74533347_3347825_apelsinchelovek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2786058"/>
            <a:ext cx="2257425" cy="23812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Прислів'я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приказки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харчування</a:t>
            </a:r>
            <a:endParaRPr lang="ru-RU" sz="3600" b="1" dirty="0" smtClean="0"/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харчі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таке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здоров'я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Держи голову в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холоді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живіт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голоді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будеш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здоровий.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Чиста вода - для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хвороби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біда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Чим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краще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їжу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розжуєш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тим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довше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проживеш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Легка вечеря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зберігає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Менше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вкусиш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швидше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ковтнеш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Не в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міру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їда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- хвороба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біда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В день по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яблуку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хвороби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боку.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солодкої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їжі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чекай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лиха.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Не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побігаєш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пообідаєш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пообідаєш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побігаєш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Ненажера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риє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собі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могилу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власними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зубами.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• Де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бенкети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там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хвороби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s://encrypted-tbn3.gstatic.com/images?q=tbn:ANd9GcR9nIv2XNkINY7aJ22weN5vnTqL4fX5JJvrlRdTnv3GCPWDYNcu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14884"/>
            <a:ext cx="2526184" cy="2143116"/>
          </a:xfrm>
          <a:prstGeom prst="rect">
            <a:avLst/>
          </a:prstGeom>
          <a:noFill/>
        </p:spPr>
      </p:pic>
      <p:pic>
        <p:nvPicPr>
          <p:cNvPr id="57348" name="Picture 4" descr="http://dachnik.in.ua/wp-content/uploads/2011/03/pomidor1-300x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256"/>
            <a:ext cx="2972522" cy="25717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97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Білий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колір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– рис, капуста, </a:t>
            </a:r>
            <a:r>
              <a:rPr lang="ru-RU" sz="2800" b="1" dirty="0" err="1" smtClean="0">
                <a:solidFill>
                  <a:srgbClr val="002060"/>
                </a:solidFill>
              </a:rPr>
              <a:t>біла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риба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Знімає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напругу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відганяє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тривогу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заспокоює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Він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здатний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поліпшити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зір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функції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залоз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внутрішньої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секреції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FF0000"/>
                </a:solidFill>
              </a:rPr>
              <a:t>Червоний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</a:rPr>
              <a:t>буряк</a:t>
            </a:r>
            <a:r>
              <a:rPr lang="ru-RU" sz="2800" b="1" dirty="0" smtClean="0">
                <a:solidFill>
                  <a:srgbClr val="002060"/>
                </a:solidFill>
              </a:rPr>
              <a:t>, зерна граната, вишня, кавун, </a:t>
            </a:r>
            <a:r>
              <a:rPr lang="ru-RU" sz="2800" b="1" dirty="0" err="1" smtClean="0">
                <a:solidFill>
                  <a:srgbClr val="002060"/>
                </a:solidFill>
              </a:rPr>
              <a:t>помідори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Пробуджує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життєві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сили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наділяє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енергією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оптимізмом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звільняє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депресії</a:t>
            </a:r>
            <a:r>
              <a:rPr lang="ru-RU" sz="2800" b="1" dirty="0" smtClean="0">
                <a:solidFill>
                  <a:srgbClr val="002060"/>
                </a:solidFill>
              </a:rPr>
              <a:t>. Цей </a:t>
            </a:r>
            <a:r>
              <a:rPr lang="ru-RU" sz="2800" b="1" dirty="0" err="1" smtClean="0">
                <a:solidFill>
                  <a:srgbClr val="002060"/>
                </a:solidFill>
              </a:rPr>
              <a:t>колір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робить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рухливими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суглоби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еластичними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м'язи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Помаранчевий</a:t>
            </a:r>
            <a:r>
              <a:rPr lang="ru-RU" sz="2800" b="1" dirty="0" smtClean="0">
                <a:solidFill>
                  <a:srgbClr val="002060"/>
                </a:solidFill>
              </a:rPr>
              <a:t> – апельсин, абрикос, персик, </a:t>
            </a:r>
            <a:r>
              <a:rPr lang="ru-RU" sz="2800" b="1" dirty="0" err="1" smtClean="0">
                <a:solidFill>
                  <a:srgbClr val="002060"/>
                </a:solidFill>
              </a:rPr>
              <a:t>морква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гарбуз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Піднімає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настрій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поліпшує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обмін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речовин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підсилює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кровообіг</a:t>
            </a:r>
            <a:r>
              <a:rPr lang="ru-RU" sz="2800" b="1" dirty="0" smtClean="0">
                <a:solidFill>
                  <a:srgbClr val="002060"/>
                </a:solidFill>
              </a:rPr>
              <a:t>, благотворно </a:t>
            </a:r>
            <a:r>
              <a:rPr lang="ru-RU" sz="2800" b="1" dirty="0" err="1" smtClean="0">
                <a:solidFill>
                  <a:srgbClr val="002060"/>
                </a:solidFill>
              </a:rPr>
              <a:t>впливає</a:t>
            </a:r>
            <a:r>
              <a:rPr lang="ru-RU" sz="2800" b="1" dirty="0" smtClean="0">
                <a:solidFill>
                  <a:srgbClr val="002060"/>
                </a:solidFill>
              </a:rPr>
              <a:t> на стан </a:t>
            </a:r>
            <a:r>
              <a:rPr lang="ru-RU" sz="2800" b="1" dirty="0" err="1" smtClean="0">
                <a:solidFill>
                  <a:srgbClr val="002060"/>
                </a:solidFill>
              </a:rPr>
              <a:t>шкіри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травлення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7346" name="Picture 2" descr="https://encrypted-tbn2.gstatic.com/images?q=tbn:ANd9GcRnRzZ2u0BvnFKZamWAprX0RCgOZvZe86mGhFRwO2oFpt6UM0u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379929"/>
            <a:ext cx="2857489" cy="247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http://sadivnychok.ru/wp-content/uploads/2013/05/637018_646173_1358936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636"/>
            <a:ext cx="3194666" cy="1857364"/>
          </a:xfrm>
          <a:prstGeom prst="rect">
            <a:avLst/>
          </a:prstGeom>
          <a:noFill/>
        </p:spPr>
      </p:pic>
      <p:pic>
        <p:nvPicPr>
          <p:cNvPr id="56324" name="Picture 4" descr="http://korust.znay.info/wp-content/uploads/2012/07/poleznie-svojstva-kivi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714856"/>
            <a:ext cx="2143144" cy="2143144"/>
          </a:xfrm>
          <a:prstGeom prst="rect">
            <a:avLst/>
          </a:prstGeom>
          <a:noFill/>
        </p:spPr>
      </p:pic>
      <p:pic>
        <p:nvPicPr>
          <p:cNvPr id="56322" name="Picture 2" descr="http://korust.znay.info/wp-content/uploads/2012/07/poleznie-svoystva-dyni-300x2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9598" y="4652939"/>
            <a:ext cx="2604402" cy="220506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C000"/>
                </a:solidFill>
              </a:rPr>
              <a:t>Жовтий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</a:rPr>
              <a:t>диня</a:t>
            </a:r>
            <a:r>
              <a:rPr lang="ru-RU" sz="2800" b="1" dirty="0" smtClean="0">
                <a:solidFill>
                  <a:srgbClr val="002060"/>
                </a:solidFill>
              </a:rPr>
              <a:t>, ананас, банан, </a:t>
            </a:r>
            <a:r>
              <a:rPr lang="ru-RU" sz="2800" b="1" dirty="0" err="1" smtClean="0">
                <a:solidFill>
                  <a:srgbClr val="002060"/>
                </a:solidFill>
              </a:rPr>
              <a:t>кукурудза</a:t>
            </a:r>
            <a:r>
              <a:rPr lang="ru-RU" sz="2800" b="1" dirty="0" smtClean="0">
                <a:solidFill>
                  <a:srgbClr val="002060"/>
                </a:solidFill>
              </a:rPr>
              <a:t>, сир, </a:t>
            </a:r>
            <a:r>
              <a:rPr lang="ru-RU" sz="2800" b="1" dirty="0" err="1" smtClean="0">
                <a:solidFill>
                  <a:srgbClr val="002060"/>
                </a:solidFill>
              </a:rPr>
              <a:t>яйця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вершкова</a:t>
            </a:r>
            <a:r>
              <a:rPr lang="ru-RU" sz="2800" b="1" dirty="0" smtClean="0">
                <a:solidFill>
                  <a:srgbClr val="002060"/>
                </a:solidFill>
              </a:rPr>
              <a:t> та  </a:t>
            </a:r>
            <a:r>
              <a:rPr lang="ru-RU" sz="2800" b="1" dirty="0" err="1" smtClean="0">
                <a:solidFill>
                  <a:srgbClr val="002060"/>
                </a:solidFill>
              </a:rPr>
              <a:t>рослинна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олія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колір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він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допомагає</a:t>
            </a:r>
            <a:r>
              <a:rPr lang="ru-RU" sz="2800" b="1" dirty="0" smtClean="0">
                <a:solidFill>
                  <a:srgbClr val="002060"/>
                </a:solidFill>
              </a:rPr>
              <a:t> при </a:t>
            </a:r>
            <a:r>
              <a:rPr lang="ru-RU" sz="2800" b="1" dirty="0" err="1" smtClean="0">
                <a:solidFill>
                  <a:srgbClr val="002060"/>
                </a:solidFill>
              </a:rPr>
              <a:t>депресіях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неврозах. Добре </a:t>
            </a:r>
            <a:r>
              <a:rPr lang="ru-RU" sz="2800" b="1" dirty="0" err="1" smtClean="0">
                <a:solidFill>
                  <a:srgbClr val="002060"/>
                </a:solidFill>
              </a:rPr>
              <a:t>впливає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зір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травний</a:t>
            </a:r>
            <a:r>
              <a:rPr lang="ru-RU" sz="2800" b="1" dirty="0" smtClean="0">
                <a:solidFill>
                  <a:srgbClr val="002060"/>
                </a:solidFill>
              </a:rPr>
              <a:t> тракт. </a:t>
            </a:r>
            <a:r>
              <a:rPr lang="ru-RU" sz="2800" b="1" dirty="0" err="1" smtClean="0">
                <a:solidFill>
                  <a:srgbClr val="002060"/>
                </a:solidFill>
              </a:rPr>
              <a:t>Стимулює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мозкові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функції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пам'ять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мислення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інтелект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B050"/>
                </a:solidFill>
              </a:rPr>
              <a:t>Зелений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– </a:t>
            </a:r>
            <a:r>
              <a:rPr lang="ru-RU" sz="2800" b="1" dirty="0" err="1" smtClean="0">
                <a:solidFill>
                  <a:srgbClr val="002060"/>
                </a:solidFill>
              </a:rPr>
              <a:t>яблука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ківі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будь-яка</a:t>
            </a:r>
            <a:r>
              <a:rPr lang="ru-RU" sz="2800" b="1" dirty="0" smtClean="0">
                <a:solidFill>
                  <a:srgbClr val="002060"/>
                </a:solidFill>
              </a:rPr>
              <a:t> зелень, капуста, </a:t>
            </a:r>
            <a:r>
              <a:rPr lang="ru-RU" sz="2800" b="1" dirty="0" err="1" smtClean="0">
                <a:solidFill>
                  <a:srgbClr val="002060"/>
                </a:solidFill>
              </a:rPr>
              <a:t>огірки</a:t>
            </a:r>
            <a:r>
              <a:rPr lang="ru-RU" sz="2800" b="1" dirty="0" smtClean="0">
                <a:solidFill>
                  <a:srgbClr val="002060"/>
                </a:solidFill>
              </a:rPr>
              <a:t>, горох. </a:t>
            </a:r>
            <a:r>
              <a:rPr lang="ru-RU" sz="2800" b="1" dirty="0" err="1" smtClean="0">
                <a:solidFill>
                  <a:srgbClr val="002060"/>
                </a:solidFill>
              </a:rPr>
              <a:t>Позбавляє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негативних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емоцій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діє</a:t>
            </a:r>
            <a:r>
              <a:rPr lang="ru-RU" sz="2800" b="1" dirty="0" smtClean="0">
                <a:solidFill>
                  <a:srgbClr val="002060"/>
                </a:solidFill>
              </a:rPr>
              <a:t> як </a:t>
            </a:r>
            <a:r>
              <a:rPr lang="ru-RU" sz="2800" b="1" dirty="0" err="1" smtClean="0">
                <a:solidFill>
                  <a:srgbClr val="002060"/>
                </a:solidFill>
              </a:rPr>
              <a:t>снодійне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поліпшує</a:t>
            </a:r>
            <a:r>
              <a:rPr lang="ru-RU" sz="2800" b="1" dirty="0" smtClean="0">
                <a:solidFill>
                  <a:srgbClr val="002060"/>
                </a:solidFill>
              </a:rPr>
              <a:t> роботу </a:t>
            </a:r>
            <a:r>
              <a:rPr lang="ru-RU" sz="2800" b="1" dirty="0" err="1" smtClean="0">
                <a:solidFill>
                  <a:srgbClr val="002060"/>
                </a:solidFill>
              </a:rPr>
              <a:t>серця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знімає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стрес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нервові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перенапруження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70C0"/>
                </a:solidFill>
              </a:rPr>
              <a:t>Синій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</a:rPr>
              <a:t>водорості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чорниця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ожина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Заспокоює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серцебиття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знижує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кров'яний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тиск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допомагає</a:t>
            </a:r>
            <a:r>
              <a:rPr lang="ru-RU" sz="2800" b="1" dirty="0" smtClean="0">
                <a:solidFill>
                  <a:srgbClr val="002060"/>
                </a:solidFill>
              </a:rPr>
              <a:t> при </a:t>
            </a:r>
            <a:r>
              <a:rPr lang="ru-RU" sz="2800" b="1" dirty="0" err="1" smtClean="0">
                <a:solidFill>
                  <a:srgbClr val="002060"/>
                </a:solidFill>
              </a:rPr>
              <a:t>різного</a:t>
            </a:r>
            <a:r>
              <a:rPr lang="ru-RU" sz="2800" b="1" dirty="0" smtClean="0">
                <a:solidFill>
                  <a:srgbClr val="002060"/>
                </a:solidFill>
              </a:rPr>
              <a:t> роду болях.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89297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57150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користь правильного харчування свідчать деякі історичні факти: </a:t>
            </a:r>
          </a:p>
          <a:p>
            <a:pPr lvl="0" indent="57150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 indent="5715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XVII столітті адмірал англійського флоту в битвах з іспанською флотилією не втратив жодного солдата, а від цинги, що спалахнула на кораблях, у нього загинуло 800 чоловік з 1 000. Відсутність вітамінів в їжі виявилася небезпечніше ворогів.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Після завезення цукру, борошна і консервів на Алеутські острови в 1912 році, у дітей поширився карієс зубів і вже у 1924 році майже усе молоде населення Алеут, яке вживало завезену їжу, страждало від карієсу.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encrypted-tbn0.gstatic.com/images?q=tbn:ANd9GcSGxo3lqSzg86FE4Rt-xWyqGmskQomVzP6ZRgLv3E0D9GKrZmy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399"/>
            <a:ext cx="2143125" cy="2133601"/>
          </a:xfrm>
          <a:prstGeom prst="rect">
            <a:avLst/>
          </a:prstGeom>
          <a:noFill/>
        </p:spPr>
      </p:pic>
      <p:pic>
        <p:nvPicPr>
          <p:cNvPr id="55304" name="Picture 8" descr="http://www.calorizator.ru/sites/default/files/product/sardine-1.jpg"/>
          <p:cNvPicPr>
            <a:picLocks noChangeAspect="1" noChangeArrowheads="1"/>
          </p:cNvPicPr>
          <p:nvPr/>
        </p:nvPicPr>
        <p:blipFill>
          <a:blip r:embed="rId3" cstate="print"/>
          <a:srcRect l="-2930" t="29297" b="34082"/>
          <a:stretch>
            <a:fillRect/>
          </a:stretch>
        </p:blipFill>
        <p:spPr bwMode="auto">
          <a:xfrm>
            <a:off x="1643042" y="4786322"/>
            <a:ext cx="5019676" cy="1785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357166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Блакитний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– </a:t>
            </a:r>
            <a:r>
              <a:rPr lang="ru-RU" sz="2800" b="1" dirty="0" err="1" smtClean="0">
                <a:solidFill>
                  <a:srgbClr val="002060"/>
                </a:solidFill>
              </a:rPr>
              <a:t>риба</a:t>
            </a:r>
            <a:r>
              <a:rPr lang="ru-RU" sz="2800" b="1" dirty="0" smtClean="0">
                <a:solidFill>
                  <a:srgbClr val="002060"/>
                </a:solidFill>
              </a:rPr>
              <a:t> (сардина, макрель). </a:t>
            </a:r>
            <a:r>
              <a:rPr lang="ru-RU" sz="2800" b="1" dirty="0" err="1" smtClean="0">
                <a:solidFill>
                  <a:srgbClr val="002060"/>
                </a:solidFill>
              </a:rPr>
              <a:t>Знижує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тиск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корисний</a:t>
            </a:r>
            <a:r>
              <a:rPr lang="ru-RU" sz="2800" b="1" dirty="0" smtClean="0">
                <a:solidFill>
                  <a:srgbClr val="002060"/>
                </a:solidFill>
              </a:rPr>
              <a:t> при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запаленнях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хворобах горла.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Фіолетовий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– виноград, слива, баклажан, оливки, </a:t>
            </a:r>
            <a:r>
              <a:rPr lang="ru-RU" sz="2800" b="1" dirty="0" err="1" smtClean="0">
                <a:solidFill>
                  <a:srgbClr val="002060"/>
                </a:solidFill>
              </a:rPr>
              <a:t>чорна</a:t>
            </a:r>
            <a:r>
              <a:rPr lang="ru-RU" sz="2800" b="1" dirty="0" smtClean="0">
                <a:solidFill>
                  <a:srgbClr val="002060"/>
                </a:solidFill>
              </a:rPr>
              <a:t> смородина.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Полегшує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спазми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біль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послаблює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печіння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свербіж</a:t>
            </a:r>
            <a:r>
              <a:rPr lang="ru-RU" sz="2800" b="1" dirty="0" smtClean="0">
                <a:solidFill>
                  <a:srgbClr val="002060"/>
                </a:solidFill>
              </a:rPr>
              <a:t>. Добре </a:t>
            </a:r>
            <a:r>
              <a:rPr lang="ru-RU" sz="2800" b="1" dirty="0" err="1" smtClean="0">
                <a:solidFill>
                  <a:srgbClr val="002060"/>
                </a:solidFill>
              </a:rPr>
              <a:t>заспокоює</a:t>
            </a:r>
            <a:r>
              <a:rPr lang="ru-RU" sz="2800" b="1" dirty="0" smtClean="0">
                <a:solidFill>
                  <a:srgbClr val="002060"/>
                </a:solidFill>
              </a:rPr>
              <a:t> при </a:t>
            </a:r>
            <a:r>
              <a:rPr lang="ru-RU" sz="2800" b="1" dirty="0" err="1" smtClean="0">
                <a:solidFill>
                  <a:srgbClr val="002060"/>
                </a:solidFill>
              </a:rPr>
              <a:t>тривогах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занепокоєннях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Коричневий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– гречка, какао, чай, </a:t>
            </a:r>
            <a:r>
              <a:rPr lang="ru-RU" sz="2800" b="1" dirty="0" err="1" smtClean="0">
                <a:solidFill>
                  <a:srgbClr val="002060"/>
                </a:solidFill>
              </a:rPr>
              <a:t>кава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Відповідає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err="1" smtClean="0">
                <a:solidFill>
                  <a:srgbClr val="002060"/>
                </a:solidFill>
              </a:rPr>
              <a:t>нормальну</a:t>
            </a:r>
            <a:r>
              <a:rPr lang="ru-RU" sz="2800" b="1" dirty="0" smtClean="0">
                <a:solidFill>
                  <a:srgbClr val="002060"/>
                </a:solidFill>
              </a:rPr>
              <a:t> роботу </a:t>
            </a:r>
            <a:r>
              <a:rPr lang="ru-RU" sz="2800" b="1" dirty="0" err="1" smtClean="0">
                <a:solidFill>
                  <a:srgbClr val="002060"/>
                </a:solidFill>
              </a:rPr>
              <a:t>щитоподібної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залози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5302" name="Picture 6" descr="http://findfood.ru/attaches/product/krupa-i-kacha/varenaja-grechka.jpg"/>
          <p:cNvPicPr>
            <a:picLocks noChangeAspect="1" noChangeArrowheads="1"/>
          </p:cNvPicPr>
          <p:nvPr/>
        </p:nvPicPr>
        <p:blipFill>
          <a:blip r:embed="rId4" cstate="print"/>
          <a:srcRect l="10870" t="15218" r="10869" b="19564"/>
          <a:stretch>
            <a:fillRect/>
          </a:stretch>
        </p:blipFill>
        <p:spPr bwMode="auto">
          <a:xfrm>
            <a:off x="6357950" y="4500570"/>
            <a:ext cx="257176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Важливою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складовою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частиною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матеріальної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культури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кожного народу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є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його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їжа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Picture 2" descr="http://ic.pics.livejournal.com/gebelssss/8931595/25486/2548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239019" cy="54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Українська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кухня, як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відомих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кухонь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світу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відрізняється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своєю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самобутність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своєрідністю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У рецептах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української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кухні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налічується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більше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5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тисяч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легкістю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поєднуються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такі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продукти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буряк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свиняче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сало,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пшеничне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борошно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Родзинкою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кухні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є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комбінована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теплова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обробка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великої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кількості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продуктів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коли до основного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інгредієнту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додають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двадцять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компонентів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наприклад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при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приготуванні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українського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борщу.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772" name="Picture 4" descr="http://www.img.vidido.ua/pogliad/2014/01/26/68509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04432"/>
            <a:ext cx="3929058" cy="295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 descr="http://reportazhyst.com/wp-content/uploads/2013/05/salo.jpg"/>
          <p:cNvPicPr>
            <a:picLocks noChangeAspect="1" noChangeArrowheads="1"/>
          </p:cNvPicPr>
          <p:nvPr/>
        </p:nvPicPr>
        <p:blipFill>
          <a:blip r:embed="rId3" cstate="print"/>
          <a:srcRect l="3749" t="1875" r="5000"/>
          <a:stretch>
            <a:fillRect/>
          </a:stretch>
        </p:blipFill>
        <p:spPr bwMode="auto">
          <a:xfrm>
            <a:off x="214282" y="3887636"/>
            <a:ext cx="4143404" cy="2970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2" name="AutoShape 2" descr="http://image.slidesharecdn.com/random-140528095040-phpapp01/95/-3-638.jpg?cb=1401289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 err="1" smtClean="0">
                <a:solidFill>
                  <a:srgbClr val="0070C0"/>
                </a:solidFill>
              </a:rPr>
              <a:t>щоденному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харчуванні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українців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чільне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місце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посідає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хліб</a:t>
            </a:r>
            <a:r>
              <a:rPr lang="ru-RU" sz="2800" b="1" dirty="0" smtClean="0">
                <a:solidFill>
                  <a:srgbClr val="0070C0"/>
                </a:solidFill>
              </a:rPr>
              <a:t>. З </a:t>
            </a:r>
            <a:r>
              <a:rPr lang="ru-RU" sz="2800" b="1" dirty="0" err="1" smtClean="0">
                <a:solidFill>
                  <a:srgbClr val="0070C0"/>
                </a:solidFill>
              </a:rPr>
              <a:t>покоління</a:t>
            </a:r>
            <a:r>
              <a:rPr lang="ru-RU" sz="2800" b="1" dirty="0" smtClean="0">
                <a:solidFill>
                  <a:srgbClr val="0070C0"/>
                </a:solidFill>
              </a:rPr>
              <a:t> в </a:t>
            </a:r>
            <a:r>
              <a:rPr lang="ru-RU" sz="2800" b="1" dirty="0" err="1" smtClean="0">
                <a:solidFill>
                  <a:srgbClr val="0070C0"/>
                </a:solidFill>
              </a:rPr>
              <a:t>покоління</a:t>
            </a:r>
            <a:r>
              <a:rPr lang="ru-RU" sz="2800" b="1" dirty="0" smtClean="0">
                <a:solidFill>
                  <a:srgbClr val="0070C0"/>
                </a:solidFill>
              </a:rPr>
              <a:t> передавалось </a:t>
            </a:r>
            <a:r>
              <a:rPr lang="ru-RU" sz="2800" b="1" dirty="0" err="1" smtClean="0">
                <a:solidFill>
                  <a:srgbClr val="0070C0"/>
                </a:solidFill>
              </a:rPr>
              <a:t>шанобливе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ставлення</a:t>
            </a:r>
            <a:r>
              <a:rPr lang="ru-RU" sz="2800" b="1" dirty="0" smtClean="0">
                <a:solidFill>
                  <a:srgbClr val="0070C0"/>
                </a:solidFill>
              </a:rPr>
              <a:t> людей до </a:t>
            </a:r>
            <a:r>
              <a:rPr lang="ru-RU" sz="2800" b="1" dirty="0" err="1" smtClean="0">
                <a:solidFill>
                  <a:srgbClr val="0070C0"/>
                </a:solidFill>
              </a:rPr>
              <a:t>хліба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Важливу</a:t>
            </a:r>
            <a:r>
              <a:rPr lang="ru-RU" sz="2800" b="1" dirty="0" smtClean="0">
                <a:solidFill>
                  <a:srgbClr val="0070C0"/>
                </a:solidFill>
              </a:rPr>
              <a:t> роль </a:t>
            </a:r>
            <a:r>
              <a:rPr lang="ru-RU" sz="2800" b="1" dirty="0" err="1" smtClean="0">
                <a:solidFill>
                  <a:srgbClr val="0070C0"/>
                </a:solidFill>
              </a:rPr>
              <a:t>відіграє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хліб</a:t>
            </a:r>
            <a:r>
              <a:rPr lang="ru-RU" sz="2800" b="1" dirty="0" smtClean="0">
                <a:solidFill>
                  <a:srgbClr val="0070C0"/>
                </a:solidFill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</a:rPr>
              <a:t>багатьох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звичаях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традиціях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Хлібом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сіллю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зустрічають</a:t>
            </a:r>
            <a:r>
              <a:rPr lang="ru-RU" sz="2800" b="1" dirty="0" smtClean="0">
                <a:solidFill>
                  <a:srgbClr val="0070C0"/>
                </a:solidFill>
              </a:rPr>
              <a:t> дорогих гостей, </a:t>
            </a:r>
            <a:r>
              <a:rPr lang="ru-RU" sz="2800" b="1" dirty="0" err="1" smtClean="0">
                <a:solidFill>
                  <a:srgbClr val="0070C0"/>
                </a:solidFill>
              </a:rPr>
              <a:t>рідних</a:t>
            </a:r>
            <a:r>
              <a:rPr lang="ru-RU" sz="2800" b="1" dirty="0" smtClean="0">
                <a:solidFill>
                  <a:srgbClr val="0070C0"/>
                </a:solidFill>
              </a:rPr>
              <a:t>. З </a:t>
            </a:r>
            <a:r>
              <a:rPr lang="ru-RU" sz="2800" b="1" dirty="0" err="1" smtClean="0">
                <a:solidFill>
                  <a:srgbClr val="0070C0"/>
                </a:solidFill>
              </a:rPr>
              <a:t>хлібом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проводжають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молодих</a:t>
            </a:r>
            <a:r>
              <a:rPr lang="ru-RU" sz="2800" b="1" dirty="0" smtClean="0">
                <a:solidFill>
                  <a:srgbClr val="0070C0"/>
                </a:solidFill>
              </a:rPr>
              <a:t> до </a:t>
            </a:r>
            <a:r>
              <a:rPr lang="ru-RU" sz="2800" b="1" dirty="0" err="1" smtClean="0">
                <a:solidFill>
                  <a:srgbClr val="0070C0"/>
                </a:solidFill>
              </a:rPr>
              <a:t>шлюбу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хліб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приносять</a:t>
            </a:r>
            <a:r>
              <a:rPr lang="ru-RU" sz="2800" b="1" dirty="0" smtClean="0">
                <a:solidFill>
                  <a:srgbClr val="0070C0"/>
                </a:solidFill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</a:rPr>
              <a:t>дім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новонародженого</a:t>
            </a:r>
            <a:r>
              <a:rPr lang="ru-RU" dirty="0" smtClean="0">
                <a:solidFill>
                  <a:srgbClr val="00B0F0"/>
                </a:solidFill>
              </a:rPr>
              <a:t>. 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4754" name="Picture 2" descr="http://econet.ua/media/147/kindeditor/image/201303/2013032015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7551750" cy="414338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a.convdocs.org/pars_docs/refs/246/245171/245171_html_380c8178.jpg"/>
          <p:cNvPicPr>
            <a:picLocks noChangeAspect="1" noChangeArrowheads="1"/>
          </p:cNvPicPr>
          <p:nvPr/>
        </p:nvPicPr>
        <p:blipFill>
          <a:blip r:embed="rId3" cstate="print"/>
          <a:srcRect r="7517"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0724" name="Picture 4" descr="http://vikna.if.ua/images/n/varenuku.jpg"/>
          <p:cNvPicPr>
            <a:picLocks noChangeAspect="1" noChangeArrowheads="1"/>
          </p:cNvPicPr>
          <p:nvPr/>
        </p:nvPicPr>
        <p:blipFill>
          <a:blip r:embed="rId4" cstate="print"/>
          <a:srcRect r="10889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26" name="Picture 6" descr="https://encrypted-tbn3.gstatic.com/images?q=tbn:ANd9GcR6wE5v3cgR8US_CxA5S4Ryknzfv0NBYrkJXI8vTad5ut8Xw6el"/>
          <p:cNvPicPr>
            <a:picLocks noChangeAspect="1" noChangeArrowheads="1"/>
          </p:cNvPicPr>
          <p:nvPr/>
        </p:nvPicPr>
        <p:blipFill>
          <a:blip r:embed="rId5" cstate="print"/>
          <a:srcRect r="5417"/>
          <a:stretch>
            <a:fillRect/>
          </a:stretch>
        </p:blipFill>
        <p:spPr bwMode="auto">
          <a:xfrm>
            <a:off x="0" y="76203"/>
            <a:ext cx="9144000" cy="6781799"/>
          </a:xfrm>
          <a:prstGeom prst="rect">
            <a:avLst/>
          </a:prstGeom>
          <a:noFill/>
        </p:spPr>
      </p:pic>
      <p:pic>
        <p:nvPicPr>
          <p:cNvPr id="30728" name="Picture 8" descr="http://www.radselo.ucoz.ua/znaki/varenik_cherkasy.jpg"/>
          <p:cNvPicPr>
            <a:picLocks noChangeAspect="1" noChangeArrowheads="1"/>
          </p:cNvPicPr>
          <p:nvPr/>
        </p:nvPicPr>
        <p:blipFill>
          <a:blip r:embed="rId6" cstate="print"/>
          <a:srcRect t="2224" r="971" b="30148"/>
          <a:stretch>
            <a:fillRect/>
          </a:stretch>
        </p:blipFill>
        <p:spPr bwMode="auto">
          <a:xfrm>
            <a:off x="0" y="-22467"/>
            <a:ext cx="9143999" cy="6880467"/>
          </a:xfrm>
          <a:prstGeom prst="rect">
            <a:avLst/>
          </a:prstGeom>
          <a:noFill/>
        </p:spPr>
      </p:pic>
      <p:pic>
        <p:nvPicPr>
          <p:cNvPr id="30730" name="Picture 10" descr="http://veselkadnz.at.ua/_si/0/114103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2" name="Picture 12" descr="http://www.volynnews.com/files/news/2012/09-17/34878-1u.jpg"/>
          <p:cNvPicPr>
            <a:picLocks noChangeAspect="1" noChangeArrowheads="1"/>
          </p:cNvPicPr>
          <p:nvPr/>
        </p:nvPicPr>
        <p:blipFill>
          <a:blip r:embed="rId8" cstate="print"/>
          <a:srcRect r="5588"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pic>
        <p:nvPicPr>
          <p:cNvPr id="8" name="Михайло Поплавський - Варенич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  <p:pic>
        <p:nvPicPr>
          <p:cNvPr id="9218" name="Picture 2" descr="http://www.garmonija.com.ua/sites/default/files/product/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-15141"/>
            <a:ext cx="9143999" cy="687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раціонального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харчування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1)Закон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кількісної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достатності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r>
              <a:rPr lang="ru-RU" sz="2800" b="1" dirty="0" err="1" smtClean="0">
                <a:solidFill>
                  <a:srgbClr val="0070C0"/>
                </a:solidFill>
              </a:rPr>
              <a:t>Енергоцінність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раціону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має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відповідати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енерговитратам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організму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Маса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тіла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має</a:t>
            </a:r>
            <a:r>
              <a:rPr lang="ru-RU" sz="2800" b="1" dirty="0" smtClean="0">
                <a:solidFill>
                  <a:srgbClr val="0070C0"/>
                </a:solidFill>
              </a:rPr>
              <a:t> бути оптимальною та в </a:t>
            </a:r>
            <a:r>
              <a:rPr lang="ru-RU" sz="2800" b="1" dirty="0" err="1" smtClean="0">
                <a:solidFill>
                  <a:srgbClr val="0070C0"/>
                </a:solidFill>
              </a:rPr>
              <a:t>дорослої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людини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залишатися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незмінною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2) Закон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якісної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повноцінності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. 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 err="1" smtClean="0">
                <a:solidFill>
                  <a:srgbClr val="0070C0"/>
                </a:solidFill>
              </a:rPr>
              <a:t>харчовому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раціоні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має</a:t>
            </a:r>
            <a:r>
              <a:rPr lang="ru-RU" sz="2800" b="1" dirty="0" smtClean="0">
                <a:solidFill>
                  <a:srgbClr val="0070C0"/>
                </a:solidFill>
              </a:rPr>
              <a:t> бути </a:t>
            </a:r>
            <a:r>
              <a:rPr lang="ru-RU" sz="2800" b="1" dirty="0" err="1" smtClean="0">
                <a:solidFill>
                  <a:srgbClr val="0070C0"/>
                </a:solidFill>
              </a:rPr>
              <a:t>достатня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кількість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усіх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харчових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речовин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необхідних</a:t>
            </a:r>
            <a:r>
              <a:rPr lang="ru-RU" sz="2800" b="1" dirty="0" smtClean="0">
                <a:solidFill>
                  <a:srgbClr val="0070C0"/>
                </a:solidFill>
              </a:rPr>
              <a:t> для </a:t>
            </a:r>
            <a:r>
              <a:rPr lang="ru-RU" sz="2800" b="1" dirty="0" err="1" smtClean="0">
                <a:solidFill>
                  <a:srgbClr val="0070C0"/>
                </a:solidFill>
              </a:rPr>
              <a:t>пластичних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енергетичних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процесів</a:t>
            </a:r>
            <a:r>
              <a:rPr lang="ru-RU" sz="2800" b="1" dirty="0" smtClean="0">
                <a:solidFill>
                  <a:srgbClr val="0070C0"/>
                </a:solidFill>
              </a:rPr>
              <a:t> та </a:t>
            </a:r>
            <a:r>
              <a:rPr lang="ru-RU" sz="2800" b="1" dirty="0" err="1" smtClean="0">
                <a:solidFill>
                  <a:srgbClr val="0070C0"/>
                </a:solidFill>
              </a:rPr>
              <a:t>регуляції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фізіологічних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функцій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3) Закон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збалансованості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r>
              <a:rPr lang="ru-RU" sz="2800" b="1" dirty="0" err="1" smtClean="0">
                <a:solidFill>
                  <a:srgbClr val="0070C0"/>
                </a:solidFill>
              </a:rPr>
              <a:t>Харчовий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раціон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має</a:t>
            </a:r>
            <a:r>
              <a:rPr lang="ru-RU" sz="2800" b="1" dirty="0" smtClean="0">
                <a:solidFill>
                  <a:srgbClr val="0070C0"/>
                </a:solidFill>
              </a:rPr>
              <a:t> бути </a:t>
            </a:r>
            <a:r>
              <a:rPr lang="ru-RU" sz="2800" b="1" dirty="0" err="1" smtClean="0">
                <a:solidFill>
                  <a:srgbClr val="0070C0"/>
                </a:solidFill>
              </a:rPr>
              <a:t>збалансованим</a:t>
            </a:r>
            <a:r>
              <a:rPr lang="ru-RU" sz="2800" b="1" dirty="0" smtClean="0">
                <a:solidFill>
                  <a:srgbClr val="0070C0"/>
                </a:solidFill>
              </a:rPr>
              <a:t> за </a:t>
            </a:r>
            <a:r>
              <a:rPr lang="ru-RU" sz="2800" b="1" dirty="0" err="1" smtClean="0">
                <a:solidFill>
                  <a:srgbClr val="0070C0"/>
                </a:solidFill>
              </a:rPr>
              <a:t>вмістом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різноманітних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харчових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речовин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4) Закон часового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розподілу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їжі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(режиму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r>
              <a:rPr lang="ru-RU" sz="2800" b="1" dirty="0" err="1" smtClean="0">
                <a:solidFill>
                  <a:srgbClr val="0070C0"/>
                </a:solidFill>
              </a:rPr>
              <a:t>Їжа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має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надходити</a:t>
            </a:r>
            <a:r>
              <a:rPr lang="ru-RU" sz="2800" b="1" dirty="0" smtClean="0">
                <a:solidFill>
                  <a:srgbClr val="0070C0"/>
                </a:solidFill>
              </a:rPr>
              <a:t> до </a:t>
            </a:r>
            <a:r>
              <a:rPr lang="ru-RU" sz="2800" b="1" dirty="0" err="1" smtClean="0">
                <a:solidFill>
                  <a:srgbClr val="0070C0"/>
                </a:solidFill>
              </a:rPr>
              <a:t>організму</a:t>
            </a:r>
            <a:r>
              <a:rPr lang="ru-RU" sz="2800" b="1" dirty="0" smtClean="0">
                <a:solidFill>
                  <a:srgbClr val="0070C0"/>
                </a:solidFill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</a:rPr>
              <a:t>певний</a:t>
            </a:r>
            <a:r>
              <a:rPr lang="ru-RU" sz="2800" b="1" dirty="0" smtClean="0">
                <a:solidFill>
                  <a:srgbClr val="0070C0"/>
                </a:solidFill>
              </a:rPr>
              <a:t> час, через </a:t>
            </a:r>
            <a:r>
              <a:rPr lang="ru-RU" sz="2800" b="1" dirty="0" err="1" smtClean="0">
                <a:solidFill>
                  <a:srgbClr val="0070C0"/>
                </a:solidFill>
              </a:rPr>
              <a:t>рівні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проміжки</a:t>
            </a:r>
            <a:r>
              <a:rPr lang="ru-RU" sz="2800" b="1" dirty="0" smtClean="0">
                <a:solidFill>
                  <a:srgbClr val="0070C0"/>
                </a:solidFill>
              </a:rPr>
              <a:t> часу. </a:t>
            </a:r>
            <a:r>
              <a:rPr lang="ru-RU" sz="2800" b="1" dirty="0" err="1" smtClean="0">
                <a:solidFill>
                  <a:srgbClr val="0070C0"/>
                </a:solidFill>
              </a:rPr>
              <a:t>Найкраще</a:t>
            </a:r>
            <a:r>
              <a:rPr lang="ru-RU" sz="2800" b="1" dirty="0" smtClean="0">
                <a:solidFill>
                  <a:srgbClr val="0070C0"/>
                </a:solidFill>
              </a:rPr>
              <a:t> 4-5 </a:t>
            </a:r>
            <a:r>
              <a:rPr lang="ru-RU" sz="2800" b="1" dirty="0" err="1" smtClean="0">
                <a:solidFill>
                  <a:srgbClr val="0070C0"/>
                </a:solidFill>
              </a:rPr>
              <a:t>разове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харчування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5) Закон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адекватності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r>
              <a:rPr lang="ru-RU" sz="2800" b="1" dirty="0" err="1" smtClean="0">
                <a:solidFill>
                  <a:srgbClr val="0070C0"/>
                </a:solidFill>
              </a:rPr>
              <a:t>Хімічний</a:t>
            </a:r>
            <a:r>
              <a:rPr lang="ru-RU" sz="2800" b="1" dirty="0" smtClean="0">
                <a:solidFill>
                  <a:srgbClr val="0070C0"/>
                </a:solidFill>
              </a:rPr>
              <a:t> склад </a:t>
            </a:r>
            <a:r>
              <a:rPr lang="ru-RU" sz="2800" b="1" dirty="0" err="1" smtClean="0">
                <a:solidFill>
                  <a:srgbClr val="0070C0"/>
                </a:solidFill>
              </a:rPr>
              <a:t>їжі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має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відповідати</a:t>
            </a:r>
            <a:r>
              <a:rPr lang="ru-RU" sz="2800" b="1" dirty="0" smtClean="0">
                <a:solidFill>
                  <a:srgbClr val="0070C0"/>
                </a:solidFill>
              </a:rPr>
              <a:t> не </a:t>
            </a:r>
            <a:r>
              <a:rPr lang="ru-RU" sz="2800" b="1" dirty="0" err="1" smtClean="0">
                <a:solidFill>
                  <a:srgbClr val="0070C0"/>
                </a:solidFill>
              </a:rPr>
              <a:t>лише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індивідуальним</a:t>
            </a:r>
            <a:r>
              <a:rPr lang="ru-RU" sz="2800" b="1" dirty="0" smtClean="0">
                <a:solidFill>
                  <a:srgbClr val="0070C0"/>
                </a:solidFill>
              </a:rPr>
              <a:t> потребам (</a:t>
            </a:r>
            <a:r>
              <a:rPr lang="ru-RU" sz="2800" b="1" dirty="0" err="1" smtClean="0">
                <a:solidFill>
                  <a:srgbClr val="0070C0"/>
                </a:solidFill>
              </a:rPr>
              <a:t>енерговитрати</a:t>
            </a:r>
            <a:r>
              <a:rPr lang="ru-RU" sz="2800" b="1" dirty="0" smtClean="0">
                <a:solidFill>
                  <a:srgbClr val="0070C0"/>
                </a:solidFill>
              </a:rPr>
              <a:t>, стать, </a:t>
            </a:r>
            <a:r>
              <a:rPr lang="ru-RU" sz="2800" b="1" dirty="0" err="1" smtClean="0">
                <a:solidFill>
                  <a:srgbClr val="0070C0"/>
                </a:solidFill>
              </a:rPr>
              <a:t>вік</a:t>
            </a:r>
            <a:r>
              <a:rPr lang="ru-RU" sz="2800" b="1" dirty="0" smtClean="0">
                <a:solidFill>
                  <a:srgbClr val="0070C0"/>
                </a:solidFill>
              </a:rPr>
              <a:t>), </a:t>
            </a:r>
            <a:r>
              <a:rPr lang="ru-RU" sz="2800" b="1" dirty="0" err="1" smtClean="0">
                <a:solidFill>
                  <a:srgbClr val="0070C0"/>
                </a:solidFill>
              </a:rPr>
              <a:t>але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можливостям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організму</a:t>
            </a:r>
            <a:r>
              <a:rPr lang="ru-RU" sz="2800" b="1" dirty="0" smtClean="0">
                <a:solidFill>
                  <a:srgbClr val="0070C0"/>
                </a:solidFill>
              </a:rPr>
              <a:t> (стан </a:t>
            </a:r>
            <a:r>
              <a:rPr lang="ru-RU" sz="2800" b="1" dirty="0" err="1" smtClean="0">
                <a:solidFill>
                  <a:srgbClr val="0070C0"/>
                </a:solidFill>
              </a:rPr>
              <a:t>травлення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обмін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речовин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здоров’я</a:t>
            </a:r>
            <a:r>
              <a:rPr lang="ru-RU" sz="2800" b="1" dirty="0" smtClean="0">
                <a:solidFill>
                  <a:srgbClr val="0070C0"/>
                </a:solidFill>
              </a:rPr>
              <a:t>).</a:t>
            </a:r>
          </a:p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6) Закон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естетичного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задоволення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b="1" dirty="0" err="1" smtClean="0">
                <a:solidFill>
                  <a:srgbClr val="0070C0"/>
                </a:solidFill>
              </a:rPr>
              <a:t>Їжа</a:t>
            </a:r>
            <a:r>
              <a:rPr lang="ru-RU" sz="2800" b="1" dirty="0" smtClean="0">
                <a:solidFill>
                  <a:srgbClr val="0070C0"/>
                </a:solidFill>
              </a:rPr>
              <a:t> повинна </a:t>
            </a:r>
            <a:r>
              <a:rPr lang="ru-RU" sz="2800" b="1" dirty="0" err="1" smtClean="0">
                <a:solidFill>
                  <a:srgbClr val="0070C0"/>
                </a:solidFill>
              </a:rPr>
              <a:t>мати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приємний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зовнішній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вигляд</a:t>
            </a:r>
            <a:r>
              <a:rPr lang="ru-RU" sz="2800" b="1" dirty="0" smtClean="0">
                <a:solidFill>
                  <a:srgbClr val="0070C0"/>
                </a:solidFill>
              </a:rPr>
              <a:t>, смак, аромат. </a:t>
            </a:r>
            <a:r>
              <a:rPr lang="ru-RU" sz="2800" b="1" dirty="0" err="1" smtClean="0">
                <a:solidFill>
                  <a:srgbClr val="0070C0"/>
                </a:solidFill>
              </a:rPr>
              <a:t>Вживання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їжі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має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проходити</a:t>
            </a:r>
            <a:r>
              <a:rPr lang="ru-RU" sz="2800" b="1" dirty="0" smtClean="0">
                <a:solidFill>
                  <a:srgbClr val="0070C0"/>
                </a:solidFill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</a:rPr>
              <a:t>відповідних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приємних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обставинах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7) Закон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безпеки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r>
              <a:rPr lang="ru-RU" sz="2800" b="1" dirty="0" err="1" smtClean="0">
                <a:solidFill>
                  <a:srgbClr val="0070C0"/>
                </a:solidFill>
              </a:rPr>
              <a:t>Їжа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має</a:t>
            </a:r>
            <a:r>
              <a:rPr lang="ru-RU" sz="2800" b="1" dirty="0" smtClean="0">
                <a:solidFill>
                  <a:srgbClr val="0070C0"/>
                </a:solidFill>
              </a:rPr>
              <a:t> бути </a:t>
            </a:r>
            <a:r>
              <a:rPr lang="ru-RU" sz="2800" b="1" dirty="0" err="1" smtClean="0">
                <a:solidFill>
                  <a:srgbClr val="0070C0"/>
                </a:solidFill>
              </a:rPr>
              <a:t>нешкідливою</a:t>
            </a:r>
            <a:r>
              <a:rPr lang="ru-RU" sz="2800" b="1" dirty="0" smtClean="0">
                <a:solidFill>
                  <a:srgbClr val="0070C0"/>
                </a:solidFill>
              </a:rPr>
              <a:t> та </a:t>
            </a:r>
            <a:r>
              <a:rPr lang="ru-RU" sz="2800" b="1" dirty="0" err="1" smtClean="0">
                <a:solidFill>
                  <a:srgbClr val="0070C0"/>
                </a:solidFill>
              </a:rPr>
              <a:t>безпечною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тобто</a:t>
            </a:r>
            <a:r>
              <a:rPr lang="ru-RU" sz="2800" b="1" dirty="0" smtClean="0">
                <a:solidFill>
                  <a:srgbClr val="0070C0"/>
                </a:solidFill>
              </a:rPr>
              <a:t> не </a:t>
            </a:r>
            <a:r>
              <a:rPr lang="ru-RU" sz="2800" b="1" dirty="0" err="1" smtClean="0">
                <a:solidFill>
                  <a:srgbClr val="0070C0"/>
                </a:solidFill>
              </a:rPr>
              <a:t>містити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хвороботворні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мікроорганізми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радіонукліди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токсини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важкі</a:t>
            </a:r>
            <a:r>
              <a:rPr lang="ru-RU" sz="2800" b="1" dirty="0" smtClean="0">
                <a:solidFill>
                  <a:srgbClr val="0070C0"/>
                </a:solidFill>
              </a:rPr>
              <a:t> метали, </a:t>
            </a:r>
            <a:r>
              <a:rPr lang="ru-RU" sz="2800" b="1" dirty="0" err="1" smtClean="0">
                <a:solidFill>
                  <a:srgbClr val="0070C0"/>
                </a:solidFill>
              </a:rPr>
              <a:t>тощо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encrypted-tbn0.gstatic.com/images?q=tbn:ANd9GcQ11CVEPUZi3k2WVvALTisZ99tqj78jqCJ-IB7kNqEuZ7VGEwGel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143536" cy="647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Притча про 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98480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крамницю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98480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бажань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приснився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дивний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сон.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вулиці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незнайомого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крамниця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вивіскою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здійснюються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мрії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Заходить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крамниці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за прилавком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 Господь Бог.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запитала: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справді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тут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забажаю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Звичайно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хочу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здоров'я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своїм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успішну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хороших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друзів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достаток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простягнув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малесеньку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торбинку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Як, я хочу так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торбинка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помістилось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Хіба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знаєш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Ми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продаємо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виросте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тебе.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hasipodii.net/pix/img_12986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53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dirty="0" smtClean="0">
                <a:ln w="19050"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Смачного!!!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071547"/>
            <a:ext cx="7929618" cy="1857387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9050"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Дякую за увагу !!!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2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www.grif.kiev.ua/files/images/06_2012/1341555818.jpg"/>
          <p:cNvPicPr>
            <a:picLocks noChangeAspect="1" noChangeArrowheads="1"/>
          </p:cNvPicPr>
          <p:nvPr/>
        </p:nvPicPr>
        <p:blipFill>
          <a:blip r:embed="rId2" cstate="print"/>
          <a:srcRect r="-222" b="2083"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214291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Прийом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Обговоримо  разом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Іноді  говорять: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  є  тим, що  ти  їси!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Як  ви  розумієте  цю  фразу? 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https://encrypted-tbn1.gstatic.com/images?q=tbn:ANd9GcRhNlPcnDO-nyVBlSXRlAVZRpkXI8LaNHl9EuAQXnCmhyxTvw6_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54"/>
            <a:ext cx="521497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    забезпечує  життєдіяльність  організму  та  є  його  найважливішою  біологічною  потребою. Усі  необхідні  організму речовини  людина  отримує  з  їжі, яку  споживає. Ми  їмо різні  продукти,  не  замислюючись  над  тим, для  чого  потрібні  нам  ці  речовини, у  якому  вигляді  необхідно  вживати  їх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в якій кількості.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Проблемне  питання  до  учнів: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  необхідно  організму   для  нормального    росту  та  розвитку?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7" name="Picture 7" descr="http://bodymaster.sportbox.ru/upload/medialibrary/b8e/b8e865fc9596c47d4a080531644e6c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06692"/>
            <a:ext cx="3143240" cy="2351308"/>
          </a:xfrm>
          <a:prstGeom prst="rect">
            <a:avLst/>
          </a:prstGeom>
          <a:noFill/>
        </p:spPr>
      </p:pic>
      <p:pic>
        <p:nvPicPr>
          <p:cNvPr id="61449" name="Picture 9" descr="http://qwoman.ru/uploads/posts/2011-05/1306759561_Mozhno_li_pohudet_esli_ne_est_posle_she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119575"/>
            <a:ext cx="2786050" cy="27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лки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вельний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матеріал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організму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7890" name="Picture 2" descr="http://ukrhealth.net/wp-content/uploads/2013/04/b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9809"/>
            <a:ext cx="9144000" cy="610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2008</TotalTime>
  <Words>1225</Words>
  <Application>Microsoft Office PowerPoint</Application>
  <PresentationFormat>Экран (4:3)</PresentationFormat>
  <Paragraphs>139</Paragraphs>
  <Slides>58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 “ Харчування і здоров’я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Білки - будівельний  матеріал організму</vt:lpstr>
      <vt:lpstr>Жири забезпечують організм теплом</vt:lpstr>
      <vt:lpstr>Вуглеводи забезпечують роботу м'язів </vt:lpstr>
      <vt:lpstr>Продукти багаті на вітаміни</vt:lpstr>
      <vt:lpstr>мінеральні речовини</vt:lpstr>
      <vt:lpstr>Слайд 14</vt:lpstr>
      <vt:lpstr>Принцип раціонального харчування - помірність,різноманітність і збалансованість.</vt:lpstr>
      <vt:lpstr>Слайд 16</vt:lpstr>
      <vt:lpstr>Слайд 17</vt:lpstr>
      <vt:lpstr>Авіценна  (Ібн-Сина) Видатний середньоазіатсь-кий учений,  філософ, лікар) (980 -1037 рр.)  </vt:lpstr>
      <vt:lpstr>Слайд 19</vt:lpstr>
      <vt:lpstr>Слайд 20</vt:lpstr>
      <vt:lpstr>Наслідки неправильного харчування</vt:lpstr>
      <vt:lpstr>Слайд 22</vt:lpstr>
      <vt:lpstr>Мешканець Мексики, вага якого досягає 560 кг, став найтовстішою людиною у світі і потрапив до книги рекордів Гіннеса. </vt:lpstr>
      <vt:lpstr>Слайд 24</vt:lpstr>
      <vt:lpstr>Слайд 25</vt:lpstr>
      <vt:lpstr>Правильне харчування сприяє</vt:lpstr>
      <vt:lpstr>Гра “ Корисне і шкідливе ”</vt:lpstr>
      <vt:lpstr>Слайд 28</vt:lpstr>
      <vt:lpstr>Корисна їжа</vt:lpstr>
      <vt:lpstr>Шкідлива їжа</vt:lpstr>
      <vt:lpstr>Слайд 31</vt:lpstr>
      <vt:lpstr>Слайд 32</vt:lpstr>
      <vt:lpstr>А що обереш ти ?</vt:lpstr>
      <vt:lpstr>Гастрит - запалення слизової (внутрішній) оболонки стінки шлунка. Коли запалення переходить на дванадцятипалу кишку формується, так званий, гастродуоденіт. Виділяють два види гастритів і гастродуоденітів: з пониженою та підвищеною ..кислотністю шлункового соку.</vt:lpstr>
      <vt:lpstr>Слайд 35</vt:lpstr>
      <vt:lpstr>Виразкова хвороба -</vt:lpstr>
      <vt:lpstr>Слайд 37</vt:lpstr>
      <vt:lpstr>Холецистит — запалення жовчного міхура.</vt:lpstr>
      <vt:lpstr>Панкреатит - запалення підшлункової залози.</vt:lpstr>
      <vt:lpstr>Зіпсована їжа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Смачного!!!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RePack by SPecialiST</cp:lastModifiedBy>
  <cp:revision>205</cp:revision>
  <dcterms:created xsi:type="dcterms:W3CDTF">2014-11-18T19:48:32Z</dcterms:created>
  <dcterms:modified xsi:type="dcterms:W3CDTF">2020-05-05T09:40:17Z</dcterms:modified>
</cp:coreProperties>
</file>