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72" r:id="rId16"/>
    <p:sldId id="273" r:id="rId17"/>
    <p:sldId id="268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50" d="100"/>
          <a:sy n="50" d="100"/>
        </p:scale>
        <p:origin x="-62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9855" y="1133341"/>
            <a:ext cx="9401576" cy="1725769"/>
          </a:xfrm>
        </p:spPr>
        <p:txBody>
          <a:bodyPr/>
          <a:lstStyle/>
          <a:p>
            <a:pPr algn="l">
              <a:spcAft>
                <a:spcPts val="0"/>
              </a:spcAft>
            </a:pPr>
            <a:r>
              <a:rPr lang="uk-UA" b="1" dirty="0" smtClean="0">
                <a:solidFill>
                  <a:srgbClr val="1F3864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b="1" dirty="0" smtClean="0">
                <a:solidFill>
                  <a:srgbClr val="1F3864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b="1" dirty="0">
                <a:solidFill>
                  <a:srgbClr val="1F3864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b="1" dirty="0">
                <a:solidFill>
                  <a:srgbClr val="1F3864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b="1" dirty="0" smtClean="0">
                <a:solidFill>
                  <a:srgbClr val="1F3864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b="1" dirty="0" smtClean="0">
                <a:solidFill>
                  <a:srgbClr val="1F3864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b="1" dirty="0">
                <a:solidFill>
                  <a:srgbClr val="1F3864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b="1" dirty="0">
                <a:solidFill>
                  <a:srgbClr val="1F3864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b="1" dirty="0" smtClean="0">
                <a:solidFill>
                  <a:srgbClr val="1F3864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Комахи</a:t>
            </a:r>
            <a:r>
              <a:rPr lang="uk-UA" b="1" dirty="0">
                <a:solidFill>
                  <a:srgbClr val="1F3864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різноманітність, роль у природі </a:t>
            </a:r>
            <a:r>
              <a:rPr lang="uk-UA" b="1" dirty="0" smtClean="0">
                <a:solidFill>
                  <a:srgbClr val="1F3864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та </a:t>
            </a:r>
            <a:r>
              <a:rPr lang="uk-UA" b="1" dirty="0">
                <a:solidFill>
                  <a:srgbClr val="1F3864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значення для </a:t>
            </a:r>
            <a:r>
              <a:rPr lang="uk-UA" b="1" dirty="0" smtClean="0">
                <a:solidFill>
                  <a:srgbClr val="1F3864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людини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0331" y="2991394"/>
            <a:ext cx="4454434" cy="3064960"/>
          </a:xfrm>
        </p:spPr>
        <p:txBody>
          <a:bodyPr>
            <a:normAutofit/>
          </a:bodyPr>
          <a:lstStyle/>
          <a:p>
            <a:r>
              <a:rPr lang="x-none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Підготувала</a:t>
            </a:r>
          </a:p>
          <a:p>
            <a:r>
              <a:rPr lang="uk-UA" sz="21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Богомолов</a:t>
            </a:r>
            <a:r>
              <a:rPr lang="uk-UA" sz="21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О.А.</a:t>
            </a:r>
            <a:endParaRPr lang="en-US" sz="2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405" y="2991394"/>
            <a:ext cx="6467926" cy="36853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15238"/>
            <a:ext cx="2724150" cy="1676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35326" y="319618"/>
            <a:ext cx="2856674" cy="267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069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94197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uk-UA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«Плутанина»</a:t>
            </a:r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03797"/>
            <a:ext cx="9175004" cy="51644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Прямокрил</a:t>
            </a: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uk-UA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травневий </a:t>
            </a:r>
            <a:r>
              <a:rPr lang="uk-UA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хрущ</a:t>
            </a:r>
            <a:endParaRPr lang="uk-UA" sz="36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Р</a:t>
            </a: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внокр</a:t>
            </a:r>
            <a:r>
              <a:rPr lang="uk-UA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илі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муха  </a:t>
            </a:r>
            <a:endParaRPr lang="ru-RU" sz="3600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Твердокрилі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сарана</a:t>
            </a: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Лускокрилі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тля   </a:t>
            </a:r>
            <a:endParaRPr lang="ru-RU" sz="3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Двокрилі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бджола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Пере</a:t>
            </a:r>
            <a:r>
              <a:rPr lang="uk-UA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тинчастокрилі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uk-UA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метелик кропив‘янка</a:t>
            </a:r>
            <a:endParaRPr lang="ru-RU" sz="3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285825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Ключ відповіді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68193"/>
            <a:ext cx="8596668" cy="457317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Прямокрил</a:t>
            </a:r>
            <a:r>
              <a:rPr lang="uk-UA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uk-UA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сарана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</a:t>
            </a:r>
            <a:r>
              <a:rPr lang="uk-UA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lang="ru-RU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внокр</a:t>
            </a:r>
            <a:r>
              <a:rPr lang="uk-UA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илі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тля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Твердокрилі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травневий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хрущ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Лускокрилі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метелик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кропив‘янка</a:t>
            </a:r>
            <a:endParaRPr lang="ru-RU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Двокрилі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муха</a:t>
            </a:r>
            <a:endParaRPr lang="ru-RU" sz="4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Пере</a:t>
            </a:r>
            <a:r>
              <a:rPr lang="uk-UA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тинчастокрилі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uk-UA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бджола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8231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8592"/>
          </a:xfrm>
        </p:spPr>
        <p:txBody>
          <a:bodyPr/>
          <a:lstStyle/>
          <a:p>
            <a:r>
              <a:rPr lang="uk-UA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Паспорт комахи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3173" y="1724289"/>
            <a:ext cx="4097781" cy="318281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151550" y="1724289"/>
            <a:ext cx="47909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uk-UA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 </a:t>
            </a: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Муха кімнатна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uk-UA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Рід – Муха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uk-UA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Ряд </a:t>
            </a: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Двокрилі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uk-UA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 – Комахи 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uk-UA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 </a:t>
            </a: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Членистоногі 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uk-UA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Царство </a:t>
            </a: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Тварини 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uk-UA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19311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68439"/>
          </a:xfrm>
        </p:spPr>
        <p:txBody>
          <a:bodyPr/>
          <a:lstStyle/>
          <a:p>
            <a:r>
              <a:rPr lang="uk-UA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Паспорт комахи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535" y="1645434"/>
            <a:ext cx="4938168" cy="3209901"/>
          </a:xfrm>
        </p:spPr>
      </p:pic>
      <p:sp>
        <p:nvSpPr>
          <p:cNvPr id="6" name="Прямоугольник 5"/>
          <p:cNvSpPr/>
          <p:nvPr/>
        </p:nvSpPr>
        <p:spPr>
          <a:xfrm>
            <a:off x="5306096" y="1545465"/>
            <a:ext cx="470078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 </a:t>
            </a: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Жук - плавунець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Рід </a:t>
            </a: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Жук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Ряд </a:t>
            </a: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Твердокрилі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 </a:t>
            </a: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Комахи 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 </a:t>
            </a: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Членистоногі 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Царство </a:t>
            </a: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Тварини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43238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1318"/>
          </a:xfrm>
        </p:spPr>
        <p:txBody>
          <a:bodyPr/>
          <a:lstStyle/>
          <a:p>
            <a:r>
              <a:rPr lang="uk-UA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Паспорт комахи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386" y="1581038"/>
            <a:ext cx="4698172" cy="375081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150558" y="1581038"/>
            <a:ext cx="535860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 – Бджола медоносна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Рід </a:t>
            </a: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Бджола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Ряд </a:t>
            </a: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Перетинчастокрилі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 </a:t>
            </a: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Комахи 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 </a:t>
            </a: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Членистоногі 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Царство </a:t>
            </a: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Тварини 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337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04045"/>
          </a:xfrm>
        </p:spPr>
        <p:txBody>
          <a:bodyPr/>
          <a:lstStyle/>
          <a:p>
            <a:r>
              <a:rPr lang="uk-UA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Паспорт комахи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653" y="1632554"/>
            <a:ext cx="5174806" cy="388143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151549" y="1770587"/>
            <a:ext cx="576973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Вид – Метелик Павиче око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Рід </a:t>
            </a: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Метелик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Ряд </a:t>
            </a: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Лускокрилі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 – Комахи 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 </a:t>
            </a: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Членистоногі 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Царство </a:t>
            </a: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Тварини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133934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28220" y="596721"/>
            <a:ext cx="9900254" cy="1320800"/>
          </a:xfrm>
        </p:spPr>
        <p:txBody>
          <a:bodyPr>
            <a:normAutofit fontScale="90000"/>
          </a:bodyPr>
          <a:lstStyle/>
          <a:p>
            <a:pPr marL="540385" algn="just">
              <a:spcAft>
                <a:spcPts val="0"/>
              </a:spcAft>
            </a:pP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КОМАХИ</a:t>
            </a:r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Роль 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природі            Значення 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житті людини</a:t>
            </a:r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2034862"/>
            <a:ext cx="10792496" cy="494548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Ланки в ланцюгах живлення                </a:t>
            </a:r>
            <a:r>
              <a:rPr lang="uk-UA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Паразити </a:t>
            </a:r>
            <a:r>
              <a:rPr lang="uk-UA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людини і тварин</a:t>
            </a:r>
            <a:endParaRPr lang="ru-RU" sz="3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Санітари лісу                                         </a:t>
            </a:r>
            <a:r>
              <a:rPr lang="uk-UA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Переносники </a:t>
            </a:r>
            <a:r>
              <a:rPr lang="uk-UA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збудників </a:t>
            </a:r>
            <a:r>
              <a:rPr lang="uk-UA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хвороб</a:t>
            </a:r>
            <a:endParaRPr lang="ru-RU" sz="3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Учасники процесу ґрунтоутворення   </a:t>
            </a:r>
            <a:r>
              <a:rPr lang="uk-UA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Одомашнені </a:t>
            </a:r>
            <a:r>
              <a:rPr lang="uk-UA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комахи бджоли</a:t>
            </a:r>
            <a:endParaRPr lang="ru-RU" sz="3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Запилювачі квіткових рослин               </a:t>
            </a:r>
            <a:r>
              <a:rPr lang="uk-UA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Мають </a:t>
            </a:r>
            <a:r>
              <a:rPr lang="uk-UA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естетичне значення</a:t>
            </a:r>
            <a:endParaRPr lang="ru-RU" sz="3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Шкідники культурних рослин             </a:t>
            </a:r>
            <a:r>
              <a:rPr lang="uk-UA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Використання </a:t>
            </a:r>
            <a:r>
              <a:rPr lang="uk-UA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 біологічного </a:t>
            </a:r>
            <a:endParaRPr lang="uk-UA" sz="3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методу боротьби </a:t>
            </a:r>
            <a:r>
              <a:rPr lang="uk-UA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зі шкідниками</a:t>
            </a:r>
            <a:endParaRPr lang="ru-RU" sz="3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5859887" y="1081825"/>
            <a:ext cx="502276" cy="1674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V="1">
            <a:off x="3515932" y="1081825"/>
            <a:ext cx="656823" cy="1674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4790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азновидность насекомых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5003" y="1"/>
            <a:ext cx="8603087" cy="6883032"/>
          </a:xfrm>
        </p:spPr>
      </p:pic>
    </p:spTree>
    <p:extLst>
      <p:ext uri="{BB962C8B-B14F-4D97-AF65-F5344CB8AC3E}">
        <p14:creationId xmlns:p14="http://schemas.microsoft.com/office/powerpoint/2010/main" xmlns="" val="303361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57578"/>
            <a:ext cx="8596668" cy="669702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Розминка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«Так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927280"/>
            <a:ext cx="8596668" cy="5930719"/>
          </a:xfrm>
        </p:spPr>
        <p:txBody>
          <a:bodyPr>
            <a:normAutofit lnSpcReduction="10000"/>
          </a:bodyPr>
          <a:lstStyle/>
          <a:p>
            <a:pPr lvl="0">
              <a:buFont typeface="+mj-lt"/>
              <a:buAutoNum type="arabicPeriod"/>
            </a:pP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Павуки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це безкрилі комахи.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Комахи живуть на суходолі та в воді.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Ноги у комах знаходяться на грудях та черевці.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Комахи, що живуть у воді дихають за допомогою зябер.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Найчисельніший ряд комах – жуки.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Більшість комах – шкідники.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Основні органи дихання комах – трахеї.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Кров‘яна рідина комах (гемолімфа) червоного кольору.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комарів гризучий ротовий апарат.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більшості комах серце трубчасте.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Дорослі комахи дихають атмосферним повітрям.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всіх комах самку можна відрізнити від самця.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4830" indent="0">
              <a:buNone/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682244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42682"/>
          </a:xfrm>
        </p:spPr>
        <p:txBody>
          <a:bodyPr>
            <a:normAutofit fontScale="90000"/>
          </a:bodyPr>
          <a:lstStyle/>
          <a:p>
            <a:pPr marL="887730"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Ключ відповіді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09869923"/>
              </p:ext>
            </p:extLst>
          </p:nvPr>
        </p:nvGraphicFramePr>
        <p:xfrm>
          <a:off x="347731" y="1944710"/>
          <a:ext cx="9401577" cy="2524258"/>
        </p:xfrm>
        <a:graphic>
          <a:graphicData uri="http://schemas.openxmlformats.org/drawingml/2006/table">
            <a:tbl>
              <a:tblPr firstRow="1" firstCol="1" bandRow="1"/>
              <a:tblGrid>
                <a:gridCol w="7819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19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8080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8316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831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8435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8435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8435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8435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84352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84352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784352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1262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62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1732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70456"/>
            <a:ext cx="8596668" cy="1107583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uk-UA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Біологічний диктант </a:t>
            </a:r>
            <a:r>
              <a:rPr lang="uk-UA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Визначення - поняття»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378039"/>
            <a:ext cx="9728797" cy="46633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uk-UA" sz="24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Поняття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uk-UA" sz="2400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Визначення </a:t>
            </a:r>
            <a:r>
              <a:rPr lang="uk-UA" sz="24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поняття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Личинка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</a:t>
            </a: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Органи дихання комах.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Трахеї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Б.  Видозмінений яйцеклад.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 Хоботок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Частина складного ока комах.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Фасетка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</a:t>
            </a: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Дихальні отвори.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Жало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</a:t>
            </a: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Стадія розвитку комах.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Д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хальця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</a:t>
            </a: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Е. Частина ротового апарата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1572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42682"/>
          </a:xfrm>
        </p:spPr>
        <p:txBody>
          <a:bodyPr/>
          <a:lstStyle/>
          <a:p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Ключ відповіді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308294268"/>
              </p:ext>
            </p:extLst>
          </p:nvPr>
        </p:nvGraphicFramePr>
        <p:xfrm>
          <a:off x="850007" y="1867434"/>
          <a:ext cx="7778838" cy="2665928"/>
        </p:xfrm>
        <a:graphic>
          <a:graphicData uri="http://schemas.openxmlformats.org/drawingml/2006/table">
            <a:tbl>
              <a:tblPr firstRow="1" firstCol="1" bandRow="1"/>
              <a:tblGrid>
                <a:gridCol w="12954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54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35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745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9745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9941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3329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329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413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32834"/>
          </a:xfrm>
        </p:spPr>
        <p:txBody>
          <a:bodyPr/>
          <a:lstStyle/>
          <a:p>
            <a:r>
              <a:rPr lang="uk-UA" dirty="0" smtClean="0">
                <a:solidFill>
                  <a:srgbClr val="002060"/>
                </a:solidFill>
              </a:rPr>
              <a:t>Метелик Білан капустяний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567622"/>
            <a:ext cx="6908322" cy="519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915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002060"/>
                </a:solidFill>
              </a:rPr>
              <a:t>Таргани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663" y="1270000"/>
            <a:ext cx="6368249" cy="39391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734" y="3045855"/>
            <a:ext cx="6470536" cy="381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337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68439"/>
          </a:xfrm>
        </p:spPr>
        <p:txBody>
          <a:bodyPr/>
          <a:lstStyle/>
          <a:p>
            <a:r>
              <a:rPr lang="uk-UA" dirty="0" smtClean="0">
                <a:solidFill>
                  <a:srgbClr val="002060"/>
                </a:solidFill>
              </a:rPr>
              <a:t>Коники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033" y="0"/>
            <a:ext cx="4766396" cy="35977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6" y="2826433"/>
            <a:ext cx="5047933" cy="426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491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002060"/>
                </a:solidFill>
              </a:rPr>
              <a:t>Сонечко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6114" y="1463183"/>
            <a:ext cx="7064699" cy="529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543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193</TotalTime>
  <Words>431</Words>
  <Application>Microsoft Office PowerPoint</Application>
  <PresentationFormat>Произвольный</PresentationFormat>
  <Paragraphs>120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Грань</vt:lpstr>
      <vt:lpstr>    Комахи: різноманітність, роль у природі та значення для людини </vt:lpstr>
      <vt:lpstr> Розминка «Так чи ні»</vt:lpstr>
      <vt:lpstr>Ключ відповіді  </vt:lpstr>
      <vt:lpstr>Біологічний диктант  «Визначення - поняття» </vt:lpstr>
      <vt:lpstr>Ключ відповіді </vt:lpstr>
      <vt:lpstr>Метелик Білан капустяний</vt:lpstr>
      <vt:lpstr>Таргани</vt:lpstr>
      <vt:lpstr>Коники</vt:lpstr>
      <vt:lpstr>Сонечко</vt:lpstr>
      <vt:lpstr>«Плутанина» </vt:lpstr>
      <vt:lpstr> Ключ відповіді</vt:lpstr>
      <vt:lpstr>Паспорт комахи</vt:lpstr>
      <vt:lpstr>Паспорт комахи</vt:lpstr>
      <vt:lpstr>Паспорт комахи</vt:lpstr>
      <vt:lpstr>Паспорт комахи</vt:lpstr>
      <vt:lpstr>КОМАХИ        Роль у природі            Значення у житті людини   </vt:lpstr>
      <vt:lpstr>Слайд 17</vt:lpstr>
    </vt:vector>
  </TitlesOfParts>
  <Company>Шандриголівська ЗОШ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Комахи: різноманітність, роль у природі                та значення для людини.</dc:title>
  <dc:creator>Барабаш</dc:creator>
  <cp:lastModifiedBy>RePack by SPecialiST</cp:lastModifiedBy>
  <cp:revision>15</cp:revision>
  <dcterms:created xsi:type="dcterms:W3CDTF">2015-11-16T13:46:08Z</dcterms:created>
  <dcterms:modified xsi:type="dcterms:W3CDTF">2020-05-11T09:44:45Z</dcterms:modified>
</cp:coreProperties>
</file>