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66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57" autoAdjust="0"/>
    <p:restoredTop sz="94624" autoAdjust="0"/>
  </p:normalViewPr>
  <p:slideViewPr>
    <p:cSldViewPr>
      <p:cViewPr varScale="1">
        <p:scale>
          <a:sx n="72" d="100"/>
          <a:sy n="72" d="100"/>
        </p:scale>
        <p:origin x="-154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 advTm="10000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10000">
    <p:dissolve/>
    <p:sndAc>
      <p:stSnd>
        <p:snd r:embed="rId13" name="chimes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cs typeface="Andalus" pitchFamily="18" charset="-78"/>
              </a:rPr>
              <a:t>КВЕСТ </a:t>
            </a:r>
            <a:r>
              <a:rPr lang="ru-RU" b="1" dirty="0" err="1" smtClean="0">
                <a:solidFill>
                  <a:srgbClr val="FF0000"/>
                </a:solidFill>
                <a:cs typeface="Andalus" pitchFamily="18" charset="-78"/>
              </a:rPr>
              <a:t>з</a:t>
            </a:r>
            <a:r>
              <a:rPr lang="ru-RU" b="1" dirty="0" smtClean="0">
                <a:solidFill>
                  <a:srgbClr val="FF0000"/>
                </a:solidFill>
                <a:cs typeface="Andalus" pitchFamily="18" charset="-78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cs typeface="Andalus" pitchFamily="18" charset="-78"/>
              </a:rPr>
              <a:t>кра</a:t>
            </a:r>
            <a:r>
              <a:rPr lang="uk-UA" b="1" dirty="0" err="1" smtClean="0">
                <a:solidFill>
                  <a:srgbClr val="FF0000"/>
                </a:solidFill>
                <a:cs typeface="Andalus" pitchFamily="18" charset="-78"/>
              </a:rPr>
              <a:t>єз</a:t>
            </a:r>
            <a:r>
              <a:rPr lang="ru-RU" b="1" dirty="0" err="1" smtClean="0">
                <a:solidFill>
                  <a:srgbClr val="FF0000"/>
                </a:solidFill>
                <a:cs typeface="Andalus" pitchFamily="18" charset="-78"/>
              </a:rPr>
              <a:t>навчого</a:t>
            </a:r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cs typeface="Andalus" pitchFamily="18" charset="-78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cs typeface="Andalus" pitchFamily="18" charset="-78"/>
              </a:rPr>
              <a:t>орієнтуванн</a:t>
            </a:r>
            <a:r>
              <a:rPr lang="uk-UA" dirty="0" smtClean="0">
                <a:solidFill>
                  <a:srgbClr val="FF0000"/>
                </a:solidFill>
                <a:cs typeface="Andalus" pitchFamily="18" charset="-78"/>
              </a:rPr>
              <a:t>я</a:t>
            </a:r>
            <a:r>
              <a:rPr lang="uk-UA" b="1" smtClean="0">
                <a:solidFill>
                  <a:srgbClr val="FF0000"/>
                </a:solidFill>
                <a:cs typeface="Andalus" pitchFamily="18" charset="-78"/>
              </a:rPr>
              <a:t> </a:t>
            </a:r>
            <a:r>
              <a:rPr lang="uk-UA" b="1" smtClean="0">
                <a:solidFill>
                  <a:srgbClr val="FF0000"/>
                </a:solidFill>
                <a:cs typeface="Andalus" pitchFamily="18" charset="-78"/>
              </a:rPr>
              <a:t>ПНВО</a:t>
            </a:r>
            <a:r>
              <a:rPr lang="ru-RU" b="1" dirty="0" smtClean="0">
                <a:solidFill>
                  <a:srgbClr val="FF0000"/>
                </a:solidFill>
                <a:cs typeface="Andalus" pitchFamily="18" charset="-78"/>
              </a:rPr>
              <a:t> </a:t>
            </a:r>
            <a:endParaRPr lang="ru-RU" b="1" dirty="0">
              <a:solidFill>
                <a:srgbClr val="FF0000"/>
              </a:solidFill>
              <a:cs typeface="Andalus" pitchFamily="18" charset="-78"/>
            </a:endParaRPr>
          </a:p>
        </p:txBody>
      </p:sp>
      <p:pic>
        <p:nvPicPr>
          <p:cNvPr id="4" name="Содержимое 3" descr="DSCN298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23307" y="1668462"/>
            <a:ext cx="6097385" cy="4572000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Click="0" advTm="10000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N303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105400" y="2349500"/>
            <a:ext cx="3824318" cy="3027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0"/>
            <a:ext cx="7086600" cy="1828800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Arial Black" pitchFamily="34" charset="0"/>
              </a:rPr>
              <a:t>Об’єкт </a:t>
            </a:r>
            <a:r>
              <a:rPr lang="uk-UA" sz="2800" dirty="0" err="1" smtClean="0">
                <a:solidFill>
                  <a:srgbClr val="FF0000"/>
                </a:solidFill>
                <a:latin typeface="Arial Black" pitchFamily="34" charset="0"/>
              </a:rPr>
              <a:t>квесту</a:t>
            </a:r>
            <a:r>
              <a:rPr lang="uk-UA" sz="2800" dirty="0" smtClean="0">
                <a:solidFill>
                  <a:srgbClr val="FF0000"/>
                </a:solidFill>
                <a:latin typeface="Arial Black" pitchFamily="34" charset="0"/>
              </a:rPr>
              <a:t> №4</a:t>
            </a:r>
            <a:r>
              <a:rPr lang="uk-UA" sz="2800" dirty="0" smtClean="0">
                <a:latin typeface="Arial Black" pitchFamily="34" charset="0"/>
              </a:rPr>
              <a:t/>
            </a:r>
            <a:br>
              <a:rPr lang="uk-UA" sz="2800" dirty="0" smtClean="0">
                <a:latin typeface="Arial Black" pitchFamily="34" charset="0"/>
              </a:rPr>
            </a:br>
            <a:r>
              <a:rPr lang="uk-UA" sz="2200" dirty="0" smtClean="0">
                <a:solidFill>
                  <a:srgbClr val="00FFFF"/>
                </a:solidFill>
                <a:latin typeface="Arial Black" pitchFamily="34" charset="0"/>
              </a:rPr>
              <a:t>На площі башта </a:t>
            </a:r>
            <a:r>
              <a:rPr lang="uk-UA" sz="2200" dirty="0" err="1" smtClean="0">
                <a:solidFill>
                  <a:srgbClr val="00FFFF"/>
                </a:solidFill>
                <a:latin typeface="Arial Black" pitchFamily="34" charset="0"/>
              </a:rPr>
              <a:t>височить</a:t>
            </a:r>
            <a:r>
              <a:rPr lang="uk-UA" sz="2200" dirty="0" smtClean="0">
                <a:solidFill>
                  <a:srgbClr val="00FFFF"/>
                </a:solidFill>
                <a:latin typeface="Arial Black" pitchFamily="34" charset="0"/>
              </a:rPr>
              <a:t>,</a:t>
            </a:r>
            <a:br>
              <a:rPr lang="uk-UA" sz="2200" dirty="0" smtClean="0">
                <a:solidFill>
                  <a:srgbClr val="00FFFF"/>
                </a:solidFill>
                <a:latin typeface="Arial Black" pitchFamily="34" charset="0"/>
              </a:rPr>
            </a:br>
            <a:r>
              <a:rPr lang="uk-UA" sz="2200" dirty="0" smtClean="0">
                <a:solidFill>
                  <a:srgbClr val="00FFFF"/>
                </a:solidFill>
                <a:latin typeface="Arial Black" pitchFamily="34" charset="0"/>
              </a:rPr>
              <a:t>На башті сонечко блищить,</a:t>
            </a:r>
            <a:br>
              <a:rPr lang="uk-UA" sz="2200" dirty="0" smtClean="0">
                <a:solidFill>
                  <a:srgbClr val="00FFFF"/>
                </a:solidFill>
                <a:latin typeface="Arial Black" pitchFamily="34" charset="0"/>
              </a:rPr>
            </a:br>
            <a:r>
              <a:rPr lang="uk-UA" sz="2200" dirty="0" smtClean="0">
                <a:solidFill>
                  <a:srgbClr val="00FFFF"/>
                </a:solidFill>
                <a:latin typeface="Arial Black" pitchFamily="34" charset="0"/>
              </a:rPr>
              <a:t>Там щогодини чути </a:t>
            </a:r>
            <a:r>
              <a:rPr lang="uk-UA" sz="2200" dirty="0" err="1" smtClean="0">
                <a:solidFill>
                  <a:srgbClr val="00FFFF"/>
                </a:solidFill>
                <a:latin typeface="Arial Black" pitchFamily="34" charset="0"/>
              </a:rPr>
              <a:t>колокольний</a:t>
            </a:r>
            <a:r>
              <a:rPr lang="uk-UA" sz="2200" dirty="0" smtClean="0">
                <a:solidFill>
                  <a:srgbClr val="00FFFF"/>
                </a:solidFill>
                <a:latin typeface="Arial Black" pitchFamily="34" charset="0"/>
              </a:rPr>
              <a:t> дзвін,</a:t>
            </a:r>
            <a:br>
              <a:rPr lang="uk-UA" sz="2200" dirty="0" smtClean="0">
                <a:solidFill>
                  <a:srgbClr val="00FFFF"/>
                </a:solidFill>
                <a:latin typeface="Arial Black" pitchFamily="34" charset="0"/>
              </a:rPr>
            </a:br>
            <a:r>
              <a:rPr lang="uk-UA" sz="2200" dirty="0" smtClean="0">
                <a:solidFill>
                  <a:srgbClr val="00FFFF"/>
                </a:solidFill>
                <a:latin typeface="Arial Black" pitchFamily="34" charset="0"/>
              </a:rPr>
              <a:t>Про час все місто сповіщає він</a:t>
            </a:r>
            <a:endParaRPr lang="ru-RU" sz="2200" dirty="0">
              <a:solidFill>
                <a:srgbClr val="00FFFF"/>
              </a:solidFill>
              <a:latin typeface="Arial Black" pitchFamily="34" charset="0"/>
            </a:endParaRPr>
          </a:p>
        </p:txBody>
      </p:sp>
      <p:pic>
        <p:nvPicPr>
          <p:cNvPr id="7" name="Содержимое 4" descr="DSCN3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000240"/>
            <a:ext cx="4038600" cy="302585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0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DSCN303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572000" y="571480"/>
            <a:ext cx="4038600" cy="30257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4" descr="DSCN3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357562"/>
            <a:ext cx="4038600" cy="3025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 smtClean="0">
                <a:solidFill>
                  <a:srgbClr val="FF0066"/>
                </a:solidFill>
                <a:latin typeface="Arial Black" pitchFamily="34" charset="0"/>
              </a:rPr>
              <a:t>Об’єкт </a:t>
            </a:r>
            <a:r>
              <a:rPr lang="uk-UA" sz="3100" dirty="0" err="1" smtClean="0">
                <a:solidFill>
                  <a:srgbClr val="FF0066"/>
                </a:solidFill>
                <a:latin typeface="Arial Black" pitchFamily="34" charset="0"/>
              </a:rPr>
              <a:t>квесту</a:t>
            </a:r>
            <a:r>
              <a:rPr lang="uk-UA" sz="3100" dirty="0" smtClean="0">
                <a:solidFill>
                  <a:srgbClr val="FF0066"/>
                </a:solidFill>
                <a:latin typeface="Arial Black" pitchFamily="34" charset="0"/>
              </a:rPr>
              <a:t> №5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err="1" smtClean="0">
                <a:solidFill>
                  <a:srgbClr val="00B050"/>
                </a:solidFill>
                <a:cs typeface="Aharoni" pitchFamily="2" charset="-79"/>
              </a:rPr>
              <a:t>Внутрі</a:t>
            </a:r>
            <a:r>
              <a:rPr lang="uk-UA" sz="2000" dirty="0" smtClean="0">
                <a:solidFill>
                  <a:srgbClr val="00B050"/>
                </a:solidFill>
                <a:cs typeface="Aharoni" pitchFamily="2" charset="-79"/>
              </a:rPr>
              <a:t> </a:t>
            </a:r>
            <a:r>
              <a:rPr lang="uk-UA" sz="2000" dirty="0" err="1" smtClean="0">
                <a:solidFill>
                  <a:srgbClr val="00B050"/>
                </a:solidFill>
                <a:cs typeface="Aharoni" pitchFamily="2" charset="-79"/>
              </a:rPr>
              <a:t>приіщення</a:t>
            </a:r>
            <a:r>
              <a:rPr lang="uk-UA" sz="2000" dirty="0" smtClean="0">
                <a:solidFill>
                  <a:srgbClr val="00B050"/>
                </a:solidFill>
                <a:cs typeface="Aharoni" pitchFamily="2" charset="-79"/>
              </a:rPr>
              <a:t> у центрі міста,</a:t>
            </a:r>
            <a:br>
              <a:rPr lang="uk-UA" sz="2000" dirty="0" smtClean="0">
                <a:solidFill>
                  <a:srgbClr val="00B050"/>
                </a:solidFill>
                <a:cs typeface="Aharoni" pitchFamily="2" charset="-79"/>
              </a:rPr>
            </a:br>
            <a:r>
              <a:rPr lang="uk-UA" sz="2000" dirty="0" smtClean="0">
                <a:solidFill>
                  <a:srgbClr val="00B050"/>
                </a:solidFill>
                <a:cs typeface="Aharoni" pitchFamily="2" charset="-79"/>
              </a:rPr>
              <a:t>Стоїть </a:t>
            </a:r>
            <a:r>
              <a:rPr lang="uk-UA" sz="2000" dirty="0" err="1" smtClean="0">
                <a:solidFill>
                  <a:srgbClr val="00B050"/>
                </a:solidFill>
                <a:cs typeface="Aharoni" pitchFamily="2" charset="-79"/>
              </a:rPr>
              <a:t>перлиной</a:t>
            </a:r>
            <a:r>
              <a:rPr lang="uk-UA" sz="2000" dirty="0" smtClean="0">
                <a:solidFill>
                  <a:srgbClr val="00B050"/>
                </a:solidFill>
                <a:cs typeface="Aharoni" pitchFamily="2" charset="-79"/>
              </a:rPr>
              <a:t> старовинного намиста!</a:t>
            </a:r>
            <a:br>
              <a:rPr lang="uk-UA" sz="2000" dirty="0" smtClean="0">
                <a:solidFill>
                  <a:srgbClr val="00B050"/>
                </a:solidFill>
                <a:cs typeface="Aharoni" pitchFamily="2" charset="-79"/>
              </a:rPr>
            </a:br>
            <a:r>
              <a:rPr lang="uk-UA" sz="2000" dirty="0" smtClean="0">
                <a:solidFill>
                  <a:srgbClr val="00B050"/>
                </a:solidFill>
                <a:cs typeface="Aharoni" pitchFamily="2" charset="-79"/>
              </a:rPr>
              <a:t>Глибокий і </a:t>
            </a:r>
            <a:r>
              <a:rPr lang="uk-UA" sz="2000" dirty="0" err="1" smtClean="0">
                <a:solidFill>
                  <a:srgbClr val="00B050"/>
                </a:solidFill>
                <a:cs typeface="Aharoni" pitchFamily="2" charset="-79"/>
              </a:rPr>
              <a:t>армянам</a:t>
            </a:r>
            <a:r>
              <a:rPr lang="uk-UA" sz="2000" dirty="0" smtClean="0">
                <a:solidFill>
                  <a:srgbClr val="00B050"/>
                </a:solidFill>
                <a:cs typeface="Aharoni" pitchFamily="2" charset="-79"/>
              </a:rPr>
              <a:t> </a:t>
            </a:r>
            <a:r>
              <a:rPr lang="uk-UA" sz="2000" dirty="0" err="1" smtClean="0">
                <a:solidFill>
                  <a:srgbClr val="00B050"/>
                </a:solidFill>
                <a:cs typeface="Aharoni" pitchFamily="2" charset="-79"/>
              </a:rPr>
              <a:t>дорогой</a:t>
            </a:r>
            <a:r>
              <a:rPr lang="uk-UA" sz="2000" dirty="0" smtClean="0">
                <a:solidFill>
                  <a:srgbClr val="00B050"/>
                </a:solidFill>
                <a:cs typeface="Aharoni" pitchFamily="2" charset="-79"/>
              </a:rPr>
              <a:t>,</a:t>
            </a:r>
            <a:br>
              <a:rPr lang="uk-UA" sz="2000" dirty="0" smtClean="0">
                <a:solidFill>
                  <a:srgbClr val="00B050"/>
                </a:solidFill>
                <a:cs typeface="Aharoni" pitchFamily="2" charset="-79"/>
              </a:rPr>
            </a:br>
            <a:r>
              <a:rPr lang="uk-UA" sz="2000" dirty="0" smtClean="0">
                <a:solidFill>
                  <a:srgbClr val="00B050"/>
                </a:solidFill>
                <a:cs typeface="Aharoni" pitchFamily="2" charset="-79"/>
              </a:rPr>
              <a:t>Солоною наповнений </a:t>
            </a:r>
            <a:r>
              <a:rPr lang="uk-UA" sz="2000" dirty="0" err="1" smtClean="0">
                <a:solidFill>
                  <a:srgbClr val="00B050"/>
                </a:solidFill>
                <a:cs typeface="Aharoni" pitchFamily="2" charset="-79"/>
              </a:rPr>
              <a:t>водой</a:t>
            </a:r>
            <a:r>
              <a:rPr lang="uk-UA" sz="2000" dirty="0" smtClean="0">
                <a:solidFill>
                  <a:srgbClr val="00B050"/>
                </a:solidFill>
                <a:cs typeface="Aharoni" pitchFamily="2" charset="-79"/>
              </a:rPr>
              <a:t>.</a:t>
            </a:r>
            <a:endParaRPr lang="ru-RU" sz="2000" dirty="0">
              <a:solidFill>
                <a:srgbClr val="00B050"/>
              </a:solidFill>
              <a:cs typeface="Aharoni" pitchFamily="2" charset="-79"/>
            </a:endParaRPr>
          </a:p>
        </p:txBody>
      </p:sp>
      <p:pic>
        <p:nvPicPr>
          <p:cNvPr id="8" name="Содержимое 7" descr="DSCN303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b="16976"/>
          <a:stretch>
            <a:fillRect/>
          </a:stretch>
        </p:blipFill>
        <p:spPr>
          <a:xfrm>
            <a:off x="500034" y="2357430"/>
            <a:ext cx="3394472" cy="3757626"/>
          </a:xfrm>
          <a:prstGeom prst="roundRect">
            <a:avLst>
              <a:gd name="adj" fmla="val 16667"/>
            </a:avLst>
          </a:prstGeom>
          <a:ln w="57150">
            <a:solidFill>
              <a:srgbClr val="00FF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Содержимое 9" descr="DSCN303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17571"/>
          <a:stretch>
            <a:fillRect/>
          </a:stretch>
        </p:blipFill>
        <p:spPr>
          <a:xfrm>
            <a:off x="4786314" y="1928802"/>
            <a:ext cx="3328982" cy="3597354"/>
          </a:xfrm>
          <a:prstGeom prst="roundRect">
            <a:avLst>
              <a:gd name="adj" fmla="val 16667"/>
            </a:avLst>
          </a:prstGeom>
          <a:ln w="762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rgbClr val="00FFFF"/>
                </a:solidFill>
                <a:cs typeface="Aharoni" pitchFamily="2" charset="-79"/>
              </a:rPr>
              <a:t>Об’єкт </a:t>
            </a:r>
            <a:r>
              <a:rPr lang="uk-UA" sz="3200" dirty="0" err="1" smtClean="0">
                <a:solidFill>
                  <a:srgbClr val="00FFFF"/>
                </a:solidFill>
                <a:cs typeface="Aharoni" pitchFamily="2" charset="-79"/>
              </a:rPr>
              <a:t>квесту</a:t>
            </a:r>
            <a:r>
              <a:rPr lang="uk-UA" sz="3200" dirty="0" smtClean="0">
                <a:solidFill>
                  <a:srgbClr val="00FFFF"/>
                </a:solidFill>
                <a:cs typeface="Aharoni" pitchFamily="2" charset="-79"/>
              </a:rPr>
              <a:t> №6</a:t>
            </a:r>
            <a:br>
              <a:rPr lang="uk-UA" sz="3200" dirty="0" smtClean="0">
                <a:solidFill>
                  <a:srgbClr val="00FFFF"/>
                </a:solidFill>
                <a:cs typeface="Aharoni" pitchFamily="2" charset="-79"/>
              </a:rPr>
            </a:br>
            <a:r>
              <a:rPr lang="uk-UA" sz="2700" dirty="0" smtClean="0">
                <a:solidFill>
                  <a:srgbClr val="FF0066"/>
                </a:solidFill>
                <a:cs typeface="Aharoni" pitchFamily="2" charset="-79"/>
              </a:rPr>
              <a:t>Він оселився на даху,</a:t>
            </a:r>
            <a:br>
              <a:rPr lang="uk-UA" sz="2700" dirty="0" smtClean="0">
                <a:solidFill>
                  <a:srgbClr val="FF0066"/>
                </a:solidFill>
                <a:cs typeface="Aharoni" pitchFamily="2" charset="-79"/>
              </a:rPr>
            </a:br>
            <a:r>
              <a:rPr lang="uk-UA" sz="2700" dirty="0" smtClean="0">
                <a:solidFill>
                  <a:srgbClr val="FF0066"/>
                </a:solidFill>
                <a:cs typeface="Aharoni" pitchFamily="2" charset="-79"/>
              </a:rPr>
              <a:t>І в дощ дає нам всім жаху!</a:t>
            </a:r>
            <a:br>
              <a:rPr lang="uk-UA" sz="2700" dirty="0" smtClean="0">
                <a:solidFill>
                  <a:srgbClr val="FF0066"/>
                </a:solidFill>
                <a:cs typeface="Aharoni" pitchFamily="2" charset="-79"/>
              </a:rPr>
            </a:br>
            <a:r>
              <a:rPr lang="uk-UA" sz="2700" dirty="0" smtClean="0">
                <a:solidFill>
                  <a:srgbClr val="FF0066"/>
                </a:solidFill>
                <a:cs typeface="Aharoni" pitchFamily="2" charset="-79"/>
              </a:rPr>
              <a:t>Із пащі в бурю і негоду. </a:t>
            </a:r>
            <a:br>
              <a:rPr lang="uk-UA" sz="2700" dirty="0" smtClean="0">
                <a:solidFill>
                  <a:srgbClr val="FF0066"/>
                </a:solidFill>
                <a:cs typeface="Aharoni" pitchFamily="2" charset="-79"/>
              </a:rPr>
            </a:br>
            <a:r>
              <a:rPr lang="uk-UA" sz="2700" dirty="0" smtClean="0">
                <a:solidFill>
                  <a:srgbClr val="FF0066"/>
                </a:solidFill>
                <a:cs typeface="Aharoni" pitchFamily="2" charset="-79"/>
              </a:rPr>
              <a:t>Він </a:t>
            </a:r>
            <a:r>
              <a:rPr lang="uk-UA" sz="2700" dirty="0" err="1" smtClean="0">
                <a:solidFill>
                  <a:srgbClr val="FF0066"/>
                </a:solidFill>
                <a:cs typeface="Aharoni" pitchFamily="2" charset="-79"/>
              </a:rPr>
              <a:t>ляє</a:t>
            </a:r>
            <a:r>
              <a:rPr lang="uk-UA" sz="2700" dirty="0" smtClean="0">
                <a:solidFill>
                  <a:srgbClr val="FF0066"/>
                </a:solidFill>
                <a:cs typeface="Aharoni" pitchFamily="2" charset="-79"/>
              </a:rPr>
              <a:t> на туристів воду!</a:t>
            </a:r>
            <a:endParaRPr lang="ru-RU" sz="2700" dirty="0">
              <a:solidFill>
                <a:srgbClr val="FF0066"/>
              </a:solidFill>
              <a:cs typeface="Aharoni" pitchFamily="2" charset="-79"/>
            </a:endParaRPr>
          </a:p>
        </p:txBody>
      </p:sp>
      <p:pic>
        <p:nvPicPr>
          <p:cNvPr id="5" name="Содержимое 4" descr="DSCN304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50256"/>
            <a:ext cx="4038600" cy="3025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DSCN3042.JP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29190" y="3214686"/>
            <a:ext cx="4038600" cy="3025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419212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  <a:latin typeface="Arial Narrow" pitchFamily="34" charset="0"/>
              </a:rPr>
              <a:t/>
            </a:r>
            <a:br>
              <a:rPr lang="uk-UA" sz="2000" b="1" dirty="0" smtClean="0">
                <a:solidFill>
                  <a:srgbClr val="FFFF00"/>
                </a:solidFill>
                <a:latin typeface="Arial Narrow" pitchFamily="34" charset="0"/>
              </a:rPr>
            </a:br>
            <a:r>
              <a:rPr lang="uk-UA" sz="2000" b="1" dirty="0" smtClean="0">
                <a:solidFill>
                  <a:srgbClr val="FFFF00"/>
                </a:solidFill>
                <a:latin typeface="Arial Narrow" pitchFamily="34" charset="0"/>
              </a:rPr>
              <a:t/>
            </a:r>
            <a:br>
              <a:rPr lang="uk-UA" sz="2000" b="1" dirty="0" smtClean="0">
                <a:solidFill>
                  <a:srgbClr val="FFFF00"/>
                </a:solidFill>
                <a:latin typeface="Arial Narrow" pitchFamily="34" charset="0"/>
              </a:rPr>
            </a:br>
            <a:r>
              <a:rPr lang="uk-UA" sz="2000" b="1" dirty="0" smtClean="0">
                <a:solidFill>
                  <a:srgbClr val="FFFF00"/>
                </a:solidFill>
                <a:latin typeface="Arial Narrow" pitchFamily="34" charset="0"/>
              </a:rPr>
              <a:t/>
            </a:r>
            <a:br>
              <a:rPr lang="uk-UA" sz="2000" b="1" dirty="0" smtClean="0">
                <a:solidFill>
                  <a:srgbClr val="FFFF00"/>
                </a:solidFill>
                <a:latin typeface="Arial Narrow" pitchFamily="34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Arial Black" pitchFamily="34" charset="0"/>
              </a:rPr>
              <a:t>Об’єкт </a:t>
            </a:r>
            <a:r>
              <a:rPr lang="uk-UA" sz="2000" b="1" dirty="0" err="1" smtClean="0">
                <a:solidFill>
                  <a:srgbClr val="FF0000"/>
                </a:solidFill>
                <a:latin typeface="Arial Black" pitchFamily="34" charset="0"/>
              </a:rPr>
              <a:t>квесту</a:t>
            </a:r>
            <a:r>
              <a:rPr lang="uk-UA" sz="2000" b="1" dirty="0" smtClean="0">
                <a:solidFill>
                  <a:srgbClr val="FF0000"/>
                </a:solidFill>
                <a:latin typeface="Arial Black" pitchFamily="34" charset="0"/>
              </a:rPr>
              <a:t> №1</a:t>
            </a:r>
            <a:r>
              <a:rPr lang="uk-UA" sz="20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uk-UA" sz="20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Мостом між олені ідіть!</a:t>
            </a:r>
            <a:b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</a:b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Знайдіть там білосніжну пару,</a:t>
            </a:r>
            <a:b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</a:b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А поруч – установу гроші де на шару!</a:t>
            </a:r>
            <a:b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</a:b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На сходах де царі саван, покаже гід дорогу вам!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DSCN297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14146" r="41647"/>
          <a:stretch>
            <a:fillRect/>
          </a:stretch>
        </p:blipFill>
        <p:spPr>
          <a:xfrm>
            <a:off x="5500694" y="2285992"/>
            <a:ext cx="3429024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DSCN297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57158" y="2714620"/>
            <a:ext cx="4039985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298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86314" y="500042"/>
            <a:ext cx="4038600" cy="3500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DSCN298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0034" y="2857496"/>
            <a:ext cx="4059238" cy="3044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 Об’єкт </a:t>
            </a:r>
            <a:r>
              <a:rPr lang="uk-UA" sz="2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квесту</a:t>
            </a: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 № </a:t>
            </a: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ndalus" pitchFamily="18" charset="-78"/>
              </a:rPr>
              <a:t>2</a:t>
            </a:r>
            <a:r>
              <a:rPr lang="uk-UA" sz="2000" b="1" dirty="0" smtClean="0">
                <a:solidFill>
                  <a:srgbClr val="FF0000"/>
                </a:solidFill>
                <a:cs typeface="Andalus" pitchFamily="18" charset="-78"/>
              </a:rPr>
              <a:t/>
            </a:r>
            <a:br>
              <a:rPr lang="uk-UA" sz="2000" b="1" dirty="0" smtClean="0">
                <a:solidFill>
                  <a:srgbClr val="FF0000"/>
                </a:solidFill>
                <a:cs typeface="Andalus" pitchFamily="18" charset="-78"/>
              </a:rPr>
            </a:br>
            <a:r>
              <a:rPr lang="uk-UA" sz="2000" b="1" dirty="0" smtClean="0">
                <a:solidFill>
                  <a:srgbClr val="FF0000"/>
                </a:solidFill>
                <a:cs typeface="Andalus" pitchFamily="18" charset="-78"/>
              </a:rPr>
              <a:t>“ Стара  фортеця “ не стріляє,</a:t>
            </a:r>
            <a:br>
              <a:rPr lang="uk-UA" sz="2000" b="1" dirty="0" smtClean="0">
                <a:solidFill>
                  <a:srgbClr val="FF0000"/>
                </a:solidFill>
                <a:cs typeface="Andalus" pitchFamily="18" charset="-78"/>
              </a:rPr>
            </a:br>
            <a:r>
              <a:rPr lang="uk-UA" sz="2000" b="1" dirty="0" smtClean="0">
                <a:solidFill>
                  <a:srgbClr val="FF0000"/>
                </a:solidFill>
                <a:cs typeface="Andalus" pitchFamily="18" charset="-78"/>
              </a:rPr>
              <a:t>Запрошує всіх, пригощає…</a:t>
            </a:r>
            <a:br>
              <a:rPr lang="uk-UA" sz="2000" b="1" dirty="0" smtClean="0">
                <a:solidFill>
                  <a:srgbClr val="FF0000"/>
                </a:solidFill>
                <a:cs typeface="Andalus" pitchFamily="18" charset="-78"/>
              </a:rPr>
            </a:br>
            <a:r>
              <a:rPr lang="uk-UA" sz="2000" b="1" dirty="0" smtClean="0">
                <a:solidFill>
                  <a:srgbClr val="FF0000"/>
                </a:solidFill>
                <a:cs typeface="Andalus" pitchFamily="18" charset="-78"/>
              </a:rPr>
              <a:t>Від синагоги залишилась в спадок…</a:t>
            </a:r>
            <a:br>
              <a:rPr lang="uk-UA" sz="2000" b="1" dirty="0" smtClean="0">
                <a:solidFill>
                  <a:srgbClr val="FF0000"/>
                </a:solidFill>
                <a:cs typeface="Andalus" pitchFamily="18" charset="-78"/>
              </a:rPr>
            </a:br>
            <a:r>
              <a:rPr lang="uk-UA" sz="2000" b="1" dirty="0" smtClean="0">
                <a:solidFill>
                  <a:srgbClr val="FF0000"/>
                </a:solidFill>
                <a:cs typeface="Andalus" pitchFamily="18" charset="-78"/>
              </a:rPr>
              <a:t>Знайдіть її на всяк випадок!</a:t>
            </a:r>
            <a:endParaRPr lang="ru-RU" sz="2000" b="1" dirty="0">
              <a:solidFill>
                <a:srgbClr val="FF0000"/>
              </a:solidFill>
              <a:cs typeface="Andalus" pitchFamily="18" charset="-78"/>
            </a:endParaRPr>
          </a:p>
        </p:txBody>
      </p:sp>
      <p:pic>
        <p:nvPicPr>
          <p:cNvPr id="5" name="Содержимое 4" descr="DSCN298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928934"/>
            <a:ext cx="4039985" cy="30299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Содержимое 8" descr="DSCN299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10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298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000108"/>
            <a:ext cx="4059238" cy="3044429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DSCN299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785926"/>
            <a:ext cx="4038600" cy="359018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0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FFFF00"/>
                </a:solidFill>
                <a:latin typeface="Arial Black" pitchFamily="34" charset="0"/>
              </a:rPr>
              <a:t>Об’єкт </a:t>
            </a:r>
            <a:r>
              <a:rPr lang="uk-UA" sz="2800" dirty="0" err="1" smtClean="0">
                <a:solidFill>
                  <a:srgbClr val="FFFF00"/>
                </a:solidFill>
                <a:latin typeface="Arial Black" pitchFamily="34" charset="0"/>
              </a:rPr>
              <a:t>квесту</a:t>
            </a:r>
            <a:r>
              <a:rPr lang="uk-UA" sz="2800" dirty="0" smtClean="0">
                <a:solidFill>
                  <a:srgbClr val="FFFF00"/>
                </a:solidFill>
                <a:latin typeface="Arial Black" pitchFamily="34" charset="0"/>
              </a:rPr>
              <a:t> № 3</a:t>
            </a:r>
            <a:r>
              <a:rPr lang="uk-UA" sz="28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uk-UA" sz="2800" dirty="0" smtClean="0">
                <a:solidFill>
                  <a:srgbClr val="FF0000"/>
                </a:solidFill>
                <a:latin typeface="+mn-lt"/>
              </a:rPr>
            </a:br>
            <a:r>
              <a:rPr lang="uk-UA" sz="2400" dirty="0" smtClean="0">
                <a:solidFill>
                  <a:srgbClr val="FF0000"/>
                </a:solidFill>
                <a:latin typeface="+mn-lt"/>
              </a:rPr>
              <a:t>Як символ в небі </a:t>
            </a:r>
            <a:r>
              <a:rPr lang="uk-UA" sz="2400" dirty="0" err="1" smtClean="0">
                <a:solidFill>
                  <a:srgbClr val="FF0000"/>
                </a:solidFill>
                <a:latin typeface="+mn-lt"/>
              </a:rPr>
              <a:t>височить</a:t>
            </a:r>
            <a:r>
              <a:rPr lang="uk-UA" sz="2400" dirty="0" smtClean="0">
                <a:solidFill>
                  <a:srgbClr val="FF0000"/>
                </a:solidFill>
                <a:latin typeface="+mn-lt"/>
              </a:rPr>
              <a:t>,</a:t>
            </a:r>
            <a:br>
              <a:rPr lang="uk-UA" sz="2400" dirty="0" smtClean="0">
                <a:solidFill>
                  <a:srgbClr val="FF0000"/>
                </a:solidFill>
                <a:latin typeface="+mn-lt"/>
              </a:rPr>
            </a:br>
            <a:r>
              <a:rPr lang="uk-UA" sz="2400" dirty="0" smtClean="0">
                <a:solidFill>
                  <a:srgbClr val="FF0000"/>
                </a:solidFill>
                <a:latin typeface="+mn-lt"/>
              </a:rPr>
              <a:t>На </a:t>
            </a:r>
            <a:r>
              <a:rPr lang="uk-UA" sz="2400" dirty="0" err="1" smtClean="0">
                <a:solidFill>
                  <a:srgbClr val="FF0000"/>
                </a:solidFill>
                <a:latin typeface="+mn-lt"/>
              </a:rPr>
              <a:t>солні</a:t>
            </a:r>
            <a:r>
              <a:rPr lang="uk-UA" sz="2400" dirty="0" smtClean="0">
                <a:solidFill>
                  <a:srgbClr val="FF0000"/>
                </a:solidFill>
                <a:latin typeface="+mn-lt"/>
              </a:rPr>
              <a:t> золотом </a:t>
            </a:r>
            <a:r>
              <a:rPr lang="uk-UA" sz="2400" dirty="0" err="1" smtClean="0">
                <a:solidFill>
                  <a:srgbClr val="FF0000"/>
                </a:solidFill>
                <a:latin typeface="+mn-lt"/>
              </a:rPr>
              <a:t>блещить</a:t>
            </a:r>
            <a:r>
              <a:rPr lang="uk-UA" sz="2400" dirty="0" smtClean="0">
                <a:solidFill>
                  <a:srgbClr val="FF0000"/>
                </a:solidFill>
                <a:latin typeface="+mn-lt"/>
              </a:rPr>
              <a:t>!</a:t>
            </a:r>
            <a:br>
              <a:rPr lang="uk-UA" sz="2400" dirty="0" smtClean="0">
                <a:solidFill>
                  <a:srgbClr val="FF0000"/>
                </a:solidFill>
                <a:latin typeface="+mn-lt"/>
              </a:rPr>
            </a:br>
            <a:r>
              <a:rPr lang="uk-UA" sz="2400" dirty="0" smtClean="0">
                <a:solidFill>
                  <a:srgbClr val="FF0000"/>
                </a:solidFill>
                <a:latin typeface="+mn-lt"/>
              </a:rPr>
              <a:t>Це алегорія в архітектурі</a:t>
            </a:r>
            <a:br>
              <a:rPr lang="uk-UA" sz="2400" dirty="0" smtClean="0">
                <a:solidFill>
                  <a:srgbClr val="FF0000"/>
                </a:solidFill>
                <a:latin typeface="+mn-lt"/>
              </a:rPr>
            </a:br>
            <a:r>
              <a:rPr lang="uk-UA" sz="2400" dirty="0" smtClean="0">
                <a:solidFill>
                  <a:srgbClr val="FF0000"/>
                </a:solidFill>
                <a:latin typeface="+mn-lt"/>
              </a:rPr>
              <a:t>І значення її в стрункій </a:t>
            </a:r>
            <a:r>
              <a:rPr lang="uk-UA" sz="2400" dirty="0" err="1" smtClean="0">
                <a:solidFill>
                  <a:srgbClr val="FF0000"/>
                </a:solidFill>
                <a:latin typeface="+mn-lt"/>
              </a:rPr>
              <a:t>скульптуре</a:t>
            </a:r>
            <a:r>
              <a:rPr lang="uk-UA" sz="2400" dirty="0" smtClean="0">
                <a:solidFill>
                  <a:srgbClr val="FF0000"/>
                </a:solidFill>
                <a:latin typeface="+mn-lt"/>
              </a:rPr>
              <a:t>! 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Содержимое 4" descr="DSCN300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857496"/>
            <a:ext cx="40386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Содержимое 5" descr="DSCN300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4876" y="2285992"/>
            <a:ext cx="4038600" cy="3025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10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301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50256"/>
            <a:ext cx="4038600" cy="3025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5" descr="DSCN301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50256"/>
            <a:ext cx="4038600" cy="3025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10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301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142984"/>
            <a:ext cx="4038600" cy="3025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DSCN301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50256"/>
            <a:ext cx="4038600" cy="3025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302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000108"/>
            <a:ext cx="4038600" cy="338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6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Содержимое 5" descr="DSCN302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50256"/>
            <a:ext cx="4038600" cy="3025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FF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10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|3.1|2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204</TotalTime>
  <Words>29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КВЕСТ з краєзнавчого     орієнтування ПНВО </vt:lpstr>
      <vt:lpstr>   Об’єкт квесту №1 Мостом між олені ідіть! Знайдіть там білосніжну пару, А поруч – установу гроші де на шару! На сходах де царі саван, покаже гід дорогу вам!</vt:lpstr>
      <vt:lpstr>Слайд 3</vt:lpstr>
      <vt:lpstr> Об’єкт квесту № 2 “ Стара  фортеця “ не стріляє, Запрошує всіх, пригощає… Від синагоги залишилась в спадок… Знайдіть її на всяк випадок!</vt:lpstr>
      <vt:lpstr>Слайд 5</vt:lpstr>
      <vt:lpstr>Об’єкт квесту № 3 Як символ в небі височить, На солні золотом блещить! Це алегорія в архітектурі І значення її в стрункій скульптуре! </vt:lpstr>
      <vt:lpstr>Слайд 7</vt:lpstr>
      <vt:lpstr>Слайд 8</vt:lpstr>
      <vt:lpstr>Слайд 9</vt:lpstr>
      <vt:lpstr>Об’єкт квесту №4 На площі башта височить, На башті сонечко блищить, Там щогодини чути колокольний дзвін, Про час все місто сповіщає він</vt:lpstr>
      <vt:lpstr>Слайд 11</vt:lpstr>
      <vt:lpstr>Об’єкт квесту №5 Внутрі приіщення у центрі міста, Стоїть перлиной старовинного намиста! Глибокий і армянам дорогой, Солоною наповнений водой.</vt:lpstr>
      <vt:lpstr>Об’єкт квесту №6 Він оселився на даху, І в дощ дає нам всім жаху! Із пащі в бурю і негоду.  Він ляє на туристів воду!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AMD</cp:lastModifiedBy>
  <cp:revision>13</cp:revision>
  <dcterms:created xsi:type="dcterms:W3CDTF">2012-05-23T09:22:18Z</dcterms:created>
  <dcterms:modified xsi:type="dcterms:W3CDTF">2020-05-20T16:35:35Z</dcterms:modified>
</cp:coreProperties>
</file>