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0" r:id="rId4"/>
    <p:sldId id="261" r:id="rId5"/>
    <p:sldId id="264" r:id="rId6"/>
    <p:sldId id="265" r:id="rId7"/>
    <p:sldId id="266" r:id="rId8"/>
    <p:sldId id="267" r:id="rId9"/>
    <p:sldId id="268" r:id="rId10"/>
    <p:sldId id="278" r:id="rId11"/>
    <p:sldId id="279" r:id="rId12"/>
    <p:sldId id="280" r:id="rId13"/>
    <p:sldId id="281" r:id="rId14"/>
    <p:sldId id="282" r:id="rId15"/>
    <p:sldId id="270" r:id="rId16"/>
    <p:sldId id="271" r:id="rId17"/>
    <p:sldId id="283" r:id="rId18"/>
    <p:sldId id="284" r:id="rId19"/>
    <p:sldId id="285" r:id="rId20"/>
    <p:sldId id="273" r:id="rId21"/>
    <p:sldId id="275" r:id="rId22"/>
    <p:sldId id="276" r:id="rId23"/>
    <p:sldId id="287" r:id="rId24"/>
    <p:sldId id="289" r:id="rId25"/>
    <p:sldId id="296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432"/>
    <a:srgbClr val="94FD89"/>
    <a:srgbClr val="F294EB"/>
    <a:srgbClr val="C3C3C3"/>
    <a:srgbClr val="F1F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095" y="421640"/>
            <a:ext cx="10942955" cy="1512570"/>
          </a:xfrm>
        </p:spPr>
        <p:txBody>
          <a:bodyPr/>
          <a:p>
            <a:r>
              <a:rPr lang="uk-UA" altLang="en-US" sz="4000" b="1" i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  <a:latin typeface="Comic Sans MS" panose="030F0702030302020204" charset="0"/>
                <a:cs typeface="Comic Sans MS" panose="030F0702030302020204" charset="0"/>
              </a:rPr>
              <a:t>Український національний одяг: від історії до сучасності</a:t>
            </a:r>
            <a:endParaRPr lang="uk-UA" altLang="en-US" sz="4000" b="1" i="1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6745" y="2242185"/>
            <a:ext cx="10949305" cy="193294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r"/>
            <a:r>
              <a:rPr lang="uk-UA" altLang="ru-RU" sz="2400" b="1" i="1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Керівник гуртка “Дизайн одяну”</a:t>
            </a:r>
            <a:endParaRPr lang="uk-UA" altLang="ru-RU" sz="2400" b="1" i="1"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r"/>
            <a:r>
              <a:rPr lang="uk-UA" altLang="ru-RU" sz="2400" b="1" i="1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Бурлуцька Олена</a:t>
            </a:r>
            <a:endParaRPr lang="uk-UA" altLang="ru-RU" sz="2400" b="1" i="1"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745" y="2242185"/>
            <a:ext cx="2857500" cy="42538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Замещающее содержимо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020" y="2681605"/>
            <a:ext cx="3336290" cy="3814445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80" y="3288030"/>
            <a:ext cx="2228850" cy="33394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12776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 sz="32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В основній масі нагрудний одяг представляли безрукавки: "керсетки", "кептари", "лейбики".</a:t>
            </a:r>
            <a:endParaRPr lang="ru-RU" altLang="en-US" sz="32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79475" y="1524000"/>
            <a:ext cx="2857500" cy="3810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3900" y="2251710"/>
            <a:ext cx="2857500" cy="3810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25" y="1939290"/>
            <a:ext cx="2857500" cy="3810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185" y="101600"/>
            <a:ext cx="10972800" cy="367030"/>
          </a:xfrm>
        </p:spPr>
        <p:txBody>
          <a:bodyPr/>
          <a:p>
            <a:endParaRPr lang="ru-RU" altLang="en-US" sz="2400" i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ru-RU" altLang="en-US" sz="2400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charset="0"/>
                <a:cs typeface="Comic Sans MS" panose="030F0702030302020204" charset="0"/>
                <a:sym typeface="+mn-ea"/>
              </a:rPr>
              <a:t>Єдиним різновидом нагрудного одягу з рукавом була юпка. Сучасні українці часто плутають цей елемент зі спідницею, вважаючи, що назва перегукується з російськомовним "юбка", або й взагалі походить від нього. Насправді це звичайнісінька за кроєм безрукавка, до якої пришито рукава.</a:t>
            </a:r>
            <a:endParaRPr lang="ru-RU" altLang="en-US" i="1">
              <a:latin typeface="Comic Sans MS" panose="030F0702030302020204" charset="0"/>
              <a:cs typeface="Comic Sans MS" panose="030F0702030302020204" charset="0"/>
            </a:endParaRPr>
          </a:p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18185" y="756920"/>
            <a:ext cx="4679315" cy="53708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Верхній одяг</a:t>
            </a:r>
            <a:endParaRPr lang="ru-RU" altLang="en-US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6690" y="952500"/>
            <a:ext cx="3425190" cy="43815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54390" y="448310"/>
            <a:ext cx="2857500" cy="36766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880" y="1350010"/>
            <a:ext cx="2857500" cy="3810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970" y="3588385"/>
            <a:ext cx="2857500" cy="30765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10235" y="773430"/>
            <a:ext cx="2186305" cy="28987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4039870"/>
            <a:ext cx="3410585" cy="211772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945" y="773430"/>
            <a:ext cx="2958465" cy="264985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180" y="3789680"/>
            <a:ext cx="2957830" cy="23679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615" y="774065"/>
            <a:ext cx="4172585" cy="242824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50" y="3906520"/>
            <a:ext cx="2965450" cy="22510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Аксесуари давніх українців</a:t>
            </a:r>
            <a:endParaRPr lang="ru-RU" altLang="en-US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197600" y="1174115"/>
            <a:ext cx="5384800" cy="4953000"/>
          </a:xfrm>
        </p:spPr>
        <p:txBody>
          <a:bodyPr/>
          <a:p>
            <a:r>
              <a:rPr lang="ru-RU" altLang="en-US" sz="280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український національний костюм не може існувати без аксесуарів</a:t>
            </a:r>
            <a:endParaRPr lang="ru-RU" altLang="en-US" sz="2800" i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631315"/>
            <a:ext cx="5384800" cy="4038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765" y="2828925"/>
            <a:ext cx="4334510" cy="26638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983615"/>
          </a:xfrm>
        </p:spPr>
        <p:txBody>
          <a:bodyPr/>
          <a:p>
            <a:pPr algn="ctr"/>
            <a:r>
              <a:rPr lang="ru-RU" altLang="en-US" sz="3200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Обов’язковими для пращурів були пояси і головні убори.</a:t>
            </a:r>
            <a:endParaRPr lang="ru-RU" altLang="en-US" sz="3200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631315"/>
            <a:ext cx="5384800" cy="4038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8625" y="1391285"/>
            <a:ext cx="3769995" cy="47364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196975"/>
          </a:xfrm>
        </p:spPr>
        <p:txBody>
          <a:bodyPr/>
          <a:p>
            <a:pPr algn="ctr"/>
            <a:r>
              <a:rPr lang="ru-RU" altLang="en-US" sz="3200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Прикраси з дорогоцінними каменями українці збирали впродовж поколінь</a:t>
            </a:r>
            <a:endParaRPr lang="ru-RU" altLang="en-US" sz="3200" i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74395" y="1066165"/>
            <a:ext cx="2360930" cy="4953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77995" y="4533900"/>
            <a:ext cx="2152650" cy="16275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905" y="1387475"/>
            <a:ext cx="3105785" cy="27539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825" y="1387475"/>
            <a:ext cx="2886710" cy="205422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435" y="3895090"/>
            <a:ext cx="2165985" cy="2574925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178560"/>
          </a:xfrm>
        </p:spPr>
        <p:txBody>
          <a:bodyPr/>
          <a:p>
            <a:pPr algn="ctr"/>
            <a:r>
              <a:rPr lang="ru-RU" altLang="en-US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Взуття в комплексі українського народного костюма</a:t>
            </a:r>
            <a:endParaRPr lang="ru-RU" altLang="en-US" i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629410"/>
            <a:ext cx="5384800" cy="404241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829435"/>
            <a:ext cx="5384800" cy="36429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uk-UA" altLang="ru-RU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Сучасний український костюм</a:t>
            </a:r>
            <a:endParaRPr lang="uk-UA" altLang="ru-RU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ru-RU" altLang="en-US" sz="24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У поданні сучасної людини український національний костюм - це яскраві речі певного фасону і з характерним декором. Вишита сорочка, плахта і вінок - приблизно такий костюм виникає в нашій уяві, коли мова йде про жіноче вбрання. Ну, а чоловічий національний костюм, ми представляємо, як яскраві шаровари і вільну вишиту сорочку з поясом</a:t>
            </a:r>
            <a:endParaRPr lang="ru-RU" altLang="en-US" sz="24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545580" y="1174750"/>
            <a:ext cx="3279775" cy="4953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093210" y="952500"/>
            <a:ext cx="2971800" cy="495300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7745" y="1400810"/>
            <a:ext cx="3171825" cy="506920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1269365"/>
            <a:ext cx="3465830" cy="52006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72720"/>
            <a:ext cx="10972800" cy="744855"/>
          </a:xfrm>
        </p:spPr>
        <p:txBody>
          <a:bodyPr/>
          <a:p>
            <a:pPr algn="ctr"/>
            <a:br>
              <a:rPr lang="ru-RU" altLang="en-US"/>
            </a:br>
            <a:r>
              <a:rPr lang="ru-RU" altLang="en-US" sz="2400" b="1" i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/>
                <a:latin typeface="Comic Sans MS" panose="030F0702030302020204" charset="0"/>
                <a:cs typeface="Comic Sans MS" panose="030F0702030302020204" charset="0"/>
              </a:rPr>
              <a:t>В українському народному костюмі втілилася історична доля народу, його культура і традиції. </a:t>
            </a:r>
            <a:br>
              <a:rPr lang="ru-RU" altLang="en-US"/>
            </a:br>
            <a:endParaRPr lang="ru-RU" altLang="en-US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>
              <a:buNone/>
            </a:pPr>
            <a:r>
              <a:rPr lang="ru-RU" altLang="en-US" sz="2400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Про красу та самобутність українського одягу дуже точно сказав Ілля Рєпін, порівнявши українок з парижанками:</a:t>
            </a:r>
            <a:endParaRPr lang="ru-RU" altLang="en-US" sz="24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  <a:p>
            <a:pPr marL="0" indent="0">
              <a:buNone/>
            </a:pPr>
            <a:r>
              <a:rPr lang="ru-RU" altLang="en-US" sz="2400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“Тільки малоросіянки та парижанки вміють одягатися зі смаком! Ви не повірите, як чарівно одягаються дівчата, парубки теж спритно: ... це дійсно народний, зручний і граціозний костюм. А які дукати, моністи, головні убори, квіти! А які обличчя! А яка мова! Просто краса, краса і краса!”</a:t>
            </a:r>
            <a:endParaRPr lang="ru-RU" altLang="en-US" sz="2400" i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97600" y="1708150"/>
            <a:ext cx="5384800" cy="38855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984250"/>
          </a:xfrm>
        </p:spPr>
        <p:txBody>
          <a:bodyPr/>
          <a:p>
            <a:pPr algn="ctr"/>
            <a:r>
              <a:rPr lang="ru-RU" altLang="en-US" sz="2400" b="1" i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Повсякденні сукні в українському стилі. Відмінність такого наряду в унікальному поєднанні простоти крою, жіночності і легкому декорі</a:t>
            </a:r>
            <a:endParaRPr lang="ru-RU" altLang="en-US" sz="2400" b="1" i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856105"/>
            <a:ext cx="5384800" cy="358965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500" y="1174750"/>
            <a:ext cx="4953000" cy="4953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uk-UA" altLang="ru-RU" sz="28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Сучасний одяг в українськоиу стилі</a:t>
            </a:r>
            <a:endParaRPr lang="uk-UA" altLang="ru-RU" sz="28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05485" y="1174750"/>
            <a:ext cx="5191760" cy="4953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631315"/>
            <a:ext cx="5384800" cy="4038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56235" y="998855"/>
            <a:ext cx="5384800" cy="4038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76590" y="1174750"/>
            <a:ext cx="3305810" cy="4953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705" y="3237865"/>
            <a:ext cx="2762885" cy="33972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>
              <a:buNone/>
            </a:pPr>
            <a:r>
              <a:rPr lang="ru-RU" altLang="en-US" sz="2800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Насамперед важливо усвідомити: кожен елемент народного вбрання є частинкою, покликаною посилити елемент інший. Використовуючи народний </a:t>
            </a:r>
            <a:r>
              <a:rPr lang="uk-UA" altLang="ru-RU" sz="2800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одяг</a:t>
            </a:r>
            <a:r>
              <a:rPr lang="ru-RU" altLang="en-US" sz="2800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 в тій чи іншій сфері сучасного життя, слід першочергово досягти відповідності між різними деталями. </a:t>
            </a:r>
            <a:endParaRPr lang="ru-RU" altLang="en-US" sz="2800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97600" y="1745615"/>
            <a:ext cx="5384800" cy="3810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5133340"/>
          </a:xfrm>
        </p:spPr>
        <p:txBody>
          <a:bodyPr/>
          <a:p>
            <a:pPr marL="0" indent="0">
              <a:buNone/>
            </a:pPr>
            <a:r>
              <a:rPr lang="ru-RU" altLang="en-US" sz="24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Приємно усвідомлювати, що український народний </a:t>
            </a:r>
            <a:r>
              <a:rPr lang="uk-UA" altLang="ru-RU" sz="24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одяг</a:t>
            </a:r>
            <a:r>
              <a:rPr lang="ru-RU" altLang="en-US" sz="24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 і сьогодні залишається затребуваним і популярним. Елементи традиційного одягу часто-густо використовуються в повсякденному житті - чоловічі та жіночі вишиванки, вінки з квітів, стрічки для волосся. У спеціалізованих магазинах ви без зусиль зможете купити вишиванку або інші елементи національного </a:t>
            </a:r>
            <a:r>
              <a:rPr lang="uk-UA" altLang="ru-RU" sz="24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одягу</a:t>
            </a:r>
            <a:r>
              <a:rPr lang="ru-RU" altLang="en-US" sz="24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uk-UA" altLang="ru-RU" sz="24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Також ви можете зробити все власноруч.</a:t>
            </a:r>
            <a:endParaRPr lang="ru-RU" altLang="en-US" sz="2400" i="1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ru-RU" altLang="en-US" sz="2400" b="1" i="1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97815" y="358140"/>
            <a:ext cx="2918460" cy="408622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2732405"/>
            <a:ext cx="3195955" cy="3810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24460"/>
            <a:ext cx="10972800" cy="1196340"/>
          </a:xfrm>
        </p:spPr>
        <p:txBody>
          <a:bodyPr/>
          <a:p>
            <a:pPr algn="ctr"/>
            <a:r>
              <a:rPr lang="ru-RU" altLang="en-US" sz="4400" b="1" i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A043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Будьте стильними і любіть свою країну!</a:t>
            </a:r>
            <a:endParaRPr lang="ru-RU" altLang="en-US" sz="4400" b="1" i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A043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1"/>
          </p:nvPr>
        </p:nvSpPr>
        <p:spPr>
          <a:xfrm>
            <a:off x="609600" y="1156970"/>
            <a:ext cx="5384800" cy="4953000"/>
          </a:xfrm>
        </p:spPr>
        <p:txBody>
          <a:bodyPr/>
          <a:p>
            <a:pPr marL="0" indent="0">
              <a:buNone/>
            </a:pPr>
            <a:endParaRPr lang="ru-RU" altLang="en-US" b="1" i="1">
              <a:latin typeface="Comic Sans MS" panose="030F0702030302020204" charset="0"/>
              <a:cs typeface="Comic Sans MS" panose="030F0702030302020204" charset="0"/>
            </a:endParaRPr>
          </a:p>
          <a:p>
            <a:endParaRPr lang="ru-RU" alt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30605" y="4263390"/>
            <a:ext cx="2657475" cy="236918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270" y="3310255"/>
            <a:ext cx="5186045" cy="33223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765" y="4119245"/>
            <a:ext cx="1445895" cy="26568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550" y="1678305"/>
            <a:ext cx="1667510" cy="213487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95" y="1668145"/>
            <a:ext cx="1541145" cy="230759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830" y="1859280"/>
            <a:ext cx="1869440" cy="27851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195" y="1320800"/>
            <a:ext cx="1662430" cy="24923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0490" y="1563370"/>
            <a:ext cx="1798955" cy="27000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Історія українського народного костюму</a:t>
            </a:r>
            <a:endParaRPr lang="ru-RU" altLang="en-US" b="1" i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ru-RU" altLang="en-US" i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Історія українського </a:t>
            </a:r>
            <a:r>
              <a:rPr lang="uk-UA" altLang="ru-RU" i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одягу</a:t>
            </a:r>
            <a:r>
              <a:rPr lang="ru-RU" altLang="en-US" i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 невіддільна від історії народу. Так само, як і всі інші мистецькі прояви, він почав свій розвиток із глибини віків.</a:t>
            </a:r>
            <a:r>
              <a:rPr lang="ru-RU" altLang="en-US"/>
              <a:t> 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174750"/>
            <a:ext cx="2962275" cy="3810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2317750"/>
            <a:ext cx="2762250" cy="3810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984250"/>
          </a:xfrm>
        </p:spPr>
        <p:txBody>
          <a:bodyPr/>
          <a:p>
            <a:r>
              <a:rPr lang="ru-RU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r>
              <a:rPr lang="ru-RU" altLang="en-US" sz="2000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За активного розвитку цивілізації, зміни побуту і систем господарювання на більш досконалі, вдосконалювався й одяг.</a:t>
            </a:r>
            <a:endParaRPr lang="ru-RU" altLang="en-US" sz="2000" b="1" i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37335" y="1445260"/>
            <a:ext cx="3491865" cy="4953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0555" y="1174750"/>
            <a:ext cx="3818255" cy="4953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72720"/>
            <a:ext cx="10972800" cy="889635"/>
          </a:xfrm>
        </p:spPr>
        <p:txBody>
          <a:bodyPr/>
          <a:p>
            <a:pPr algn="ctr"/>
            <a:r>
              <a:rPr lang="ru-RU" altLang="en-US" sz="2800" b="1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Елементи вбрання, їх класифікація у загальній системі складових народного костюму</a:t>
            </a:r>
            <a:endParaRPr lang="ru-RU" altLang="en-US" sz="2800" b="1" i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>
              <a:buNone/>
            </a:pPr>
            <a:r>
              <a:rPr lang="ru-RU" altLang="en-US" sz="24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Натільний одяг</a:t>
            </a:r>
            <a:endParaRPr lang="ru-RU" altLang="en-US" sz="2400" i="1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ru-RU" altLang="en-US" sz="2400" i="1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7880" y="3415665"/>
            <a:ext cx="2540000" cy="29610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Замещающее содержимое 6"/>
          <p:cNvSpPr/>
          <p:nvPr>
            <p:ph sz="half" idx="2"/>
          </p:nvPr>
        </p:nvSpPr>
        <p:spPr/>
        <p:txBody>
          <a:bodyPr/>
          <a:p>
            <a:r>
              <a:rPr lang="ru-RU" altLang="en-US" sz="2000" i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Залежно від способу носіння, одяг давнього українства знавці поділяють на кілька груп. Наприклад, натільний – той, що одягали безпосередньо на тіло. Як чоловіки, так і жінки послуговувалися єдиним видом натільного одягу – сорочкою</a:t>
            </a:r>
            <a:endParaRPr lang="ru-RU" altLang="en-US" sz="2000" i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1788160"/>
            <a:ext cx="3818255" cy="32810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</p:spPr>
        <p:txBody>
          <a:bodyPr/>
          <a:p>
            <a:pPr algn="ctr"/>
            <a:r>
              <a:rPr lang="ru-RU" altLang="en-US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Стегновий (поясний) одяг</a:t>
            </a:r>
            <a:endParaRPr lang="ru-RU" altLang="en-US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>
              <a:buNone/>
            </a:pPr>
            <a:endParaRPr lang="uk-UA" altLang="ru-RU"/>
          </a:p>
          <a:p>
            <a:pPr marL="0" indent="0">
              <a:buNone/>
            </a:pPr>
            <a:endParaRPr lang="uk-UA" altLang="ru-RU">
              <a:sym typeface="+mn-ea"/>
            </a:endParaRPr>
          </a:p>
          <a:p>
            <a:pPr marL="0" indent="0">
              <a:buNone/>
            </a:pPr>
            <a:endParaRPr lang="uk-UA" altLang="ru-RU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uk-UA" altLang="ru-RU"/>
          </a:p>
          <a:p>
            <a:pPr marL="0" indent="0">
              <a:buNone/>
            </a:pPr>
            <a:endParaRPr lang="uk-UA" alt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1425" y="3479800"/>
            <a:ext cx="2857500" cy="26479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095" y="3479165"/>
            <a:ext cx="3020060" cy="26479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Текстовое поле 10"/>
          <p:cNvSpPr txBox="1"/>
          <p:nvPr/>
        </p:nvSpPr>
        <p:spPr>
          <a:xfrm>
            <a:off x="3935095" y="1174750"/>
            <a:ext cx="302069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uk-UA" altLang="ru-RU" sz="2000" b="1" i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Запаска</a:t>
            </a:r>
            <a:r>
              <a:rPr lang="uk-UA" altLang="ru-RU" sz="2000" i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 є найдавнішим загальнослов'янським варіантом незшитої спідниц</a:t>
            </a:r>
            <a:endParaRPr lang="uk-UA" altLang="ru-RU" sz="2000" i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3479165"/>
            <a:ext cx="2857500" cy="264858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Текстовое поле 12"/>
          <p:cNvSpPr txBox="1"/>
          <p:nvPr/>
        </p:nvSpPr>
        <p:spPr>
          <a:xfrm>
            <a:off x="7622540" y="925830"/>
            <a:ext cx="282638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uk-UA" altLang="ru-RU" sz="2000" b="1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Фартух</a:t>
            </a:r>
            <a:r>
              <a:rPr lang="uk-UA" altLang="ru-RU" sz="2000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 жіночий одяг у вигляді шматка тканини певного розміру та фасону, який одягають спереду на сукню, спідницю</a:t>
            </a:r>
            <a:endParaRPr lang="uk-UA" altLang="ru-RU" sz="2000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276225" y="925830"/>
            <a:ext cx="31496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buNone/>
            </a:pPr>
            <a:r>
              <a:rPr lang="uk-UA" altLang="ru-RU" sz="2000" b="1" i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Плахта</a:t>
            </a:r>
            <a:r>
              <a:rPr lang="uk-UA" altLang="ru-RU" sz="2000" i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 (зшита частково розпашна спідниця, обов'язковий елемент центральноукраїнського жіночого національного костюму)</a:t>
            </a:r>
            <a:endParaRPr lang="uk-UA" altLang="ru-RU" sz="2000" i="1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uk-UA" altLang="ru-RU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Чоловічий поясний одяг</a:t>
            </a:r>
            <a:endParaRPr lang="uk-UA" altLang="ru-RU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52625" y="1951355"/>
            <a:ext cx="3220720" cy="41763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9010" y="1951355"/>
            <a:ext cx="3501390" cy="41763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Текстовое поле 8"/>
          <p:cNvSpPr txBox="1"/>
          <p:nvPr/>
        </p:nvSpPr>
        <p:spPr>
          <a:xfrm>
            <a:off x="436880" y="117475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uk-UA" altLang="ru-RU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Ш</a:t>
            </a:r>
            <a:r>
              <a:rPr lang="ru-RU" altLang="en-US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аровари (широкі штани)</a:t>
            </a:r>
            <a:endParaRPr lang="ru-RU" altLang="en-US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7319010" y="117475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uk-UA" altLang="ru-RU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Г</a:t>
            </a:r>
            <a:r>
              <a:rPr lang="ru-RU" altLang="en-US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ачі (вузькі штани</a:t>
            </a:r>
            <a:r>
              <a:rPr lang="ru-RU" altLang="en-US"/>
              <a:t>)</a:t>
            </a:r>
            <a:endParaRPr lang="ru-RU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Нагрудний одяг</a:t>
            </a:r>
            <a:r>
              <a:rPr lang="ru-RU" altLang="en-US"/>
              <a:t> 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03630" y="1174750"/>
            <a:ext cx="4395470" cy="495300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0690" y="1174750"/>
            <a:ext cx="419735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ru-RU" altLang="en-US" sz="2400" i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Нагрудний одяг носили поверх сорочки. Важливою функцією цього елементу вбрання, окрім покриття тіла, було увиразнення силуету і приховання недоліків фігури, щоб наблизити її до тогочасного еталону краси. До речі, українці і досі не змінили своїх вподобань стосовно ідеалу фігури: широкоплечі парубки і тендітні, зі спокусливими формами й світлою посмішкою, дівчата.</a:t>
            </a:r>
            <a:r>
              <a:rPr lang="ru-RU" altLang="en-US" sz="2400" i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ru-RU" altLang="en-US" sz="2400" i="1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97600" y="1175385"/>
            <a:ext cx="5384800" cy="470789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3820</Words>
  <Application>WPS Presentation</Application>
  <PresentationFormat>Widescreen</PresentationFormat>
  <Paragraphs>80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SimSun</vt:lpstr>
      <vt:lpstr>Wingdings</vt:lpstr>
      <vt:lpstr>Comic Sans MS</vt:lpstr>
      <vt:lpstr>Microsoft YaHei</vt:lpstr>
      <vt:lpstr/>
      <vt:lpstr>Arial Unicode MS</vt:lpstr>
      <vt:lpstr>Calibri</vt:lpstr>
      <vt:lpstr>Segoe Print</vt:lpstr>
      <vt:lpstr>Blue Waves</vt:lpstr>
      <vt:lpstr>Український національний одяг: від історії до сучасності</vt:lpstr>
      <vt:lpstr> В українському народному костюмі втілилася історична доля народу, його культура і традиції.  </vt:lpstr>
      <vt:lpstr>Історія українського народного костюму</vt:lpstr>
      <vt:lpstr> За активного розвитку цивілізації, зміни побуту і систем господарювання на більш досконалі, вдосконалювався й одяг.</vt:lpstr>
      <vt:lpstr>Елементи вбрання, їх класифікація у загальній системі складових народного костюму</vt:lpstr>
      <vt:lpstr>Стегновий (поясний) одяг</vt:lpstr>
      <vt:lpstr>Чоловічий поясний одяг</vt:lpstr>
      <vt:lpstr>Нагрудний одяг </vt:lpstr>
      <vt:lpstr>PowerPoint 演示文稿</vt:lpstr>
      <vt:lpstr>В основній масі нагрудний одяг представляли безрукавки: "керсетки", "кептари", "лейбики".</vt:lpstr>
      <vt:lpstr>PowerPoint 演示文稿</vt:lpstr>
      <vt:lpstr>Верхній одяг</vt:lpstr>
      <vt:lpstr>PowerPoint 演示文稿</vt:lpstr>
      <vt:lpstr>Аксесуари давніх українців</vt:lpstr>
      <vt:lpstr>Обов’язковими для пращурів були пояси і головні убори.</vt:lpstr>
      <vt:lpstr>Прикраси з дорогоцінними каменями українці збирали впродовж поколінь</vt:lpstr>
      <vt:lpstr>Взуття в комплексі українського народного костюма</vt:lpstr>
      <vt:lpstr>Сучасний український костюм</vt:lpstr>
      <vt:lpstr>PowerPoint 演示文稿</vt:lpstr>
      <vt:lpstr>Повсякденні сукні в українському стилі. Відмінність такого наряду в унікальному поєднанні простоти крою, жіночності і легкому декорі</vt:lpstr>
      <vt:lpstr>Сучасний одяг в українськоиу стилі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Український національний костюм:  історія, значення, традиції.</dc:title>
  <dc:creator>User</dc:creator>
  <cp:lastModifiedBy>User</cp:lastModifiedBy>
  <cp:revision>11</cp:revision>
  <dcterms:created xsi:type="dcterms:W3CDTF">2020-05-04T09:18:00Z</dcterms:created>
  <dcterms:modified xsi:type="dcterms:W3CDTF">2020-05-04T14:03:54Z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