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83" r:id="rId3"/>
    <p:sldId id="257" r:id="rId4"/>
    <p:sldId id="265" r:id="rId5"/>
    <p:sldId id="284" r:id="rId6"/>
    <p:sldId id="285" r:id="rId7"/>
    <p:sldId id="286" r:id="rId8"/>
    <p:sldId id="287" r:id="rId9"/>
    <p:sldId id="279" r:id="rId10"/>
    <p:sldId id="280" r:id="rId11"/>
    <p:sldId id="289" r:id="rId12"/>
    <p:sldId id="274" r:id="rId13"/>
    <p:sldId id="275" r:id="rId14"/>
    <p:sldId id="276" r:id="rId15"/>
    <p:sldId id="277" r:id="rId16"/>
    <p:sldId id="278"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06" autoAdjust="0"/>
  </p:normalViewPr>
  <p:slideViewPr>
    <p:cSldViewPr>
      <p:cViewPr varScale="1">
        <p:scale>
          <a:sx n="102" d="100"/>
          <a:sy n="102" d="100"/>
        </p:scale>
        <p:origin x="2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16" name="Номер слайда 15"/>
          <p:cNvSpPr>
            <a:spLocks noGrp="1"/>
          </p:cNvSpPr>
          <p:nvPr>
            <p:ph type="sldNum" sz="quarter" idx="11"/>
          </p:nvPr>
        </p:nvSpPr>
        <p:spPr/>
        <p:txBody>
          <a:bodyPr/>
          <a:lstStyle/>
          <a:p>
            <a:fld id="{E2D82BF4-EAEB-4E19-950A-ECB0249E5B63}"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82BF4-EAEB-4E19-950A-ECB0249E5B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82BF4-EAEB-4E19-950A-ECB0249E5B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A42F10F-B9EF-4975-A333-6F7ACEFDE664}" type="datetimeFigureOut">
              <a:rPr lang="ru-RU" smtClean="0"/>
              <a:pPr/>
              <a:t>14.05.2020</a:t>
            </a:fld>
            <a:endParaRPr lang="ru-RU"/>
          </a:p>
        </p:txBody>
      </p:sp>
      <p:sp>
        <p:nvSpPr>
          <p:cNvPr id="15" name="Номер слайда 14"/>
          <p:cNvSpPr>
            <a:spLocks noGrp="1"/>
          </p:cNvSpPr>
          <p:nvPr>
            <p:ph type="sldNum" sz="quarter" idx="15"/>
          </p:nvPr>
        </p:nvSpPr>
        <p:spPr/>
        <p:txBody>
          <a:bodyPr/>
          <a:lstStyle>
            <a:lvl1pPr algn="ctr">
              <a:defRPr/>
            </a:lvl1pPr>
          </a:lstStyle>
          <a:p>
            <a:fld id="{E2D82BF4-EAEB-4E19-950A-ECB0249E5B63}"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82BF4-EAEB-4E19-950A-ECB0249E5B63}"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D82BF4-EAEB-4E19-950A-ECB0249E5B6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2D82BF4-EAEB-4E19-950A-ECB0249E5B63}"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D82BF4-EAEB-4E19-950A-ECB0249E5B6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D82BF4-EAEB-4E19-950A-ECB0249E5B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A42F10F-B9EF-4975-A333-6F7ACEFDE664}" type="datetimeFigureOut">
              <a:rPr lang="ru-RU" smtClean="0"/>
              <a:pPr/>
              <a:t>14.05.2020</a:t>
            </a:fld>
            <a:endParaRPr lang="ru-RU"/>
          </a:p>
        </p:txBody>
      </p:sp>
      <p:sp>
        <p:nvSpPr>
          <p:cNvPr id="9" name="Номер слайда 8"/>
          <p:cNvSpPr>
            <a:spLocks noGrp="1"/>
          </p:cNvSpPr>
          <p:nvPr>
            <p:ph type="sldNum" sz="quarter" idx="15"/>
          </p:nvPr>
        </p:nvSpPr>
        <p:spPr/>
        <p:txBody>
          <a:bodyPr/>
          <a:lstStyle/>
          <a:p>
            <a:fld id="{E2D82BF4-EAEB-4E19-950A-ECB0249E5B63}"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A42F10F-B9EF-4975-A333-6F7ACEFDE664}" type="datetimeFigureOut">
              <a:rPr lang="ru-RU" smtClean="0"/>
              <a:pPr/>
              <a:t>14.05.2020</a:t>
            </a:fld>
            <a:endParaRPr lang="ru-RU"/>
          </a:p>
        </p:txBody>
      </p:sp>
      <p:sp>
        <p:nvSpPr>
          <p:cNvPr id="9" name="Номер слайда 8"/>
          <p:cNvSpPr>
            <a:spLocks noGrp="1"/>
          </p:cNvSpPr>
          <p:nvPr>
            <p:ph type="sldNum" sz="quarter" idx="11"/>
          </p:nvPr>
        </p:nvSpPr>
        <p:spPr/>
        <p:txBody>
          <a:bodyPr/>
          <a:lstStyle/>
          <a:p>
            <a:fld id="{E2D82BF4-EAEB-4E19-950A-ECB0249E5B63}"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42F10F-B9EF-4975-A333-6F7ACEFDE664}" type="datetimeFigureOut">
              <a:rPr lang="ru-RU" smtClean="0"/>
              <a:pPr/>
              <a:t>14.05.2020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2D82BF4-EAEB-4E19-950A-ECB0249E5B63}"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eograf.com.ua/glossary/termini-i-ponyattya-z-galuzi-kartografiji-geodeziji-gravimetriji-topografiji/portolan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571480"/>
            <a:ext cx="7215238" cy="2357454"/>
          </a:xfrm>
        </p:spPr>
        <p:txBody>
          <a:bodyPr>
            <a:normAutofit/>
          </a:bodyPr>
          <a:lstStyle/>
          <a:p>
            <a:pPr algn="ctr"/>
            <a:r>
              <a:rPr lang="ru-RU" sz="2800" dirty="0" err="1" smtClean="0">
                <a:solidFill>
                  <a:schemeClr val="tx1"/>
                </a:solidFill>
                <a:effectLst/>
                <a:latin typeface="Times New Roman" pitchFamily="18" charset="0"/>
                <a:cs typeface="Times New Roman" pitchFamily="18" charset="0"/>
              </a:rPr>
              <a:t>Історія</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розвитку</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засобів</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і</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способів</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орієнтування</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людини</a:t>
            </a:r>
            <a:r>
              <a:rPr lang="ru-RU" sz="2800" dirty="0" smtClean="0">
                <a:solidFill>
                  <a:schemeClr val="tx1"/>
                </a:solidFill>
                <a:effectLst/>
                <a:latin typeface="Times New Roman" pitchFamily="18" charset="0"/>
                <a:cs typeface="Times New Roman" pitchFamily="18" charset="0"/>
              </a:rPr>
              <a:t/>
            </a:r>
            <a:br>
              <a:rPr lang="ru-RU" sz="2800" dirty="0" smtClean="0">
                <a:solidFill>
                  <a:schemeClr val="tx1"/>
                </a:solidFill>
                <a:effectLst/>
                <a:latin typeface="Times New Roman" pitchFamily="18" charset="0"/>
                <a:cs typeface="Times New Roman" pitchFamily="18" charset="0"/>
              </a:rPr>
            </a:br>
            <a:r>
              <a:rPr lang="ru-RU" sz="2800" dirty="0" smtClean="0">
                <a:solidFill>
                  <a:schemeClr val="tx1"/>
                </a:solidFill>
                <a:effectLst/>
                <a:latin typeface="Times New Roman" pitchFamily="18" charset="0"/>
                <a:cs typeface="Times New Roman" pitchFamily="18" charset="0"/>
              </a:rPr>
              <a:t>в </a:t>
            </a:r>
            <a:r>
              <a:rPr lang="ru-RU" sz="2800" dirty="0" err="1" smtClean="0">
                <a:solidFill>
                  <a:schemeClr val="tx1"/>
                </a:solidFill>
                <a:effectLst/>
                <a:latin typeface="Times New Roman" pitchFamily="18" charset="0"/>
                <a:cs typeface="Times New Roman" pitchFamily="18" charset="0"/>
              </a:rPr>
              <a:t>просторі</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від</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знаходження</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найпростіших</a:t>
            </a:r>
            <a:r>
              <a:rPr lang="ru-RU" sz="2800" dirty="0" smtClean="0">
                <a:solidFill>
                  <a:schemeClr val="tx1"/>
                </a:solidFill>
                <a:effectLst/>
                <a:latin typeface="Times New Roman" pitchFamily="18" charset="0"/>
                <a:cs typeface="Times New Roman" pitchFamily="18" charset="0"/>
              </a:rPr>
              <a:t> </a:t>
            </a:r>
            <a:r>
              <a:rPr lang="ru-RU" sz="2800" dirty="0" err="1" smtClean="0">
                <a:solidFill>
                  <a:schemeClr val="tx1"/>
                </a:solidFill>
                <a:effectLst/>
                <a:latin typeface="Times New Roman" pitchFamily="18" charset="0"/>
                <a:cs typeface="Times New Roman" pitchFamily="18" charset="0"/>
              </a:rPr>
              <a:t>орієнтирів</a:t>
            </a:r>
            <a:r>
              <a:rPr lang="ru-RU" sz="2800" dirty="0" smtClean="0">
                <a:solidFill>
                  <a:schemeClr val="tx1"/>
                </a:solidFill>
                <a:effectLst/>
                <a:latin typeface="Times New Roman" pitchFamily="18" charset="0"/>
                <a:cs typeface="Times New Roman" pitchFamily="18" charset="0"/>
              </a:rPr>
              <a:t> до </a:t>
            </a:r>
            <a:r>
              <a:rPr lang="ru-RU" sz="2800" dirty="0" err="1" smtClean="0">
                <a:solidFill>
                  <a:schemeClr val="tx1"/>
                </a:solidFill>
                <a:effectLst/>
                <a:latin typeface="Times New Roman" pitchFamily="18" charset="0"/>
                <a:cs typeface="Times New Roman" pitchFamily="18" charset="0"/>
              </a:rPr>
              <a:t>використання</a:t>
            </a:r>
            <a:r>
              <a:rPr lang="ru-RU" sz="2800" dirty="0" smtClean="0">
                <a:solidFill>
                  <a:schemeClr val="tx1"/>
                </a:solidFill>
                <a:effectLst/>
                <a:latin typeface="Times New Roman" pitchFamily="18" charset="0"/>
                <a:cs typeface="Times New Roman" pitchFamily="18" charset="0"/>
              </a:rPr>
              <a:t> GPS</a:t>
            </a:r>
            <a:endParaRPr lang="ru-RU" sz="2800" dirty="0">
              <a:solidFill>
                <a:schemeClr val="tx1"/>
              </a:solidFill>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899044"/>
          </a:xfrm>
        </p:spPr>
        <p:txBody>
          <a:bodyPr>
            <a:normAutofit lnSpcReduction="10000"/>
          </a:bodyPr>
          <a:lstStyle/>
          <a:p>
            <a:pPr algn="just"/>
            <a:r>
              <a:rPr lang="ru-RU" sz="1800" dirty="0" err="1" smtClean="0">
                <a:latin typeface="Times New Roman" pitchFamily="18" charset="0"/>
                <a:cs typeface="Times New Roman" pitchFamily="18" charset="0"/>
              </a:rPr>
              <a:t>Існували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картосхеми</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стародавніх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єгиптян</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китайців</a:t>
            </a:r>
            <a:r>
              <a:rPr lang="ru-RU" sz="1800" dirty="0" smtClean="0">
                <a:latin typeface="Times New Roman" pitchFamily="18" charset="0"/>
                <a:cs typeface="Times New Roman" pitchFamily="18" charset="0"/>
              </a:rPr>
              <a:t>.</a:t>
            </a:r>
            <a:endParaRPr lang="uk-UA" sz="1800" dirty="0" smtClean="0">
              <a:latin typeface="Times New Roman" pitchFamily="18" charset="0"/>
              <a:cs typeface="Times New Roman" pitchFamily="18" charset="0"/>
            </a:endParaRPr>
          </a:p>
          <a:p>
            <a:pPr algn="just"/>
            <a:r>
              <a:rPr lang="uk-UA" sz="1800" dirty="0" err="1" smtClean="0">
                <a:latin typeface="Times New Roman" pitchFamily="18" charset="0"/>
                <a:cs typeface="Times New Roman" pitchFamily="18" charset="0"/>
              </a:rPr>
              <a:t>Анаксімандр</a:t>
            </a:r>
            <a:r>
              <a:rPr lang="uk-UA" sz="1800" dirty="0" smtClean="0">
                <a:latin typeface="Times New Roman" pitchFamily="18" charset="0"/>
                <a:cs typeface="Times New Roman" pitchFamily="18" charset="0"/>
              </a:rPr>
              <a:t> винайшов сонячний годинник – гномон, першим накреслив географічну карту з використанням масштабу. </a:t>
            </a:r>
          </a:p>
          <a:p>
            <a:pPr algn="just"/>
            <a:endParaRPr lang="uk-UA" sz="1800" dirty="0" smtClean="0">
              <a:latin typeface="Times New Roman" pitchFamily="18" charset="0"/>
              <a:cs typeface="Times New Roman" pitchFamily="18" charset="0"/>
            </a:endParaRPr>
          </a:p>
          <a:p>
            <a:pPr algn="just"/>
            <a:r>
              <a:rPr lang="uk-UA" sz="1800" dirty="0" smtClean="0">
                <a:latin typeface="Times New Roman" pitchFamily="18" charset="0"/>
                <a:cs typeface="Times New Roman" pitchFamily="18" charset="0"/>
              </a:rPr>
              <a:t>Клавдій </a:t>
            </a:r>
            <a:r>
              <a:rPr lang="uk-UA" sz="1800" dirty="0" err="1" smtClean="0">
                <a:latin typeface="Times New Roman" pitchFamily="18" charset="0"/>
                <a:cs typeface="Times New Roman" pitchFamily="18" charset="0"/>
              </a:rPr>
              <a:t>Птолемей</a:t>
            </a:r>
            <a:r>
              <a:rPr lang="uk-UA" sz="1800" dirty="0" smtClean="0">
                <a:latin typeface="Times New Roman" pitchFamily="18" charset="0"/>
                <a:cs typeface="Times New Roman" pitchFamily="18" charset="0"/>
              </a:rPr>
              <a:t> на карті світу застосував градусну сітку.</a:t>
            </a:r>
          </a:p>
          <a:p>
            <a:pPr algn="just">
              <a:buNone/>
            </a:pPr>
            <a:r>
              <a:rPr lang="uk-UA" sz="1800" dirty="0" smtClean="0">
                <a:latin typeface="Times New Roman" pitchFamily="18" charset="0"/>
                <a:cs typeface="Times New Roman" pitchFamily="18" charset="0"/>
              </a:rPr>
              <a:t>   </a:t>
            </a:r>
          </a:p>
          <a:p>
            <a:pPr algn="just">
              <a:buNone/>
            </a:pPr>
            <a:r>
              <a:rPr lang="uk-UA" sz="1800" dirty="0" smtClean="0">
                <a:latin typeface="Times New Roman" pitchFamily="18" charset="0"/>
                <a:cs typeface="Times New Roman" pitchFamily="18" charset="0"/>
              </a:rPr>
              <a:t> </a:t>
            </a:r>
          </a:p>
          <a:p>
            <a:pPr algn="just">
              <a:buNone/>
            </a:pPr>
            <a:r>
              <a:rPr lang="uk-UA" sz="1800" dirty="0" smtClean="0">
                <a:latin typeface="Times New Roman" pitchFamily="18" charset="0"/>
                <a:cs typeface="Times New Roman" pitchFamily="18" charset="0"/>
              </a:rPr>
              <a:t>     У 14 столітті з'явилися перші морські компасні карти – </a:t>
            </a:r>
            <a:r>
              <a:rPr lang="uk-UA" sz="1800" dirty="0" err="1" smtClean="0">
                <a:latin typeface="Times New Roman" pitchFamily="18" charset="0"/>
                <a:cs typeface="Times New Roman" pitchFamily="18" charset="0"/>
              </a:rPr>
              <a:t>портолани</a:t>
            </a:r>
            <a:r>
              <a:rPr lang="uk-UA" sz="1800" dirty="0" smtClean="0">
                <a:latin typeface="Times New Roman" pitchFamily="18" charset="0"/>
                <a:cs typeface="Times New Roman" pitchFamily="18" charset="0"/>
              </a:rPr>
              <a:t>, які досить точно відображали відомі європейцям землі і моря та на які було нанесено компасну сітку. </a:t>
            </a:r>
          </a:p>
          <a:p>
            <a:pPr algn="just"/>
            <a:endParaRPr lang="ru-RU" sz="1900" b="1" dirty="0" smtClean="0">
              <a:latin typeface="Times New Roman" pitchFamily="18" charset="0"/>
              <a:cs typeface="Times New Roman" pitchFamily="18" charset="0"/>
              <a:hlinkClick r:id="rId2"/>
            </a:endParaRPr>
          </a:p>
          <a:p>
            <a:pPr algn="just">
              <a:buNone/>
            </a:pPr>
            <a:r>
              <a:rPr lang="ru-RU" sz="1900" b="1" dirty="0" err="1" smtClean="0">
                <a:latin typeface="Times New Roman" pitchFamily="18" charset="0"/>
                <a:cs typeface="Times New Roman" pitchFamily="18" charset="0"/>
                <a:hlinkClick r:id="rId2"/>
              </a:rPr>
              <a:t>Портолани</a:t>
            </a:r>
            <a:r>
              <a:rPr lang="ru-RU" sz="1900" b="1" dirty="0" smtClean="0">
                <a:latin typeface="Times New Roman" pitchFamily="18" charset="0"/>
                <a:cs typeface="Times New Roman" pitchFamily="18" charset="0"/>
              </a:rPr>
              <a:t> - </a:t>
            </a:r>
            <a:r>
              <a:rPr lang="ru-RU" sz="1900" dirty="0" err="1" smtClean="0">
                <a:latin typeface="Times New Roman" pitchFamily="18" charset="0"/>
                <a:cs typeface="Times New Roman" pitchFamily="18" charset="0"/>
              </a:rPr>
              <a:t>морські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навігаційні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карти</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інша</a:t>
            </a:r>
            <a:r>
              <a:rPr lang="ru-RU" sz="1900" dirty="0" smtClean="0">
                <a:latin typeface="Times New Roman" pitchFamily="18" charset="0"/>
                <a:cs typeface="Times New Roman" pitchFamily="18" charset="0"/>
              </a:rPr>
              <a:t>  </a:t>
            </a:r>
          </a:p>
          <a:p>
            <a:pPr algn="just">
              <a:buNone/>
            </a:pP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назва</a:t>
            </a:r>
            <a:r>
              <a:rPr lang="ru-RU" sz="1900" dirty="0" smtClean="0">
                <a:latin typeface="Times New Roman" pitchFamily="18" charset="0"/>
                <a:cs typeface="Times New Roman" pitchFamily="18" charset="0"/>
              </a:rPr>
              <a:t>  - </a:t>
            </a:r>
            <a:r>
              <a:rPr lang="ru-RU" sz="1900" dirty="0" err="1" smtClean="0">
                <a:latin typeface="Times New Roman" pitchFamily="18" charset="0"/>
                <a:cs typeface="Times New Roman" pitchFamily="18" charset="0"/>
              </a:rPr>
              <a:t>компасні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карщо</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застосовувались</a:t>
            </a:r>
            <a:r>
              <a:rPr lang="ru-RU" sz="1900" dirty="0" smtClean="0">
                <a:latin typeface="Times New Roman" pitchFamily="18" charset="0"/>
                <a:cs typeface="Times New Roman" pitchFamily="18" charset="0"/>
              </a:rPr>
              <a:t> у </a:t>
            </a:r>
          </a:p>
          <a:p>
            <a:pPr algn="just">
              <a:buNone/>
            </a:pP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мореплаванні</a:t>
            </a:r>
            <a:r>
              <a:rPr lang="ru-RU" sz="1900" dirty="0" smtClean="0">
                <a:latin typeface="Times New Roman" pitchFamily="18" charset="0"/>
                <a:cs typeface="Times New Roman" pitchFamily="18" charset="0"/>
              </a:rPr>
              <a:t> </a:t>
            </a:r>
            <a:r>
              <a:rPr lang="uk-UA" sz="1900" dirty="0" smtClean="0">
                <a:latin typeface="Times New Roman" pitchFamily="18" charset="0"/>
                <a:cs typeface="Times New Roman" pitchFamily="18" charset="0"/>
              </a:rPr>
              <a:t>в </a:t>
            </a:r>
            <a:r>
              <a:rPr lang="en-US" sz="1900" dirty="0" smtClean="0">
                <a:latin typeface="Times New Roman" pitchFamily="18" charset="0"/>
                <a:cs typeface="Times New Roman" pitchFamily="18" charset="0"/>
              </a:rPr>
              <a:t>XII—XVI </a:t>
            </a:r>
            <a:r>
              <a:rPr lang="ru-RU" sz="1900" dirty="0" smtClean="0">
                <a:latin typeface="Times New Roman" pitchFamily="18" charset="0"/>
                <a:cs typeface="Times New Roman" pitchFamily="18" charset="0"/>
              </a:rPr>
              <a:t>ст.</a:t>
            </a:r>
          </a:p>
          <a:p>
            <a:pPr algn="just">
              <a:buNone/>
            </a:pPr>
            <a:r>
              <a:rPr lang="ru-RU" sz="1900" dirty="0" err="1" smtClean="0">
                <a:latin typeface="Times New Roman" pitchFamily="18" charset="0"/>
                <a:cs typeface="Times New Roman" pitchFamily="18" charset="0"/>
              </a:rPr>
              <a:t>Сьогодні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існує</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безліч</a:t>
            </a:r>
            <a:r>
              <a:rPr lang="ru-RU" sz="1900" dirty="0" smtClean="0">
                <a:latin typeface="Times New Roman" pitchFamily="18" charset="0"/>
                <a:cs typeface="Times New Roman" pitchFamily="18" charset="0"/>
              </a:rPr>
              <a:t> карт, як </a:t>
            </a:r>
            <a:r>
              <a:rPr lang="ru-RU" sz="1900" dirty="0" err="1" smtClean="0">
                <a:latin typeface="Times New Roman" pitchFamily="18" charset="0"/>
                <a:cs typeface="Times New Roman" pitchFamily="18" charset="0"/>
              </a:rPr>
              <a:t>паперових</a:t>
            </a:r>
            <a:r>
              <a:rPr lang="ru-RU" sz="1900" dirty="0" smtClean="0">
                <a:latin typeface="Times New Roman" pitchFamily="18" charset="0"/>
                <a:cs typeface="Times New Roman" pitchFamily="18" charset="0"/>
              </a:rPr>
              <a:t> так</a:t>
            </a:r>
          </a:p>
          <a:p>
            <a:pPr algn="just">
              <a:buNone/>
            </a:pP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електронних</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якими</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користуються</a:t>
            </a:r>
            <a:endParaRPr lang="ru-RU" sz="1900" dirty="0" smtClean="0">
              <a:latin typeface="Times New Roman" pitchFamily="18" charset="0"/>
              <a:cs typeface="Times New Roman" pitchFamily="18" charset="0"/>
            </a:endParaRPr>
          </a:p>
          <a:p>
            <a:pPr algn="just">
              <a:buNone/>
            </a:pPr>
            <a:r>
              <a:rPr lang="ru-RU" sz="1900" dirty="0" smtClean="0">
                <a:latin typeface="Times New Roman" pitchFamily="18" charset="0"/>
                <a:cs typeface="Times New Roman" pitchFamily="18" charset="0"/>
              </a:rPr>
              <a:t> люди.</a:t>
            </a:r>
          </a:p>
          <a:p>
            <a:pPr algn="just">
              <a:buNone/>
            </a:pPr>
            <a:r>
              <a:rPr lang="ru-RU" sz="1900" dirty="0" smtClean="0">
                <a:latin typeface="Times New Roman" pitchFamily="18" charset="0"/>
                <a:cs typeface="Times New Roman" pitchFamily="18" charset="0"/>
              </a:rPr>
              <a:t> </a:t>
            </a:r>
            <a:endParaRPr lang="ru-RU" sz="1900" dirty="0"/>
          </a:p>
        </p:txBody>
      </p:sp>
      <p:pic>
        <p:nvPicPr>
          <p:cNvPr id="4" name="Picture 2" descr="Картинки по запросу портолани"/>
          <p:cNvPicPr>
            <a:picLocks noChangeAspect="1" noChangeArrowheads="1"/>
          </p:cNvPicPr>
          <p:nvPr/>
        </p:nvPicPr>
        <p:blipFill>
          <a:blip r:embed="rId3" cstate="print"/>
          <a:srcRect/>
          <a:stretch>
            <a:fillRect/>
          </a:stretch>
        </p:blipFill>
        <p:spPr bwMode="auto">
          <a:xfrm>
            <a:off x="6072198" y="3786190"/>
            <a:ext cx="2571768" cy="25003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84664"/>
          </a:xfrm>
        </p:spPr>
        <p:txBody>
          <a:bodyPr>
            <a:normAutofit/>
          </a:bodyPr>
          <a:lstStyle/>
          <a:p>
            <a:pPr fontAlgn="base">
              <a:buNone/>
            </a:pPr>
            <a:r>
              <a:rPr lang="uk-UA" sz="1800" dirty="0" smtClean="0">
                <a:latin typeface="Times New Roman" pitchFamily="18" charset="0"/>
                <a:cs typeface="Times New Roman" pitchFamily="18" charset="0"/>
              </a:rPr>
              <a:t>         </a:t>
            </a:r>
          </a:p>
          <a:p>
            <a:pPr fontAlgn="base">
              <a:buNone/>
            </a:pPr>
            <a:endParaRPr lang="uk-UA" sz="1800" dirty="0" smtClean="0">
              <a:latin typeface="Times New Roman" pitchFamily="18" charset="0"/>
              <a:cs typeface="Times New Roman" pitchFamily="18" charset="0"/>
            </a:endParaRPr>
          </a:p>
          <a:p>
            <a:pPr fontAlgn="base">
              <a:buNone/>
            </a:pPr>
            <a:r>
              <a:rPr lang="uk-UA" sz="1800" dirty="0" smtClean="0">
                <a:latin typeface="Times New Roman" pitchFamily="18" charset="0"/>
                <a:cs typeface="Times New Roman" pitchFamily="18" charset="0"/>
              </a:rPr>
              <a:t> Європейські мореплавці  почали використовувати найдену арабами астролябію для визначення місцезнаходження корабля у відкритому морі за зірками. </a:t>
            </a:r>
          </a:p>
          <a:p>
            <a:pPr algn="just">
              <a:buNone/>
            </a:pPr>
            <a:r>
              <a:rPr lang="ru-RU"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В сучасних енциклопедіях говориться про те, що астролябія призначена для визначення широти місцевості. Насправді її функції набагато різноманітніші. Її можна назвати комп'ютером середньовічного  астронома. Можна визначати  час доби, зірковий час, схід та захід світил, напрями на різні міста та багато іншого (близько 1000 способів її використання). </a:t>
            </a:r>
            <a:endParaRPr lang="ru-RU" sz="1800" dirty="0" smtClean="0">
              <a:latin typeface="Times New Roman" pitchFamily="18" charset="0"/>
              <a:cs typeface="Times New Roman" pitchFamily="18" charset="0"/>
            </a:endParaRPr>
          </a:p>
          <a:p>
            <a:endParaRPr lang="ru-RU" sz="1800" dirty="0"/>
          </a:p>
        </p:txBody>
      </p:sp>
      <p:pic>
        <p:nvPicPr>
          <p:cNvPr id="3073" name="Picture 1" descr="C:\Users\Tania\Рабочий стол\астролябія.jpg"/>
          <p:cNvPicPr>
            <a:picLocks noChangeAspect="1" noChangeArrowheads="1"/>
          </p:cNvPicPr>
          <p:nvPr/>
        </p:nvPicPr>
        <p:blipFill>
          <a:blip r:embed="rId2"/>
          <a:srcRect/>
          <a:stretch>
            <a:fillRect/>
          </a:stretch>
        </p:blipFill>
        <p:spPr bwMode="auto">
          <a:xfrm>
            <a:off x="2143108" y="3786190"/>
            <a:ext cx="4214842" cy="2643207"/>
          </a:xfrm>
          <a:prstGeom prst="rect">
            <a:avLst/>
          </a:prstGeom>
          <a:noFill/>
        </p:spPr>
      </p:pic>
      <p:sp>
        <p:nvSpPr>
          <p:cNvPr id="5" name="Прямоугольник 4"/>
          <p:cNvSpPr/>
          <p:nvPr/>
        </p:nvSpPr>
        <p:spPr>
          <a:xfrm>
            <a:off x="2143108" y="500042"/>
            <a:ext cx="5929354" cy="523220"/>
          </a:xfrm>
          <a:prstGeom prst="rect">
            <a:avLst/>
          </a:prstGeom>
        </p:spPr>
        <p:txBody>
          <a:bodyPr wrap="square">
            <a:spAutoFit/>
          </a:bodyPr>
          <a:lstStyle/>
          <a:p>
            <a:r>
              <a:rPr lang="uk-UA" sz="2800" dirty="0" smtClean="0">
                <a:solidFill>
                  <a:prstClr val="white"/>
                </a:solidFill>
                <a:latin typeface="Times New Roman" pitchFamily="18" charset="0"/>
                <a:cs typeface="Times New Roman" pitchFamily="18" charset="0"/>
              </a:rPr>
              <a:t>  Орієнтування за астролябією</a:t>
            </a: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Grp="1" noChangeAspect="1" noChangeArrowheads="1"/>
          </p:cNvPicPr>
          <p:nvPr>
            <p:ph idx="1"/>
          </p:nvPr>
        </p:nvPicPr>
        <p:blipFill>
          <a:blip r:embed="rId2"/>
          <a:stretch>
            <a:fillRect/>
          </a:stretch>
        </p:blipFill>
        <p:spPr bwMode="auto">
          <a:xfrm>
            <a:off x="5715008" y="3071810"/>
            <a:ext cx="2610214" cy="1657581"/>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1285852" y="2643182"/>
            <a:ext cx="3419468" cy="3295648"/>
          </a:xfrm>
          <a:prstGeom prst="rect">
            <a:avLst/>
          </a:prstGeom>
          <a:noFill/>
          <a:ln w="9525">
            <a:noFill/>
            <a:miter lim="800000"/>
            <a:headEnd/>
            <a:tailEnd/>
          </a:ln>
          <a:effectLst/>
        </p:spPr>
      </p:pic>
      <p:sp>
        <p:nvSpPr>
          <p:cNvPr id="6" name="Прямоугольник 5"/>
          <p:cNvSpPr/>
          <p:nvPr/>
        </p:nvSpPr>
        <p:spPr>
          <a:xfrm>
            <a:off x="2000232" y="1785926"/>
            <a:ext cx="4572000" cy="707886"/>
          </a:xfrm>
          <a:prstGeom prst="rect">
            <a:avLst/>
          </a:prstGeom>
        </p:spPr>
        <p:txBody>
          <a:bodyPr>
            <a:spAutoFit/>
          </a:bodyPr>
          <a:lstStyle/>
          <a:p>
            <a:r>
              <a:rPr lang="uk-UA" sz="2000" b="1" dirty="0" smtClean="0">
                <a:latin typeface="Times New Roman" pitchFamily="18" charset="0"/>
                <a:cs typeface="Times New Roman" pitchFamily="18" charset="0"/>
              </a:rPr>
              <a:t>Орієнтування за річними кільцями на пеньку</a:t>
            </a:r>
            <a:endParaRPr lang="ru-RU" sz="2000" dirty="0">
              <a:latin typeface="Times New Roman" pitchFamily="18" charset="0"/>
              <a:cs typeface="Times New Roman" pitchFamily="18" charset="0"/>
            </a:endParaRPr>
          </a:p>
        </p:txBody>
      </p:sp>
      <p:sp>
        <p:nvSpPr>
          <p:cNvPr id="7" name="Прямоугольник 6"/>
          <p:cNvSpPr/>
          <p:nvPr/>
        </p:nvSpPr>
        <p:spPr>
          <a:xfrm>
            <a:off x="928662" y="357166"/>
            <a:ext cx="7286676" cy="830997"/>
          </a:xfrm>
          <a:prstGeom prst="rect">
            <a:avLst/>
          </a:prstGeom>
        </p:spPr>
        <p:txBody>
          <a:bodyPr wrap="square">
            <a:spAutoFit/>
          </a:bodyPr>
          <a:lstStyle/>
          <a:p>
            <a:pPr lvl="0" algn="ctr" fontAlgn="base">
              <a:spcBef>
                <a:spcPct val="0"/>
              </a:spcBef>
              <a:spcAft>
                <a:spcPct val="0"/>
              </a:spcAft>
            </a:pPr>
            <a:r>
              <a:rPr lang="ru-RU" sz="2400" u="sng" dirty="0" err="1" smtClean="0">
                <a:latin typeface="Times New Roman" pitchFamily="18" charset="0"/>
                <a:ea typeface="Times New Roman" pitchFamily="18" charset="0"/>
                <a:cs typeface="Times New Roman" pitchFamily="18" charset="0"/>
              </a:rPr>
              <a:t>Визначення</a:t>
            </a:r>
            <a:r>
              <a:rPr lang="ru-RU" sz="2400" u="sng" dirty="0" smtClean="0">
                <a:latin typeface="Times New Roman" pitchFamily="18" charset="0"/>
                <a:ea typeface="Times New Roman" pitchFamily="18" charset="0"/>
                <a:cs typeface="Times New Roman" pitchFamily="18" charset="0"/>
              </a:rPr>
              <a:t> </a:t>
            </a:r>
            <a:r>
              <a:rPr lang="ru-RU" sz="2400" u="sng" dirty="0" err="1" smtClean="0">
                <a:latin typeface="Times New Roman" pitchFamily="18" charset="0"/>
                <a:ea typeface="Times New Roman" pitchFamily="18" charset="0"/>
                <a:cs typeface="Times New Roman" pitchFamily="18" charset="0"/>
              </a:rPr>
              <a:t>сторін</a:t>
            </a:r>
            <a:r>
              <a:rPr lang="ru-RU" sz="2400" u="sng" dirty="0" smtClean="0">
                <a:latin typeface="Times New Roman" pitchFamily="18" charset="0"/>
                <a:ea typeface="Times New Roman" pitchFamily="18" charset="0"/>
                <a:cs typeface="Times New Roman" pitchFamily="18" charset="0"/>
              </a:rPr>
              <a:t> горизонту за </a:t>
            </a:r>
            <a:r>
              <a:rPr lang="ru-RU" sz="2400" u="sng" dirty="0" err="1" smtClean="0">
                <a:latin typeface="Times New Roman" pitchFamily="18" charset="0"/>
                <a:ea typeface="Times New Roman" pitchFamily="18" charset="0"/>
                <a:cs typeface="Times New Roman" pitchFamily="18" charset="0"/>
              </a:rPr>
              <a:t>різними</a:t>
            </a:r>
            <a:r>
              <a:rPr lang="ru-RU" sz="2400" u="sng" dirty="0" smtClean="0">
                <a:latin typeface="Times New Roman" pitchFamily="18" charset="0"/>
                <a:ea typeface="Times New Roman" pitchFamily="18" charset="0"/>
                <a:cs typeface="Times New Roman" pitchFamily="18" charset="0"/>
              </a:rPr>
              <a:t> </a:t>
            </a:r>
            <a:r>
              <a:rPr lang="ru-RU" sz="2400" u="sng" dirty="0" err="1" smtClean="0">
                <a:latin typeface="Times New Roman" pitchFamily="18" charset="0"/>
                <a:ea typeface="Times New Roman" pitchFamily="18" charset="0"/>
                <a:cs typeface="Times New Roman" pitchFamily="18" charset="0"/>
              </a:rPr>
              <a:t>ознаками</a:t>
            </a:r>
            <a:r>
              <a:rPr lang="ru-RU" sz="2400" u="sng" dirty="0" smtClean="0">
                <a:latin typeface="Times New Roman" pitchFamily="18" charset="0"/>
                <a:ea typeface="Times New Roman" pitchFamily="18" charset="0"/>
                <a:cs typeface="Times New Roman" pitchFamily="18" charset="0"/>
              </a:rPr>
              <a:t> </a:t>
            </a:r>
            <a:r>
              <a:rPr lang="ru-RU" sz="2400" u="sng" dirty="0" err="1" smtClean="0">
                <a:latin typeface="Times New Roman" pitchFamily="18" charset="0"/>
                <a:ea typeface="Times New Roman" pitchFamily="18" charset="0"/>
                <a:cs typeface="Times New Roman" pitchFamily="18" charset="0"/>
              </a:rPr>
              <a:t>місцевих</a:t>
            </a:r>
            <a:r>
              <a:rPr lang="ru-RU" sz="2400" u="sng" dirty="0" smtClean="0">
                <a:latin typeface="Times New Roman" pitchFamily="18" charset="0"/>
                <a:ea typeface="Times New Roman" pitchFamily="18" charset="0"/>
                <a:cs typeface="Times New Roman" pitchFamily="18" charset="0"/>
              </a:rPr>
              <a:t> </a:t>
            </a:r>
            <a:r>
              <a:rPr lang="ru-RU" sz="2400" u="sng" dirty="0" err="1" smtClean="0">
                <a:latin typeface="Times New Roman" pitchFamily="18" charset="0"/>
                <a:ea typeface="Times New Roman" pitchFamily="18" charset="0"/>
                <a:cs typeface="Times New Roman" pitchFamily="18" charset="0"/>
              </a:rPr>
              <a:t>предметів</a:t>
            </a: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b="2826"/>
          <a:stretch>
            <a:fillRect/>
          </a:stretch>
        </p:blipFill>
        <p:spPr bwMode="auto">
          <a:xfrm>
            <a:off x="928662" y="1357298"/>
            <a:ext cx="7314286" cy="4286279"/>
          </a:xfrm>
          <a:prstGeom prst="rect">
            <a:avLst/>
          </a:prstGeom>
          <a:noFill/>
          <a:ln w="9525">
            <a:noFill/>
            <a:miter lim="800000"/>
            <a:headEnd/>
            <a:tailEnd/>
          </a:ln>
          <a:effectLst/>
        </p:spPr>
      </p:pic>
      <p:sp>
        <p:nvSpPr>
          <p:cNvPr id="5" name="Прямоугольник 4"/>
          <p:cNvSpPr/>
          <p:nvPr/>
        </p:nvSpPr>
        <p:spPr>
          <a:xfrm>
            <a:off x="1714480" y="642918"/>
            <a:ext cx="6429420" cy="461665"/>
          </a:xfrm>
          <a:prstGeom prst="rect">
            <a:avLst/>
          </a:prstGeom>
        </p:spPr>
        <p:txBody>
          <a:bodyPr wrap="square">
            <a:spAutoFit/>
          </a:bodyPr>
          <a:lstStyle/>
          <a:p>
            <a:pPr algn="ctr"/>
            <a:r>
              <a:rPr lang="uk-UA" sz="2400" dirty="0" smtClean="0">
                <a:latin typeface="Times New Roman" pitchFamily="18" charset="0"/>
                <a:cs typeface="Times New Roman" pitchFamily="18" charset="0"/>
              </a:rPr>
              <a:t>Орієнтування за окремо стоячим деревом</a:t>
            </a:r>
            <a:endParaRPr lang="ru-RU" sz="2400" dirty="0">
              <a:latin typeface="Times New Roman" pitchFamily="18" charset="0"/>
              <a:cs typeface="Times New Roman" pitchFamily="18" charset="0"/>
            </a:endParaRPr>
          </a:p>
        </p:txBody>
      </p:sp>
      <p:sp>
        <p:nvSpPr>
          <p:cNvPr id="6" name="Line 4"/>
          <p:cNvSpPr>
            <a:spLocks noChangeShapeType="1"/>
          </p:cNvSpPr>
          <p:nvPr/>
        </p:nvSpPr>
        <p:spPr bwMode="auto">
          <a:xfrm flipH="1">
            <a:off x="1500166" y="5429263"/>
            <a:ext cx="2882898" cy="45719"/>
          </a:xfrm>
          <a:prstGeom prst="line">
            <a:avLst/>
          </a:prstGeom>
          <a:noFill/>
          <a:ln w="76200">
            <a:solidFill>
              <a:srgbClr val="0033CC"/>
            </a:solidFill>
            <a:round/>
            <a:headEnd type="oval" w="med" len="med"/>
            <a:tailEnd type="triangle" w="med" len="med"/>
          </a:ln>
          <a:effectLst/>
        </p:spPr>
        <p:txBody>
          <a:bodyPr/>
          <a:lstStyle/>
          <a:p>
            <a:endParaRPr lang="ru-RU"/>
          </a:p>
        </p:txBody>
      </p:sp>
      <p:sp>
        <p:nvSpPr>
          <p:cNvPr id="7" name="Line 6"/>
          <p:cNvSpPr>
            <a:spLocks noChangeShapeType="1"/>
          </p:cNvSpPr>
          <p:nvPr/>
        </p:nvSpPr>
        <p:spPr bwMode="auto">
          <a:xfrm>
            <a:off x="4357686" y="5429264"/>
            <a:ext cx="3286148" cy="71438"/>
          </a:xfrm>
          <a:prstGeom prst="line">
            <a:avLst/>
          </a:prstGeom>
          <a:noFill/>
          <a:ln w="76200">
            <a:solidFill>
              <a:srgbClr val="FF0000"/>
            </a:solidFill>
            <a:round/>
            <a:headEnd type="oval" w="med" len="med"/>
            <a:tailEnd type="triangle" w="med" len="med"/>
          </a:ln>
          <a:effectLst/>
        </p:spPr>
        <p:txBody>
          <a:bodyPr/>
          <a:lstStyle/>
          <a:p>
            <a:endParaRPr lang="ru-RU"/>
          </a:p>
        </p:txBody>
      </p:sp>
      <p:sp>
        <p:nvSpPr>
          <p:cNvPr id="8" name="Прямоугольник 7"/>
          <p:cNvSpPr/>
          <p:nvPr/>
        </p:nvSpPr>
        <p:spPr>
          <a:xfrm>
            <a:off x="1000100" y="4929198"/>
            <a:ext cx="500066" cy="1061829"/>
          </a:xfrm>
          <a:prstGeom prst="rect">
            <a:avLst/>
          </a:prstGeom>
        </p:spPr>
        <p:txBody>
          <a:bodyPr wrap="square">
            <a:spAutoFit/>
          </a:bodyPr>
          <a:lstStyle/>
          <a:p>
            <a:pPr>
              <a:spcBef>
                <a:spcPct val="50000"/>
              </a:spcBef>
            </a:pPr>
            <a:endParaRPr lang="uk-UA" b="1" dirty="0" smtClean="0">
              <a:solidFill>
                <a:srgbClr val="0033CC"/>
              </a:solidFill>
              <a:latin typeface="Times New Roman" pitchFamily="18" charset="0"/>
            </a:endParaRPr>
          </a:p>
          <a:p>
            <a:pPr>
              <a:spcBef>
                <a:spcPct val="50000"/>
              </a:spcBef>
            </a:pPr>
            <a:r>
              <a:rPr lang="uk-UA" b="1" dirty="0" smtClean="0">
                <a:solidFill>
                  <a:srgbClr val="0033CC"/>
                </a:solidFill>
                <a:latin typeface="Times New Roman" pitchFamily="18" charset="0"/>
              </a:rPr>
              <a:t>Пн.</a:t>
            </a:r>
            <a:endParaRPr lang="uk-UA" b="1" dirty="0">
              <a:solidFill>
                <a:srgbClr val="0033CC"/>
              </a:solidFill>
              <a:latin typeface="Times New Roman" pitchFamily="18" charset="0"/>
            </a:endParaRPr>
          </a:p>
        </p:txBody>
      </p:sp>
      <p:sp>
        <p:nvSpPr>
          <p:cNvPr id="9" name="Прямоугольник 8"/>
          <p:cNvSpPr/>
          <p:nvPr/>
        </p:nvSpPr>
        <p:spPr>
          <a:xfrm>
            <a:off x="7643834" y="5214950"/>
            <a:ext cx="538930" cy="369332"/>
          </a:xfrm>
          <a:prstGeom prst="rect">
            <a:avLst/>
          </a:prstGeom>
        </p:spPr>
        <p:txBody>
          <a:bodyPr wrap="none">
            <a:spAutoFit/>
          </a:bodyPr>
          <a:lstStyle/>
          <a:p>
            <a:pPr>
              <a:spcBef>
                <a:spcPct val="50000"/>
              </a:spcBef>
            </a:pPr>
            <a:r>
              <a:rPr lang="uk-UA" b="1" dirty="0" smtClean="0">
                <a:solidFill>
                  <a:srgbClr val="FF0000"/>
                </a:solidFill>
                <a:latin typeface="Times New Roman" pitchFamily="18" charset="0"/>
              </a:rPr>
              <a:t>Пд.</a:t>
            </a:r>
            <a:endParaRPr lang="uk-UA"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256102"/>
          </a:xfrm>
        </p:spPr>
        <p:txBody>
          <a:bodyPr/>
          <a:lstStyle/>
          <a:p>
            <a:pPr algn="ctr">
              <a:buNone/>
            </a:pPr>
            <a:r>
              <a:rPr lang="uk-UA" dirty="0" smtClean="0">
                <a:latin typeface="Times New Roman" pitchFamily="18" charset="0"/>
                <a:cs typeface="Times New Roman" pitchFamily="18" charset="0"/>
              </a:rPr>
              <a:t>Орієнтування в лісі за мохом і грибами, що ростуть на деревах</a:t>
            </a:r>
            <a:endParaRPr lang="ru-RU"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1142976" y="1857364"/>
            <a:ext cx="7072330" cy="3786190"/>
          </a:xfrm>
          <a:prstGeom prst="rect">
            <a:avLst/>
          </a:prstGeom>
          <a:noFill/>
          <a:ln w="9525">
            <a:noFill/>
            <a:miter lim="800000"/>
            <a:headEnd/>
            <a:tailEnd/>
          </a:ln>
          <a:effectLst/>
        </p:spPr>
      </p:pic>
      <p:sp>
        <p:nvSpPr>
          <p:cNvPr id="5" name="Прямоугольник 4"/>
          <p:cNvSpPr/>
          <p:nvPr/>
        </p:nvSpPr>
        <p:spPr>
          <a:xfrm>
            <a:off x="1785918" y="3500438"/>
            <a:ext cx="538930" cy="369332"/>
          </a:xfrm>
          <a:prstGeom prst="rect">
            <a:avLst/>
          </a:prstGeom>
        </p:spPr>
        <p:txBody>
          <a:bodyPr wrap="none">
            <a:spAutoFit/>
          </a:bodyPr>
          <a:lstStyle/>
          <a:p>
            <a:pPr>
              <a:spcBef>
                <a:spcPct val="50000"/>
              </a:spcBef>
            </a:pPr>
            <a:r>
              <a:rPr lang="uk-UA" b="1" dirty="0" smtClean="0">
                <a:solidFill>
                  <a:srgbClr val="FF0000"/>
                </a:solidFill>
                <a:latin typeface="Times New Roman" pitchFamily="18" charset="0"/>
              </a:rPr>
              <a:t>Пд.</a:t>
            </a:r>
            <a:endParaRPr lang="uk-UA" b="1" dirty="0">
              <a:solidFill>
                <a:srgbClr val="FF0000"/>
              </a:solidFill>
              <a:latin typeface="Times New Roman" pitchFamily="18" charset="0"/>
            </a:endParaRPr>
          </a:p>
        </p:txBody>
      </p:sp>
      <p:sp>
        <p:nvSpPr>
          <p:cNvPr id="6" name="Прямоугольник 5"/>
          <p:cNvSpPr/>
          <p:nvPr/>
        </p:nvSpPr>
        <p:spPr>
          <a:xfrm>
            <a:off x="6500826" y="4929198"/>
            <a:ext cx="497252" cy="369332"/>
          </a:xfrm>
          <a:prstGeom prst="rect">
            <a:avLst/>
          </a:prstGeom>
        </p:spPr>
        <p:txBody>
          <a:bodyPr wrap="none">
            <a:spAutoFit/>
          </a:bodyPr>
          <a:lstStyle/>
          <a:p>
            <a:r>
              <a:rPr lang="uk-UA" b="1" dirty="0" err="1" smtClean="0">
                <a:solidFill>
                  <a:srgbClr val="0033CC"/>
                </a:solidFill>
                <a:latin typeface="Times New Roman" pitchFamily="18" charset="0"/>
              </a:rPr>
              <a:t>Пн</a:t>
            </a:r>
            <a:endParaRPr lang="ru-RU" dirty="0"/>
          </a:p>
        </p:txBody>
      </p:sp>
      <p:sp>
        <p:nvSpPr>
          <p:cNvPr id="7" name="Line 6"/>
          <p:cNvSpPr>
            <a:spLocks noChangeShapeType="1"/>
          </p:cNvSpPr>
          <p:nvPr/>
        </p:nvSpPr>
        <p:spPr bwMode="auto">
          <a:xfrm flipH="1" flipV="1">
            <a:off x="1857356" y="3857628"/>
            <a:ext cx="2217763" cy="655631"/>
          </a:xfrm>
          <a:prstGeom prst="line">
            <a:avLst/>
          </a:prstGeom>
          <a:noFill/>
          <a:ln w="76200">
            <a:solidFill>
              <a:srgbClr val="FF0000"/>
            </a:solidFill>
            <a:round/>
            <a:headEnd type="oval" w="med" len="med"/>
            <a:tailEnd type="triangle" w="med" len="med"/>
          </a:ln>
          <a:effectLst/>
        </p:spPr>
        <p:txBody>
          <a:bodyPr/>
          <a:lstStyle/>
          <a:p>
            <a:endParaRPr lang="ru-RU"/>
          </a:p>
        </p:txBody>
      </p:sp>
      <p:sp>
        <p:nvSpPr>
          <p:cNvPr id="8" name="Line 4"/>
          <p:cNvSpPr>
            <a:spLocks noChangeShapeType="1"/>
          </p:cNvSpPr>
          <p:nvPr/>
        </p:nvSpPr>
        <p:spPr bwMode="auto">
          <a:xfrm>
            <a:off x="4286248" y="4572008"/>
            <a:ext cx="2665413" cy="800100"/>
          </a:xfrm>
          <a:prstGeom prst="line">
            <a:avLst/>
          </a:prstGeom>
          <a:noFill/>
          <a:ln w="76200">
            <a:solidFill>
              <a:srgbClr val="0033CC"/>
            </a:solidFill>
            <a:round/>
            <a:headEnd type="oval" w="med" len="med"/>
            <a:tailEnd type="triangle" w="med" len="med"/>
          </a:ln>
          <a:effec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256102"/>
          </a:xfrm>
        </p:spPr>
        <p:txBody>
          <a:bodyPr/>
          <a:lstStyle/>
          <a:p>
            <a:pPr algn="ctr">
              <a:buNone/>
            </a:pPr>
            <a:r>
              <a:rPr lang="uk-UA" b="1" dirty="0" smtClean="0">
                <a:latin typeface="Times New Roman" pitchFamily="18" charset="0"/>
                <a:cs typeface="Times New Roman" pitchFamily="18" charset="0"/>
              </a:rPr>
              <a:t>Орієнтування за мурашником</a:t>
            </a:r>
            <a:endParaRPr lang="ru-RU"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srcRect b="8362"/>
          <a:stretch>
            <a:fillRect/>
          </a:stretch>
        </p:blipFill>
        <p:spPr bwMode="auto">
          <a:xfrm>
            <a:off x="5643570" y="1000108"/>
            <a:ext cx="3000396" cy="2592387"/>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642910" y="2143116"/>
            <a:ext cx="4786314" cy="3587763"/>
          </a:xfrm>
          <a:prstGeom prst="rect">
            <a:avLst/>
          </a:prstGeom>
          <a:noFill/>
          <a:ln w="9525">
            <a:noFill/>
            <a:miter lim="800000"/>
            <a:headEnd/>
            <a:tailEnd/>
          </a:ln>
          <a:effectLst/>
        </p:spPr>
      </p:pic>
      <p:sp>
        <p:nvSpPr>
          <p:cNvPr id="6" name="Прямоугольник 5"/>
          <p:cNvSpPr/>
          <p:nvPr/>
        </p:nvSpPr>
        <p:spPr>
          <a:xfrm>
            <a:off x="5715008" y="2928934"/>
            <a:ext cx="554960" cy="369332"/>
          </a:xfrm>
          <a:prstGeom prst="rect">
            <a:avLst/>
          </a:prstGeom>
        </p:spPr>
        <p:txBody>
          <a:bodyPr wrap="none">
            <a:spAutoFit/>
          </a:bodyPr>
          <a:lstStyle/>
          <a:p>
            <a:pPr>
              <a:spcBef>
                <a:spcPct val="50000"/>
              </a:spcBef>
            </a:pPr>
            <a:r>
              <a:rPr lang="uk-UA" b="1" dirty="0" smtClean="0">
                <a:solidFill>
                  <a:srgbClr val="0070C0"/>
                </a:solidFill>
                <a:latin typeface="Times New Roman" pitchFamily="18" charset="0"/>
              </a:rPr>
              <a:t>Пн</a:t>
            </a:r>
            <a:r>
              <a:rPr lang="uk-UA" b="1" dirty="0" smtClean="0">
                <a:latin typeface="Times New Roman" pitchFamily="18" charset="0"/>
              </a:rPr>
              <a:t>.</a:t>
            </a:r>
            <a:endParaRPr lang="uk-UA" b="1" dirty="0">
              <a:latin typeface="Times New Roman" pitchFamily="18" charset="0"/>
            </a:endParaRPr>
          </a:p>
        </p:txBody>
      </p:sp>
      <p:sp>
        <p:nvSpPr>
          <p:cNvPr id="7" name="Line 9"/>
          <p:cNvSpPr>
            <a:spLocks noChangeShapeType="1"/>
          </p:cNvSpPr>
          <p:nvPr/>
        </p:nvSpPr>
        <p:spPr bwMode="auto">
          <a:xfrm flipH="1" flipV="1">
            <a:off x="6215074" y="3214687"/>
            <a:ext cx="857256" cy="71438"/>
          </a:xfrm>
          <a:prstGeom prst="line">
            <a:avLst/>
          </a:prstGeom>
          <a:noFill/>
          <a:ln w="76200">
            <a:solidFill>
              <a:srgbClr val="0033CC"/>
            </a:solidFill>
            <a:round/>
            <a:headEnd type="oval" w="med" len="med"/>
            <a:tailEnd type="triangle" w="med" len="med"/>
          </a:ln>
          <a:effectLst/>
        </p:spPr>
        <p:txBody>
          <a:bodyPr/>
          <a:lstStyle/>
          <a:p>
            <a:endParaRPr lang="ru-RU"/>
          </a:p>
        </p:txBody>
      </p:sp>
      <p:sp>
        <p:nvSpPr>
          <p:cNvPr id="8" name="Line 11"/>
          <p:cNvSpPr>
            <a:spLocks noChangeShapeType="1"/>
          </p:cNvSpPr>
          <p:nvPr/>
        </p:nvSpPr>
        <p:spPr bwMode="auto">
          <a:xfrm>
            <a:off x="7072330" y="3286122"/>
            <a:ext cx="1143008" cy="45719"/>
          </a:xfrm>
          <a:prstGeom prst="line">
            <a:avLst/>
          </a:prstGeom>
          <a:noFill/>
          <a:ln w="76200">
            <a:solidFill>
              <a:srgbClr val="FF0000"/>
            </a:solidFill>
            <a:round/>
            <a:headEnd type="oval" w="med" len="med"/>
            <a:tailEnd type="triangle" w="med" len="med"/>
          </a:ln>
          <a:effectLst/>
        </p:spPr>
        <p:txBody>
          <a:bodyPr/>
          <a:lstStyle/>
          <a:p>
            <a:endParaRPr lang="ru-RU"/>
          </a:p>
        </p:txBody>
      </p:sp>
      <p:sp>
        <p:nvSpPr>
          <p:cNvPr id="9" name="Прямоугольник 8"/>
          <p:cNvSpPr/>
          <p:nvPr/>
        </p:nvSpPr>
        <p:spPr>
          <a:xfrm>
            <a:off x="4302535" y="3244334"/>
            <a:ext cx="538930" cy="369332"/>
          </a:xfrm>
          <a:prstGeom prst="rect">
            <a:avLst/>
          </a:prstGeom>
        </p:spPr>
        <p:txBody>
          <a:bodyPr wrap="none">
            <a:spAutoFit/>
          </a:bodyPr>
          <a:lstStyle/>
          <a:p>
            <a:pPr>
              <a:spcBef>
                <a:spcPct val="50000"/>
              </a:spcBef>
            </a:pPr>
            <a:r>
              <a:rPr lang="uk-UA" b="1" dirty="0" smtClean="0">
                <a:latin typeface="Times New Roman" pitchFamily="18" charset="0"/>
              </a:rPr>
              <a:t>Пд.</a:t>
            </a:r>
            <a:endParaRPr lang="uk-UA" b="1" dirty="0">
              <a:latin typeface="Times New Roman" pitchFamily="18" charset="0"/>
            </a:endParaRPr>
          </a:p>
        </p:txBody>
      </p:sp>
      <p:sp>
        <p:nvSpPr>
          <p:cNvPr id="10" name="Прямоугольник 9"/>
          <p:cNvSpPr/>
          <p:nvPr/>
        </p:nvSpPr>
        <p:spPr>
          <a:xfrm>
            <a:off x="8215338" y="3143248"/>
            <a:ext cx="571504" cy="369332"/>
          </a:xfrm>
          <a:prstGeom prst="rect">
            <a:avLst/>
          </a:prstGeom>
        </p:spPr>
        <p:txBody>
          <a:bodyPr wrap="square">
            <a:spAutoFit/>
          </a:bodyPr>
          <a:lstStyle/>
          <a:p>
            <a:pPr>
              <a:spcBef>
                <a:spcPct val="50000"/>
              </a:spcBef>
            </a:pPr>
            <a:r>
              <a:rPr lang="uk-UA" b="1" dirty="0" smtClean="0">
                <a:solidFill>
                  <a:srgbClr val="FF0000"/>
                </a:solidFill>
                <a:latin typeface="Times New Roman" pitchFamily="18" charset="0"/>
              </a:rPr>
              <a:t>Пд</a:t>
            </a:r>
            <a:r>
              <a:rPr lang="uk-UA" b="1" dirty="0" smtClean="0">
                <a:latin typeface="Times New Roman" pitchFamily="18" charset="0"/>
              </a:rPr>
              <a:t>.</a:t>
            </a:r>
            <a:endParaRPr lang="uk-UA" b="1" dirty="0">
              <a:latin typeface="Times New Roman" pitchFamily="18" charset="0"/>
            </a:endParaRPr>
          </a:p>
        </p:txBody>
      </p:sp>
      <p:sp>
        <p:nvSpPr>
          <p:cNvPr id="11" name="Line 5"/>
          <p:cNvSpPr>
            <a:spLocks noChangeShapeType="1"/>
          </p:cNvSpPr>
          <p:nvPr/>
        </p:nvSpPr>
        <p:spPr bwMode="auto">
          <a:xfrm flipH="1" flipV="1">
            <a:off x="1357289" y="3857628"/>
            <a:ext cx="1444621" cy="577848"/>
          </a:xfrm>
          <a:prstGeom prst="line">
            <a:avLst/>
          </a:prstGeom>
          <a:noFill/>
          <a:ln w="76200">
            <a:solidFill>
              <a:srgbClr val="0033CC"/>
            </a:solidFill>
            <a:round/>
            <a:headEnd type="oval" w="med" len="med"/>
            <a:tailEnd type="triangle" w="med" len="med"/>
          </a:ln>
          <a:effectLst/>
        </p:spPr>
        <p:txBody>
          <a:bodyPr/>
          <a:lstStyle/>
          <a:p>
            <a:endParaRPr lang="ru-RU"/>
          </a:p>
        </p:txBody>
      </p:sp>
      <p:sp>
        <p:nvSpPr>
          <p:cNvPr id="12" name="Line 7"/>
          <p:cNvSpPr>
            <a:spLocks noChangeShapeType="1"/>
          </p:cNvSpPr>
          <p:nvPr/>
        </p:nvSpPr>
        <p:spPr bwMode="auto">
          <a:xfrm>
            <a:off x="2786050" y="4429133"/>
            <a:ext cx="1571636" cy="571504"/>
          </a:xfrm>
          <a:prstGeom prst="line">
            <a:avLst/>
          </a:prstGeom>
          <a:noFill/>
          <a:ln w="76200">
            <a:solidFill>
              <a:srgbClr val="FF0000"/>
            </a:solidFill>
            <a:round/>
            <a:headEnd type="oval" w="med" len="med"/>
            <a:tailEnd type="triangle" w="med" len="med"/>
          </a:ln>
          <a:effectLst/>
        </p:spPr>
        <p:txBody>
          <a:bodyPr/>
          <a:lstStyle/>
          <a:p>
            <a:endParaRPr lang="ru-RU"/>
          </a:p>
        </p:txBody>
      </p:sp>
      <p:sp>
        <p:nvSpPr>
          <p:cNvPr id="13" name="Прямоугольник 12"/>
          <p:cNvSpPr/>
          <p:nvPr/>
        </p:nvSpPr>
        <p:spPr>
          <a:xfrm>
            <a:off x="1000100" y="3429000"/>
            <a:ext cx="554960" cy="369332"/>
          </a:xfrm>
          <a:prstGeom prst="rect">
            <a:avLst/>
          </a:prstGeom>
        </p:spPr>
        <p:txBody>
          <a:bodyPr wrap="none">
            <a:spAutoFit/>
          </a:bodyPr>
          <a:lstStyle/>
          <a:p>
            <a:pPr>
              <a:spcBef>
                <a:spcPct val="50000"/>
              </a:spcBef>
            </a:pPr>
            <a:r>
              <a:rPr lang="uk-UA" b="1" dirty="0" smtClean="0">
                <a:solidFill>
                  <a:srgbClr val="0033CC"/>
                </a:solidFill>
                <a:latin typeface="Times New Roman" pitchFamily="18" charset="0"/>
              </a:rPr>
              <a:t>Пн.</a:t>
            </a:r>
            <a:endParaRPr lang="uk-UA" b="1" dirty="0">
              <a:solidFill>
                <a:srgbClr val="0033CC"/>
              </a:solidFill>
              <a:latin typeface="Times New Roman" pitchFamily="18" charset="0"/>
            </a:endParaRPr>
          </a:p>
        </p:txBody>
      </p:sp>
      <p:sp>
        <p:nvSpPr>
          <p:cNvPr id="14" name="Прямоугольник 13"/>
          <p:cNvSpPr/>
          <p:nvPr/>
        </p:nvSpPr>
        <p:spPr>
          <a:xfrm>
            <a:off x="4357686" y="4572008"/>
            <a:ext cx="538930" cy="369332"/>
          </a:xfrm>
          <a:prstGeom prst="rect">
            <a:avLst/>
          </a:prstGeom>
        </p:spPr>
        <p:txBody>
          <a:bodyPr wrap="none">
            <a:spAutoFit/>
          </a:bodyPr>
          <a:lstStyle/>
          <a:p>
            <a:pPr>
              <a:spcBef>
                <a:spcPct val="50000"/>
              </a:spcBef>
            </a:pPr>
            <a:r>
              <a:rPr lang="uk-UA" b="1" dirty="0" smtClean="0">
                <a:solidFill>
                  <a:srgbClr val="FF0000"/>
                </a:solidFill>
                <a:latin typeface="Times New Roman" pitchFamily="18" charset="0"/>
              </a:rPr>
              <a:t>Пд.</a:t>
            </a:r>
            <a:endParaRPr lang="uk-UA"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256102"/>
          </a:xfrm>
        </p:spPr>
        <p:txBody>
          <a:bodyPr>
            <a:normAutofit/>
          </a:bodyPr>
          <a:lstStyle/>
          <a:p>
            <a:pPr>
              <a:buNone/>
            </a:pPr>
            <a:r>
              <a:rPr lang="uk-UA" sz="2000" dirty="0" smtClean="0">
                <a:latin typeface="Times New Roman" pitchFamily="18" charset="0"/>
                <a:cs typeface="Times New Roman" pitchFamily="18" charset="0"/>
              </a:rPr>
              <a:t>         На хвойних деревах смоли більше накопичується з південного боку, а деякі сосни з 20-річного віку завжди нахиляються на південь.  </a:t>
            </a:r>
          </a:p>
          <a:p>
            <a:pPr>
              <a:buNone/>
            </a:pPr>
            <a:r>
              <a:rPr lang="uk-UA" sz="2000" dirty="0" smtClean="0">
                <a:latin typeface="Times New Roman" pitchFamily="18" charset="0"/>
                <a:cs typeface="Times New Roman" pitchFamily="18" charset="0"/>
              </a:rPr>
              <a:t>         Ягоди і фрукти раніше червоніють і жовтіють з південного боку дерева.</a:t>
            </a:r>
          </a:p>
          <a:p>
            <a:pPr>
              <a:buNone/>
            </a:pPr>
            <a:r>
              <a:rPr lang="uk-UA" sz="2000" dirty="0" smtClean="0">
                <a:latin typeface="Times New Roman" pitchFamily="18" charset="0"/>
                <a:cs typeface="Times New Roman" pitchFamily="18" charset="0"/>
              </a:rPr>
              <a:t>         Сніг швидше тане на південних схилах.</a:t>
            </a:r>
          </a:p>
          <a:p>
            <a:pPr>
              <a:buNone/>
            </a:pPr>
            <a:r>
              <a:rPr lang="uk-UA" sz="2000" dirty="0" smtClean="0">
                <a:latin typeface="Times New Roman" pitchFamily="18" charset="0"/>
                <a:cs typeface="Times New Roman" pitchFamily="18" charset="0"/>
              </a:rPr>
              <a:t>         У горах дуб зазвичай росте на південних схилах.</a:t>
            </a:r>
          </a:p>
          <a:p>
            <a:pPr>
              <a:buNone/>
            </a:pPr>
            <a:r>
              <a:rPr lang="uk-UA" sz="2000" dirty="0" smtClean="0">
                <a:latin typeface="Times New Roman" pitchFamily="18" charset="0"/>
                <a:cs typeface="Times New Roman" pitchFamily="18" charset="0"/>
              </a:rPr>
              <a:t>         Вівтарі православних церков завжди звернені на схід, а дзвіниці – на захід.</a:t>
            </a:r>
          </a:p>
          <a:p>
            <a:pPr>
              <a:buNone/>
            </a:pPr>
            <a:endParaRPr lang="ru-RU"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256102"/>
          </a:xfrm>
        </p:spPr>
        <p:txBody>
          <a:bodyPr>
            <a:noAutofit/>
          </a:bodyPr>
          <a:lstStyle/>
          <a:p>
            <a:pPr algn="ctr">
              <a:buNone/>
            </a:pPr>
            <a:r>
              <a:rPr lang="ru-RU"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Орієнтування за сучасними пристроями.</a:t>
            </a:r>
            <a:endParaRPr lang="ru-RU" sz="2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Вже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XVIII </a:t>
            </a:r>
            <a:r>
              <a:rPr lang="ru-RU" sz="1800" dirty="0" err="1" smtClean="0">
                <a:latin typeface="Times New Roman" pitchFamily="18" charset="0"/>
                <a:cs typeface="Times New Roman" pitchFamily="18" charset="0"/>
              </a:rPr>
              <a:t>століття</a:t>
            </a:r>
            <a:r>
              <a:rPr lang="ru-RU" sz="1800" dirty="0" smtClean="0">
                <a:latin typeface="Times New Roman" pitchFamily="18" charset="0"/>
                <a:cs typeface="Times New Roman" pitchFamily="18" charset="0"/>
              </a:rPr>
              <a:t> компас </a:t>
            </a:r>
            <a:r>
              <a:rPr lang="ru-RU" sz="1800" dirty="0" err="1" smtClean="0">
                <a:latin typeface="Times New Roman" pitchFamily="18" charset="0"/>
                <a:cs typeface="Times New Roman" pitchFamily="18" charset="0"/>
              </a:rPr>
              <a:t>стає</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досить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складним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приладом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вказує</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тільки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напрямок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але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час.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принцип </a:t>
            </a:r>
            <a:r>
              <a:rPr lang="ru-RU" sz="1800" dirty="0" err="1" smtClean="0">
                <a:latin typeface="Times New Roman" pitchFamily="18" charset="0"/>
                <a:cs typeface="Times New Roman" pitchFamily="18" charset="0"/>
              </a:rPr>
              <a:t>роботи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базується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вже</a:t>
            </a:r>
            <a:r>
              <a:rPr lang="ru-RU" sz="1800" dirty="0" smtClean="0">
                <a:latin typeface="Times New Roman" pitchFamily="18" charset="0"/>
                <a:cs typeface="Times New Roman" pitchFamily="18" charset="0"/>
              </a:rPr>
              <a:t> не на </a:t>
            </a:r>
            <a:r>
              <a:rPr lang="ru-RU" sz="1800" dirty="0" err="1" smtClean="0">
                <a:latin typeface="Times New Roman" pitchFamily="18" charset="0"/>
                <a:cs typeface="Times New Roman" pitchFamily="18" charset="0"/>
              </a:rPr>
              <a:t>магнітній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стрілці</a:t>
            </a:r>
            <a:r>
              <a:rPr lang="ru-RU" sz="1800" dirty="0" smtClean="0">
                <a:latin typeface="Times New Roman" pitchFamily="18" charset="0"/>
                <a:cs typeface="Times New Roman" pitchFamily="18" charset="0"/>
              </a:rPr>
              <a:t>, а на </a:t>
            </a:r>
            <a:r>
              <a:rPr lang="ru-RU" sz="1800" dirty="0" err="1" smtClean="0">
                <a:latin typeface="Times New Roman" pitchFamily="18" charset="0"/>
                <a:cs typeface="Times New Roman" pitchFamily="18" charset="0"/>
              </a:rPr>
              <a:t>складних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електронних</a:t>
            </a:r>
            <a:r>
              <a:rPr lang="ru-RU" sz="1800" dirty="0" smtClean="0">
                <a:latin typeface="Times New Roman" pitchFamily="18" charset="0"/>
                <a:cs typeface="Times New Roman" pitchFamily="18" charset="0"/>
              </a:rPr>
              <a:t> схемах, за </a:t>
            </a:r>
            <a:r>
              <a:rPr lang="ru-RU" sz="1800" dirty="0" err="1" smtClean="0">
                <a:latin typeface="Times New Roman" pitchFamily="18" charset="0"/>
                <a:cs typeface="Times New Roman" pitchFamily="18" charset="0"/>
              </a:rPr>
              <a:t>допомогою</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визначається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магнітне</a:t>
            </a:r>
            <a:r>
              <a:rPr lang="ru-RU" sz="1800" dirty="0" smtClean="0">
                <a:latin typeface="Times New Roman" pitchFamily="18" charset="0"/>
                <a:cs typeface="Times New Roman" pitchFamily="18" charset="0"/>
              </a:rPr>
              <a:t> поле </a:t>
            </a:r>
            <a:r>
              <a:rPr lang="ru-RU" sz="1800" dirty="0" err="1" smtClean="0">
                <a:latin typeface="Times New Roman" pitchFamily="18" charset="0"/>
                <a:cs typeface="Times New Roman" pitchFamily="18" charset="0"/>
              </a:rPr>
              <a:t>Землі</a:t>
            </a:r>
            <a:r>
              <a:rPr lang="ru-RU" sz="1800" dirty="0" smtClean="0">
                <a:latin typeface="Times New Roman" pitchFamily="18" charset="0"/>
                <a:cs typeface="Times New Roman" pitchFamily="18" charset="0"/>
              </a:rPr>
              <a:t>. Зараз </a:t>
            </a:r>
            <a:r>
              <a:rPr lang="ru-RU" sz="1800" dirty="0" err="1" smtClean="0">
                <a:latin typeface="Times New Roman" pitchFamily="18" charset="0"/>
                <a:cs typeface="Times New Roman" pitchFamily="18" charset="0"/>
              </a:rPr>
              <a:t>навіть</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простих</a:t>
            </a:r>
            <a:r>
              <a:rPr lang="ru-RU" sz="1800" dirty="0" smtClean="0">
                <a:latin typeface="Times New Roman" pitchFamily="18" charset="0"/>
                <a:cs typeface="Times New Roman" pitchFamily="18" charset="0"/>
              </a:rPr>
              <a:t> моделях </a:t>
            </a:r>
            <a:r>
              <a:rPr lang="ru-RU" sz="1800" dirty="0" err="1" smtClean="0">
                <a:latin typeface="Times New Roman" pitchFamily="18" charset="0"/>
                <a:cs typeface="Times New Roman" pitchFamily="18" charset="0"/>
              </a:rPr>
              <a:t>телефонів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присутні</a:t>
            </a: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GPS-</a:t>
            </a:r>
            <a:r>
              <a:rPr lang="ru-RU" sz="1800" dirty="0" err="1" smtClean="0">
                <a:latin typeface="Times New Roman" pitchFamily="18" charset="0"/>
                <a:cs typeface="Times New Roman" pitchFamily="18" charset="0"/>
              </a:rPr>
              <a:t>приймачі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які</a:t>
            </a:r>
            <a:r>
              <a:rPr lang="ru-RU" sz="1800" dirty="0" smtClean="0">
                <a:latin typeface="Times New Roman" pitchFamily="18" charset="0"/>
                <a:cs typeface="Times New Roman" pitchFamily="18" charset="0"/>
              </a:rPr>
              <a:t> через </a:t>
            </a:r>
            <a:r>
              <a:rPr lang="ru-RU" sz="1800" dirty="0" err="1" smtClean="0">
                <a:latin typeface="Times New Roman" pitchFamily="18" charset="0"/>
                <a:cs typeface="Times New Roman" pitchFamily="18" charset="0"/>
              </a:rPr>
              <a:t>супутник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визначають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точне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місцезнаходження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людини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точністю</a:t>
            </a:r>
            <a:r>
              <a:rPr lang="ru-RU" sz="1800" dirty="0" smtClean="0">
                <a:latin typeface="Times New Roman" pitchFamily="18" charset="0"/>
                <a:cs typeface="Times New Roman" pitchFamily="18" charset="0"/>
              </a:rPr>
              <a:t> до градуса. </a:t>
            </a:r>
            <a:r>
              <a:rPr lang="ru-RU" sz="1800" dirty="0" err="1" smtClean="0">
                <a:latin typeface="Times New Roman" pitchFamily="18" charset="0"/>
                <a:cs typeface="Times New Roman" pitchFamily="18" charset="0"/>
              </a:rPr>
              <a:t>Такі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навігатори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визначають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місце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розташування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об'єкта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вимірюючи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відстань</a:t>
            </a:r>
            <a:r>
              <a:rPr lang="ru-RU" sz="1800" dirty="0" smtClean="0">
                <a:latin typeface="Times New Roman" pitchFamily="18" charset="0"/>
                <a:cs typeface="Times New Roman" pitchFamily="18" charset="0"/>
              </a:rPr>
              <a:t> до </a:t>
            </a:r>
            <a:r>
              <a:rPr lang="ru-RU" sz="1800" dirty="0" err="1" smtClean="0">
                <a:latin typeface="Times New Roman" pitchFamily="18" charset="0"/>
                <a:cs typeface="Times New Roman" pitchFamily="18" charset="0"/>
              </a:rPr>
              <a:t>нього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точок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відомими</a:t>
            </a:r>
            <a:r>
              <a:rPr lang="ru-RU" sz="1800" dirty="0" smtClean="0">
                <a:latin typeface="Times New Roman" pitchFamily="18" charset="0"/>
                <a:cs typeface="Times New Roman" pitchFamily="18" charset="0"/>
              </a:rPr>
              <a:t> координатами </a:t>
            </a:r>
            <a:r>
              <a:rPr lang="ru-RU" sz="1800" dirty="0" err="1" smtClean="0">
                <a:latin typeface="Times New Roman" pitchFamily="18" charset="0"/>
                <a:cs typeface="Times New Roman" pitchFamily="18" charset="0"/>
              </a:rPr>
              <a:t>від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супутників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знаходяться</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навколоземній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орбіті</a:t>
            </a:r>
            <a:r>
              <a:rPr lang="ru-RU" sz="1800" dirty="0" smtClean="0">
                <a:latin typeface="Times New Roman" pitchFamily="18" charset="0"/>
                <a:cs typeface="Times New Roman" pitchFamily="18" charset="0"/>
              </a:rPr>
              <a:t>.</a:t>
            </a: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Ідея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створення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супутникової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навігації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виникла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ще</a:t>
            </a:r>
            <a:r>
              <a:rPr lang="ru-RU" sz="1800" dirty="0" smtClean="0">
                <a:latin typeface="Times New Roman" pitchFamily="18" charset="0"/>
                <a:cs typeface="Times New Roman" pitchFamily="18" charset="0"/>
              </a:rPr>
              <a:t> в 50-ті роки </a:t>
            </a:r>
            <a:r>
              <a:rPr lang="ru-RU" sz="1800" dirty="0" err="1" smtClean="0">
                <a:latin typeface="Times New Roman" pitchFamily="18" charset="0"/>
                <a:cs typeface="Times New Roman" pitchFamily="18" charset="0"/>
              </a:rPr>
              <a:t>минулого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століття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відразу</a:t>
            </a:r>
            <a:r>
              <a:rPr lang="ru-RU" sz="1800" dirty="0" smtClean="0">
                <a:latin typeface="Times New Roman" pitchFamily="18" charset="0"/>
                <a:cs typeface="Times New Roman" pitchFamily="18" charset="0"/>
              </a:rPr>
              <a:t> ж </a:t>
            </a:r>
            <a:r>
              <a:rPr lang="ru-RU" sz="1800" dirty="0" err="1" smtClean="0">
                <a:latin typeface="Times New Roman" pitchFamily="18" charset="0"/>
                <a:cs typeface="Times New Roman" pitchFamily="18" charset="0"/>
              </a:rPr>
              <a:t>після</a:t>
            </a:r>
            <a:r>
              <a:rPr lang="ru-RU" sz="1800" dirty="0" smtClean="0">
                <a:latin typeface="Times New Roman" pitchFamily="18" charset="0"/>
                <a:cs typeface="Times New Roman" pitchFamily="18" charset="0"/>
              </a:rPr>
              <a:t> запуску перших </a:t>
            </a:r>
            <a:r>
              <a:rPr lang="ru-RU" sz="1800" dirty="0" err="1" smtClean="0">
                <a:latin typeface="Times New Roman" pitchFamily="18" charset="0"/>
                <a:cs typeface="Times New Roman" pitchFamily="18" charset="0"/>
              </a:rPr>
              <a:t>штучних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супутників</a:t>
            </a:r>
            <a:r>
              <a:rPr lang="ru-RU" sz="1800" dirty="0" smtClean="0">
                <a:latin typeface="Times New Roman" pitchFamily="18" charset="0"/>
                <a:cs typeface="Times New Roman" pitchFamily="18" charset="0"/>
              </a:rPr>
              <a:t>. Але </a:t>
            </a:r>
            <a:r>
              <a:rPr lang="ru-RU" sz="1800" dirty="0" err="1" smtClean="0">
                <a:latin typeface="Times New Roman" pitchFamily="18" charset="0"/>
                <a:cs typeface="Times New Roman" pitchFamily="18" charset="0"/>
              </a:rPr>
              <a:t>реалізувати</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практиці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цю</a:t>
            </a:r>
            <a:r>
              <a:rPr lang="ru-RU" sz="1800" dirty="0" smtClean="0">
                <a:latin typeface="Times New Roman" pitchFamily="18" charset="0"/>
                <a:cs typeface="Times New Roman" pitchFamily="18" charset="0"/>
              </a:rPr>
              <a:t> думку </a:t>
            </a:r>
            <a:r>
              <a:rPr lang="ru-RU" sz="1800" dirty="0" err="1" smtClean="0">
                <a:latin typeface="Times New Roman" pitchFamily="18" charset="0"/>
                <a:cs typeface="Times New Roman" pitchFamily="18" charset="0"/>
              </a:rPr>
              <a:t>вдалося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тільки</a:t>
            </a:r>
            <a:r>
              <a:rPr lang="ru-RU" sz="1800" dirty="0" smtClean="0">
                <a:latin typeface="Times New Roman" pitchFamily="18" charset="0"/>
                <a:cs typeface="Times New Roman" pitchFamily="18" charset="0"/>
              </a:rPr>
              <a:t> в 1973 </a:t>
            </a:r>
            <a:r>
              <a:rPr lang="ru-RU" sz="1800" dirty="0" err="1" smtClean="0">
                <a:latin typeface="Times New Roman" pitchFamily="18" charset="0"/>
                <a:cs typeface="Times New Roman" pitchFamily="18" charset="0"/>
              </a:rPr>
              <a:t>році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Спочатку</a:t>
            </a:r>
            <a:r>
              <a:rPr lang="ru-RU" sz="1800" dirty="0" smtClean="0">
                <a:latin typeface="Times New Roman" pitchFamily="18" charset="0"/>
                <a:cs typeface="Times New Roman" pitchFamily="18" charset="0"/>
              </a:rPr>
              <a:t> система </a:t>
            </a:r>
            <a:r>
              <a:rPr lang="ru-RU" sz="1800" dirty="0" err="1" smtClean="0">
                <a:latin typeface="Times New Roman" pitchFamily="18" charset="0"/>
                <a:cs typeface="Times New Roman" pitchFamily="18" charset="0"/>
              </a:rPr>
              <a:t>супутникової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навігації</a:t>
            </a: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GPS </a:t>
            </a:r>
            <a:r>
              <a:rPr lang="ru-RU" sz="1800" dirty="0" err="1" smtClean="0">
                <a:latin typeface="Times New Roman" pitchFamily="18" charset="0"/>
                <a:cs typeface="Times New Roman" pitchFamily="18" charset="0"/>
              </a:rPr>
              <a:t>розроблялася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виключно</a:t>
            </a:r>
            <a:r>
              <a:rPr lang="ru-RU" sz="1800" dirty="0" smtClean="0">
                <a:latin typeface="Times New Roman" pitchFamily="18" charset="0"/>
                <a:cs typeface="Times New Roman" pitchFamily="18" charset="0"/>
              </a:rPr>
              <a:t> для </a:t>
            </a:r>
            <a:r>
              <a:rPr lang="ru-RU" sz="1800" dirty="0" err="1" smtClean="0">
                <a:latin typeface="Times New Roman" pitchFamily="18" charset="0"/>
                <a:cs typeface="Times New Roman" pitchFamily="18" charset="0"/>
              </a:rPr>
              <a:t>військових</a:t>
            </a:r>
            <a:r>
              <a:rPr lang="ru-RU" sz="1800" dirty="0" smtClean="0">
                <a:latin typeface="Times New Roman" pitchFamily="18" charset="0"/>
                <a:cs typeface="Times New Roman" pitchFamily="18" charset="0"/>
              </a:rPr>
              <a:t>. Але </a:t>
            </a:r>
            <a:r>
              <a:rPr lang="ru-RU" sz="1800" dirty="0" err="1" smtClean="0">
                <a:latin typeface="Times New Roman" pitchFamily="18" charset="0"/>
                <a:cs typeface="Times New Roman" pitchFamily="18" charset="0"/>
              </a:rPr>
              <a:t>поступово</a:t>
            </a:r>
            <a:r>
              <a:rPr lang="ru-RU" sz="1800" dirty="0" smtClean="0">
                <a:latin typeface="Times New Roman" pitchFamily="18" charset="0"/>
                <a:cs typeface="Times New Roman" pitchFamily="18" charset="0"/>
              </a:rPr>
              <a:t> вона </a:t>
            </a:r>
            <a:r>
              <a:rPr lang="ru-RU" sz="1800" dirty="0" err="1" smtClean="0">
                <a:latin typeface="Times New Roman" pitchFamily="18" charset="0"/>
                <a:cs typeface="Times New Roman" pitchFamily="18" charset="0"/>
              </a:rPr>
              <a:t>прийшла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громадське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життя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Сучасні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системи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навігації</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мореплаванні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авіації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немислимі</a:t>
            </a:r>
            <a:r>
              <a:rPr lang="ru-RU" sz="1800" dirty="0" smtClean="0">
                <a:latin typeface="Times New Roman" pitchFamily="18" charset="0"/>
                <a:cs typeface="Times New Roman" pitchFamily="18" charset="0"/>
              </a:rPr>
              <a:t> без систем </a:t>
            </a:r>
            <a:r>
              <a:rPr lang="ru-RU" sz="1800" dirty="0" err="1" smtClean="0">
                <a:latin typeface="Times New Roman" pitchFamily="18" charset="0"/>
                <a:cs typeface="Times New Roman" pitchFamily="18" charset="0"/>
              </a:rPr>
              <a:t>супутникового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зв'язку</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орієнтації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Такі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системи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застосовують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інших</a:t>
            </a:r>
            <a:r>
              <a:rPr lang="ru-RU" sz="1800" dirty="0" smtClean="0">
                <a:latin typeface="Times New Roman" pitchFamily="18" charset="0"/>
                <a:cs typeface="Times New Roman" pitchFamily="18" charset="0"/>
              </a:rPr>
              <a:t> областях. </a:t>
            </a:r>
            <a:r>
              <a:rPr lang="ru-RU" sz="1800" dirty="0" err="1" smtClean="0">
                <a:latin typeface="Times New Roman" pitchFamily="18" charset="0"/>
                <a:cs typeface="Times New Roman" pitchFamily="18" charset="0"/>
              </a:rPr>
              <a:t>Наприклад</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геодезії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картографії</a:t>
            </a:r>
            <a:r>
              <a:rPr lang="ru-RU" sz="1800" dirty="0" smtClean="0">
                <a:latin typeface="Times New Roman" pitchFamily="18" charset="0"/>
                <a:cs typeface="Times New Roman" pitchFamily="18" charset="0"/>
              </a:rPr>
              <a:t>.</a:t>
            </a:r>
          </a:p>
          <a:p>
            <a:pPr>
              <a:buNone/>
            </a:pP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00438"/>
            <a:ext cx="8229600" cy="3000396"/>
          </a:xfrm>
        </p:spPr>
        <p:txBody>
          <a:bodyPr>
            <a:normAutofit/>
          </a:bodyPr>
          <a:lstStyle/>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Хто</a:t>
            </a:r>
            <a:r>
              <a:rPr lang="ru-RU" sz="1800" dirty="0" smtClean="0">
                <a:latin typeface="Times New Roman" pitchFamily="18" charset="0"/>
                <a:cs typeface="Times New Roman" pitchFamily="18" charset="0"/>
              </a:rPr>
              <a:t> б </a:t>
            </a:r>
            <a:r>
              <a:rPr lang="ru-RU" sz="1800" dirty="0" err="1" smtClean="0">
                <a:latin typeface="Times New Roman" pitchFamily="18" charset="0"/>
                <a:cs typeface="Times New Roman" pitchFamily="18" charset="0"/>
              </a:rPr>
              <a:t>міг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подумати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кілька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століть</a:t>
            </a:r>
            <a:r>
              <a:rPr lang="ru-RU" sz="1800" dirty="0" smtClean="0">
                <a:latin typeface="Times New Roman" pitchFamily="18" charset="0"/>
                <a:cs typeface="Times New Roman" pitchFamily="18" charset="0"/>
              </a:rPr>
              <a:t> тому,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у недалекому </a:t>
            </a:r>
            <a:r>
              <a:rPr lang="ru-RU" sz="1800" dirty="0" err="1" smtClean="0">
                <a:latin typeface="Times New Roman" pitchFamily="18" charset="0"/>
                <a:cs typeface="Times New Roman" pitchFamily="18" charset="0"/>
              </a:rPr>
              <a:t>майбутньому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майже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кожна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дитина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знатиме</a:t>
            </a:r>
            <a:r>
              <a:rPr lang="ru-RU" sz="1800" dirty="0" smtClean="0">
                <a:latin typeface="Times New Roman" pitchFamily="18" charset="0"/>
                <a:cs typeface="Times New Roman" pitchFamily="18" charset="0"/>
              </a:rPr>
              <a:t> як </a:t>
            </a:r>
            <a:r>
              <a:rPr lang="ru-RU" sz="1800" dirty="0" err="1" smtClean="0">
                <a:latin typeface="Times New Roman" pitchFamily="18" charset="0"/>
                <a:cs typeface="Times New Roman" pitchFamily="18" charset="0"/>
              </a:rPr>
              <a:t>орієнтуватися</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просторі</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визначати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сторони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світу</a:t>
            </a:r>
            <a:r>
              <a:rPr lang="ru-RU" sz="1800" dirty="0" smtClean="0">
                <a:latin typeface="Times New Roman" pitchFamily="18" charset="0"/>
                <a:cs typeface="Times New Roman" pitchFamily="18" charset="0"/>
              </a:rPr>
              <a:t> одним </a:t>
            </a:r>
            <a:r>
              <a:rPr lang="ru-RU" sz="1800" dirty="0" err="1" smtClean="0">
                <a:latin typeface="Times New Roman" pitchFamily="18" charset="0"/>
                <a:cs typeface="Times New Roman" pitchFamily="18" charset="0"/>
              </a:rPr>
              <a:t>дотиком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пальця</a:t>
            </a:r>
            <a:r>
              <a:rPr lang="ru-RU" sz="1800" dirty="0" smtClean="0">
                <a:latin typeface="Times New Roman" pitchFamily="18" charset="0"/>
                <a:cs typeface="Times New Roman" pitchFamily="18" charset="0"/>
              </a:rPr>
              <a:t> до </a:t>
            </a:r>
            <a:r>
              <a:rPr lang="ru-RU" sz="1800" dirty="0" err="1" smtClean="0">
                <a:latin typeface="Times New Roman" pitchFamily="18" charset="0"/>
                <a:cs typeface="Times New Roman" pitchFamily="18" charset="0"/>
              </a:rPr>
              <a:t>екрану</a:t>
            </a:r>
            <a:r>
              <a:rPr lang="ru-RU" sz="1800" dirty="0" smtClean="0">
                <a:latin typeface="Times New Roman" pitchFamily="18" charset="0"/>
                <a:cs typeface="Times New Roman" pitchFamily="18" charset="0"/>
              </a:rPr>
              <a:t> телефону! Та </a:t>
            </a:r>
            <a:r>
              <a:rPr lang="ru-RU" sz="1800" dirty="0" err="1" smtClean="0">
                <a:latin typeface="Times New Roman" pitchFamily="18" charset="0"/>
                <a:cs typeface="Times New Roman" pitchFamily="18" charset="0"/>
              </a:rPr>
              <a:t>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взагалі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хто</a:t>
            </a:r>
            <a:r>
              <a:rPr lang="ru-RU" sz="1800" dirty="0" smtClean="0">
                <a:latin typeface="Times New Roman" pitchFamily="18" charset="0"/>
                <a:cs typeface="Times New Roman" pitchFamily="18" charset="0"/>
              </a:rPr>
              <a:t> б </a:t>
            </a:r>
            <a:r>
              <a:rPr lang="ru-RU" sz="1800" dirty="0" err="1" smtClean="0">
                <a:latin typeface="Times New Roman" pitchFamily="18" charset="0"/>
                <a:cs typeface="Times New Roman" pitchFamily="18" charset="0"/>
              </a:rPr>
              <a:t>міг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подумати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пристрій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який</a:t>
            </a:r>
            <a:r>
              <a:rPr lang="ru-RU" sz="1800" dirty="0" smtClean="0">
                <a:latin typeface="Times New Roman" pitchFamily="18" charset="0"/>
                <a:cs typeface="Times New Roman" pitchFamily="18" charset="0"/>
              </a:rPr>
              <a:t> колись </a:t>
            </a:r>
            <a:r>
              <a:rPr lang="ru-RU" sz="1800" dirty="0" err="1" smtClean="0">
                <a:latin typeface="Times New Roman" pitchFamily="18" charset="0"/>
                <a:cs typeface="Times New Roman" pitchFamily="18" charset="0"/>
              </a:rPr>
              <a:t>сколихнув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світ</a:t>
            </a:r>
            <a:r>
              <a:rPr lang="ru-RU" sz="1800" dirty="0" smtClean="0">
                <a:latin typeface="Times New Roman" pitchFamily="18" charset="0"/>
                <a:cs typeface="Times New Roman" pitchFamily="18" charset="0"/>
              </a:rPr>
              <a:t> науки та </a:t>
            </a:r>
            <a:r>
              <a:rPr lang="ru-RU" sz="1800" dirty="0" err="1" smtClean="0">
                <a:latin typeface="Times New Roman" pitchFamily="18" charset="0"/>
                <a:cs typeface="Times New Roman" pitchFamily="18" charset="0"/>
              </a:rPr>
              <a:t>мадрів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допоміг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відкрити</a:t>
            </a:r>
            <a:r>
              <a:rPr lang="ru-RU" sz="1800" dirty="0" smtClean="0">
                <a:latin typeface="Times New Roman" pitchFamily="18" charset="0"/>
                <a:cs typeface="Times New Roman" pitchFamily="18" charset="0"/>
              </a:rPr>
              <a:t>  Америку та </a:t>
            </a:r>
            <a:r>
              <a:rPr lang="ru-RU" sz="1800" dirty="0" err="1" smtClean="0">
                <a:latin typeface="Times New Roman" pitchFamily="18" charset="0"/>
                <a:cs typeface="Times New Roman" pitchFamily="18" charset="0"/>
              </a:rPr>
              <a:t>рятував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життя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моряків</a:t>
            </a:r>
            <a:r>
              <a:rPr lang="ru-RU" sz="1800" dirty="0" smtClean="0">
                <a:latin typeface="Times New Roman" pitchFamily="18" charset="0"/>
                <a:cs typeface="Times New Roman" pitchFamily="18" charset="0"/>
              </a:rPr>
              <a:t>, буде </a:t>
            </a:r>
            <a:r>
              <a:rPr lang="ru-RU" sz="1800" dirty="0" err="1" smtClean="0">
                <a:latin typeface="Times New Roman" pitchFamily="18" charset="0"/>
                <a:cs typeface="Times New Roman" pitchFamily="18" charset="0"/>
              </a:rPr>
              <a:t>настільки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доступним</a:t>
            </a:r>
            <a:r>
              <a:rPr lang="ru-RU" sz="1800" dirty="0" smtClean="0">
                <a:latin typeface="Times New Roman" pitchFamily="18" charset="0"/>
                <a:cs typeface="Times New Roman" pitchFamily="18" charset="0"/>
              </a:rPr>
              <a:t>! І </a:t>
            </a:r>
            <a:r>
              <a:rPr lang="ru-RU" sz="1800" dirty="0" err="1" smtClean="0">
                <a:latin typeface="Times New Roman" pitchFamily="18" charset="0"/>
                <a:cs typeface="Times New Roman" pitchFamily="18" charset="0"/>
              </a:rPr>
              <a:t>навіть</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викликатиме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подиву</a:t>
            </a:r>
            <a:r>
              <a:rPr lang="ru-RU" sz="1800" dirty="0" smtClean="0">
                <a:latin typeface="Times New Roman" pitchFamily="18" charset="0"/>
                <a:cs typeface="Times New Roman" pitchFamily="18" charset="0"/>
              </a:rPr>
              <a:t>, коли </a:t>
            </a:r>
            <a:r>
              <a:rPr lang="ru-RU" sz="1800" dirty="0" err="1" smtClean="0">
                <a:latin typeface="Times New Roman" pitchFamily="18" charset="0"/>
                <a:cs typeface="Times New Roman" pitchFamily="18" charset="0"/>
              </a:rPr>
              <a:t>хтось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із</a:t>
            </a:r>
            <a:r>
              <a:rPr lang="ru-RU" sz="1800" dirty="0" smtClean="0">
                <a:latin typeface="Times New Roman" pitchFamily="18" charset="0"/>
                <a:cs typeface="Times New Roman" pitchFamily="18" charset="0"/>
              </a:rPr>
              <a:t> рюкзаком за </a:t>
            </a:r>
            <a:r>
              <a:rPr lang="ru-RU" sz="1800" dirty="0" err="1" smtClean="0">
                <a:latin typeface="Times New Roman" pitchFamily="18" charset="0"/>
                <a:cs typeface="Times New Roman" pitchFamily="18" charset="0"/>
              </a:rPr>
              <a:t>плечима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дістане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кишені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впевненістю</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скаже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Північ</a:t>
            </a:r>
            <a:r>
              <a:rPr lang="ru-RU" sz="1800" dirty="0" smtClean="0">
                <a:latin typeface="Times New Roman" pitchFamily="18" charset="0"/>
                <a:cs typeface="Times New Roman" pitchFamily="18" charset="0"/>
              </a:rPr>
              <a:t> тут. Я знаю, у </a:t>
            </a:r>
            <a:r>
              <a:rPr lang="ru-RU" sz="1800" dirty="0" err="1" smtClean="0">
                <a:latin typeface="Times New Roman" pitchFamily="18" charset="0"/>
                <a:cs typeface="Times New Roman" pitchFamily="18" charset="0"/>
              </a:rPr>
              <a:t>якому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напрямку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мені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йти</a:t>
            </a:r>
            <a:r>
              <a:rPr lang="ru-RU" sz="1800" dirty="0" smtClean="0">
                <a:latin typeface="Times New Roman" pitchFamily="18" charset="0"/>
                <a:cs typeface="Times New Roman" pitchFamily="18" charset="0"/>
              </a:rPr>
              <a:t>!».</a:t>
            </a:r>
            <a:endParaRPr lang="ru-RU" sz="1800" dirty="0"/>
          </a:p>
        </p:txBody>
      </p:sp>
      <p:sp>
        <p:nvSpPr>
          <p:cNvPr id="5" name="Прямоугольник 4"/>
          <p:cNvSpPr/>
          <p:nvPr/>
        </p:nvSpPr>
        <p:spPr>
          <a:xfrm>
            <a:off x="714348" y="1142984"/>
            <a:ext cx="7643866" cy="1477328"/>
          </a:xfrm>
          <a:prstGeom prst="rect">
            <a:avLst/>
          </a:prstGeom>
        </p:spPr>
        <p:txBody>
          <a:bodyPr wrap="square">
            <a:spAutoFit/>
          </a:bodyPr>
          <a:lstStyle/>
          <a:p>
            <a:r>
              <a:rPr lang="ru-RU" dirty="0" err="1" smtClean="0"/>
              <a:t>Сучасна</a:t>
            </a:r>
            <a:r>
              <a:rPr lang="ru-RU" dirty="0" smtClean="0"/>
              <a:t>  </a:t>
            </a:r>
            <a:r>
              <a:rPr lang="ru-RU" dirty="0" err="1" smtClean="0"/>
              <a:t>телекомунікаційна</a:t>
            </a:r>
            <a:r>
              <a:rPr lang="ru-RU" dirty="0" smtClean="0"/>
              <a:t>  </a:t>
            </a:r>
            <a:r>
              <a:rPr lang="ru-RU" dirty="0" err="1" smtClean="0"/>
              <a:t>індустрія</a:t>
            </a:r>
            <a:r>
              <a:rPr lang="ru-RU" dirty="0" smtClean="0"/>
              <a:t> </a:t>
            </a:r>
            <a:r>
              <a:rPr lang="ru-RU" dirty="0" err="1" smtClean="0"/>
              <a:t>випускає</a:t>
            </a:r>
            <a:r>
              <a:rPr lang="ru-RU" dirty="0" smtClean="0"/>
              <a:t>, </a:t>
            </a:r>
            <a:r>
              <a:rPr lang="ru-RU" dirty="0" err="1" smtClean="0"/>
              <a:t>окрім</a:t>
            </a:r>
            <a:r>
              <a:rPr lang="ru-RU" dirty="0" smtClean="0"/>
              <a:t> </a:t>
            </a:r>
            <a:r>
              <a:rPr lang="ru-RU" dirty="0" err="1" smtClean="0"/>
              <a:t>приймачів</a:t>
            </a:r>
            <a:r>
              <a:rPr lang="ru-RU" dirty="0" smtClean="0"/>
              <a:t> </a:t>
            </a:r>
            <a:r>
              <a:rPr lang="ru-RU" dirty="0" err="1" smtClean="0"/>
              <a:t>спеціального</a:t>
            </a:r>
            <a:r>
              <a:rPr lang="ru-RU" dirty="0" smtClean="0"/>
              <a:t>  </a:t>
            </a:r>
            <a:r>
              <a:rPr lang="ru-RU" dirty="0" err="1" smtClean="0"/>
              <a:t>призначення</a:t>
            </a:r>
            <a:r>
              <a:rPr lang="ru-RU" dirty="0" smtClean="0"/>
              <a:t>, </a:t>
            </a:r>
            <a:r>
              <a:rPr lang="ru-RU" dirty="0" err="1" smtClean="0"/>
              <a:t>прилади</a:t>
            </a:r>
            <a:r>
              <a:rPr lang="ru-RU" dirty="0" smtClean="0"/>
              <a:t>, </a:t>
            </a:r>
            <a:r>
              <a:rPr lang="ru-RU" dirty="0" err="1" smtClean="0"/>
              <a:t>вмонтовані</a:t>
            </a:r>
            <a:r>
              <a:rPr lang="ru-RU" dirty="0" smtClean="0"/>
              <a:t> у </a:t>
            </a:r>
            <a:r>
              <a:rPr lang="ru-RU" dirty="0" err="1" smtClean="0"/>
              <a:t>різноманітну</a:t>
            </a:r>
            <a:r>
              <a:rPr lang="ru-RU" dirty="0" smtClean="0"/>
              <a:t> </a:t>
            </a:r>
            <a:r>
              <a:rPr lang="ru-RU" dirty="0" err="1" smtClean="0"/>
              <a:t>дрібну</a:t>
            </a:r>
            <a:r>
              <a:rPr lang="ru-RU" dirty="0" smtClean="0"/>
              <a:t> </a:t>
            </a:r>
            <a:r>
              <a:rPr lang="ru-RU" dirty="0" err="1" smtClean="0"/>
              <a:t>техніку</a:t>
            </a:r>
            <a:r>
              <a:rPr lang="ru-RU" dirty="0" smtClean="0"/>
              <a:t>: </a:t>
            </a:r>
            <a:r>
              <a:rPr lang="ru-RU" dirty="0" err="1" smtClean="0"/>
              <a:t>наручні</a:t>
            </a:r>
            <a:r>
              <a:rPr lang="ru-RU" dirty="0" smtClean="0"/>
              <a:t> </a:t>
            </a:r>
            <a:r>
              <a:rPr lang="ru-RU" dirty="0" err="1" smtClean="0"/>
              <a:t>годинники</a:t>
            </a:r>
            <a:r>
              <a:rPr lang="ru-RU" dirty="0" smtClean="0"/>
              <a:t>, </a:t>
            </a:r>
            <a:r>
              <a:rPr lang="ru-RU" dirty="0" err="1" smtClean="0"/>
              <a:t>мобільні</a:t>
            </a:r>
            <a:r>
              <a:rPr lang="ru-RU" dirty="0" smtClean="0"/>
              <a:t> </a:t>
            </a:r>
            <a:r>
              <a:rPr lang="ru-RU" dirty="0" err="1" smtClean="0"/>
              <a:t>телефони</a:t>
            </a:r>
            <a:r>
              <a:rPr lang="ru-RU" dirty="0" smtClean="0"/>
              <a:t>, </a:t>
            </a:r>
            <a:r>
              <a:rPr lang="ru-RU" dirty="0" err="1" smtClean="0"/>
              <a:t>ручні</a:t>
            </a:r>
            <a:r>
              <a:rPr lang="ru-RU" dirty="0" smtClean="0"/>
              <a:t> </a:t>
            </a:r>
            <a:r>
              <a:rPr lang="ru-RU" dirty="0" err="1" smtClean="0"/>
              <a:t>радіостанції</a:t>
            </a:r>
            <a:r>
              <a:rPr lang="ru-RU" dirty="0" smtClean="0"/>
              <a:t>, </a:t>
            </a:r>
            <a:r>
              <a:rPr lang="ru-RU" dirty="0" err="1" smtClean="0"/>
              <a:t>портативні</a:t>
            </a:r>
            <a:r>
              <a:rPr lang="ru-RU" dirty="0" smtClean="0"/>
              <a:t> </a:t>
            </a:r>
            <a:r>
              <a:rPr lang="ru-RU" dirty="0" err="1" smtClean="0"/>
              <a:t>комп'ютери</a:t>
            </a:r>
            <a:r>
              <a:rPr lang="ru-RU" dirty="0" smtClean="0"/>
              <a:t> та </a:t>
            </a:r>
            <a:r>
              <a:rPr lang="ru-RU" dirty="0" err="1" smtClean="0"/>
              <a:t>фотоапарати</a:t>
            </a:r>
            <a:r>
              <a:rPr lang="ru-RU" dirty="0" smtClean="0"/>
              <a:t>, за </a:t>
            </a:r>
            <a:r>
              <a:rPr lang="ru-RU" dirty="0" err="1" smtClean="0"/>
              <a:t>допомогою</a:t>
            </a:r>
            <a:r>
              <a:rPr lang="ru-RU" dirty="0" smtClean="0"/>
              <a:t> </a:t>
            </a:r>
            <a:r>
              <a:rPr lang="ru-RU" dirty="0" err="1" smtClean="0"/>
              <a:t>яких</a:t>
            </a:r>
            <a:r>
              <a:rPr lang="ru-RU" dirty="0" smtClean="0"/>
              <a:t> </a:t>
            </a:r>
            <a:r>
              <a:rPr lang="ru-RU" dirty="0" err="1" smtClean="0"/>
              <a:t>можна</a:t>
            </a:r>
            <a:r>
              <a:rPr lang="ru-RU" dirty="0" smtClean="0"/>
              <a:t> </a:t>
            </a:r>
            <a:r>
              <a:rPr lang="ru-RU" dirty="0" err="1" smtClean="0"/>
              <a:t>орієнтуватися</a:t>
            </a:r>
            <a:r>
              <a:rPr lang="ru-RU" dirty="0" smtClean="0"/>
              <a:t> на </a:t>
            </a:r>
            <a:r>
              <a:rPr lang="ru-RU" dirty="0" err="1" smtClean="0"/>
              <a:t>місцевості</a:t>
            </a:r>
            <a:r>
              <a:rPr lang="ru-RU" dirty="0" smtClean="0"/>
              <a:t>.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514350" indent="-514350">
              <a:buFont typeface="+mj-lt"/>
              <a:buAutoNum type="arabicPeriod"/>
            </a:pPr>
            <a:r>
              <a:rPr lang="ru-RU" dirty="0" err="1" smtClean="0">
                <a:latin typeface="Times New Roman" pitchFamily="18" charset="0"/>
                <a:cs typeface="Times New Roman" pitchFamily="18" charset="0"/>
              </a:rPr>
              <a:t>Поняття</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орієнтування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місцевості</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значення</a:t>
            </a:r>
            <a:r>
              <a:rPr lang="ru-RU" dirty="0" smtClean="0">
                <a:latin typeface="Times New Roman" pitchFamily="18" charset="0"/>
                <a:cs typeface="Times New Roman" pitchFamily="18" charset="0"/>
              </a:rPr>
              <a:t> для людей.</a:t>
            </a:r>
          </a:p>
          <a:p>
            <a:pPr marL="514350" indent="-514350">
              <a:buFont typeface="+mj-lt"/>
              <a:buAutoNum type="arabicPeriod"/>
            </a:pPr>
            <a:r>
              <a:rPr lang="uk-UA" dirty="0" smtClean="0">
                <a:latin typeface="Times New Roman" pitchFamily="18" charset="0"/>
                <a:cs typeface="Times New Roman" pitchFamily="18" charset="0"/>
              </a:rPr>
              <a:t>Орієнтування за зорями, Сонцем, Місяцем.</a:t>
            </a:r>
          </a:p>
          <a:p>
            <a:pPr marL="514350" indent="-514350">
              <a:buFont typeface="+mj-lt"/>
              <a:buAutoNum type="arabicPeriod"/>
            </a:pPr>
            <a:r>
              <a:rPr lang="uk-UA" dirty="0" smtClean="0">
                <a:latin typeface="Times New Roman" pitchFamily="18" charset="0"/>
                <a:cs typeface="Times New Roman" pitchFamily="18" charset="0"/>
              </a:rPr>
              <a:t>Орієнтування за компасом.</a:t>
            </a:r>
          </a:p>
          <a:p>
            <a:pPr marL="514350" indent="-514350">
              <a:buFont typeface="+mj-lt"/>
              <a:buAutoNum type="arabicPeriod"/>
            </a:pPr>
            <a:r>
              <a:rPr lang="uk-UA" dirty="0" smtClean="0">
                <a:latin typeface="Times New Roman" pitchFamily="18" charset="0"/>
                <a:cs typeface="Times New Roman" pitchFamily="18" charset="0"/>
              </a:rPr>
              <a:t>Орієнтування за картами.</a:t>
            </a:r>
          </a:p>
          <a:p>
            <a:pPr marL="514350" indent="-514350">
              <a:buFont typeface="+mj-lt"/>
              <a:buAutoNum type="arabicPeriod"/>
            </a:pPr>
            <a:r>
              <a:rPr lang="uk-UA" dirty="0" smtClean="0">
                <a:latin typeface="Times New Roman" pitchFamily="18" charset="0"/>
                <a:cs typeface="Times New Roman" pitchFamily="18" charset="0"/>
              </a:rPr>
              <a:t>Орієнтування за астролябією.</a:t>
            </a:r>
          </a:p>
          <a:p>
            <a:pPr marL="514350" indent="-514350">
              <a:buFont typeface="+mj-lt"/>
              <a:buAutoNum type="arabicPeriod"/>
            </a:pPr>
            <a:r>
              <a:rPr lang="uk-UA" dirty="0" smtClean="0">
                <a:latin typeface="Times New Roman" pitchFamily="18" charset="0"/>
                <a:cs typeface="Times New Roman" pitchFamily="18" charset="0"/>
              </a:rPr>
              <a:t>Орієнтування за </a:t>
            </a:r>
            <a:r>
              <a:rPr lang="ru-RU" sz="2800" u="sng" dirty="0" smtClean="0">
                <a:latin typeface="Times New Roman" pitchFamily="18" charset="0"/>
                <a:ea typeface="Times New Roman" pitchFamily="18" charset="0"/>
                <a:cs typeface="Times New Roman" pitchFamily="18" charset="0"/>
              </a:rPr>
              <a:t>за </a:t>
            </a:r>
            <a:r>
              <a:rPr lang="ru-RU" sz="2800" u="sng" dirty="0" err="1" smtClean="0">
                <a:latin typeface="Times New Roman" pitchFamily="18" charset="0"/>
                <a:ea typeface="Times New Roman" pitchFamily="18" charset="0"/>
                <a:cs typeface="Times New Roman" pitchFamily="18" charset="0"/>
              </a:rPr>
              <a:t>різними</a:t>
            </a:r>
            <a:r>
              <a:rPr lang="ru-RU" sz="2800" u="sng" dirty="0" smtClean="0">
                <a:latin typeface="Times New Roman" pitchFamily="18" charset="0"/>
                <a:ea typeface="Times New Roman" pitchFamily="18" charset="0"/>
                <a:cs typeface="Times New Roman" pitchFamily="18" charset="0"/>
              </a:rPr>
              <a:t> </a:t>
            </a:r>
            <a:r>
              <a:rPr lang="ru-RU" sz="2800" u="sng" dirty="0" err="1" smtClean="0">
                <a:latin typeface="Times New Roman" pitchFamily="18" charset="0"/>
                <a:ea typeface="Times New Roman" pitchFamily="18" charset="0"/>
                <a:cs typeface="Times New Roman" pitchFamily="18" charset="0"/>
              </a:rPr>
              <a:t>ознаками</a:t>
            </a:r>
            <a:r>
              <a:rPr lang="ru-RU" sz="2800" u="sng" dirty="0" smtClean="0">
                <a:latin typeface="Times New Roman" pitchFamily="18" charset="0"/>
                <a:ea typeface="Times New Roman" pitchFamily="18" charset="0"/>
                <a:cs typeface="Times New Roman" pitchFamily="18" charset="0"/>
              </a:rPr>
              <a:t> </a:t>
            </a:r>
            <a:r>
              <a:rPr lang="ru-RU" sz="2800" u="sng" dirty="0" err="1" smtClean="0">
                <a:latin typeface="Times New Roman" pitchFamily="18" charset="0"/>
                <a:ea typeface="Times New Roman" pitchFamily="18" charset="0"/>
                <a:cs typeface="Times New Roman" pitchFamily="18" charset="0"/>
              </a:rPr>
              <a:t>місцевих</a:t>
            </a:r>
            <a:r>
              <a:rPr lang="ru-RU" sz="2800" u="sng" dirty="0" smtClean="0">
                <a:latin typeface="Times New Roman" pitchFamily="18" charset="0"/>
                <a:ea typeface="Times New Roman" pitchFamily="18" charset="0"/>
                <a:cs typeface="Times New Roman" pitchFamily="18" charset="0"/>
              </a:rPr>
              <a:t> </a:t>
            </a:r>
            <a:r>
              <a:rPr lang="ru-RU" sz="2800" u="sng" dirty="0" err="1" smtClean="0">
                <a:latin typeface="Times New Roman" pitchFamily="18" charset="0"/>
                <a:ea typeface="Times New Roman" pitchFamily="18" charset="0"/>
                <a:cs typeface="Times New Roman" pitchFamily="18" charset="0"/>
              </a:rPr>
              <a:t>предметів</a:t>
            </a:r>
            <a:r>
              <a:rPr lang="ru-RU" sz="2800" u="sng" dirty="0" smtClean="0">
                <a:latin typeface="Times New Roman" pitchFamily="18" charset="0"/>
                <a:ea typeface="Times New Roman" pitchFamily="18" charset="0"/>
                <a:cs typeface="Times New Roman" pitchFamily="18" charset="0"/>
              </a:rPr>
              <a:t>.</a:t>
            </a:r>
            <a:endParaRPr lang="uk-UA" dirty="0" smtClean="0">
              <a:latin typeface="Times New Roman" pitchFamily="18" charset="0"/>
              <a:cs typeface="Times New Roman" pitchFamily="18" charset="0"/>
            </a:endParaRPr>
          </a:p>
          <a:p>
            <a:pPr marL="514350" indent="-514350">
              <a:buFont typeface="+mj-lt"/>
              <a:buAutoNum type="arabicPeriod"/>
            </a:pPr>
            <a:r>
              <a:rPr lang="uk-UA" dirty="0" smtClean="0">
                <a:latin typeface="Times New Roman" pitchFamily="18" charset="0"/>
                <a:cs typeface="Times New Roman" pitchFamily="18" charset="0"/>
              </a:rPr>
              <a:t>Орієнтування за сучасними пристроями.</a:t>
            </a:r>
            <a:endParaRPr lang="ru-RU" dirty="0" smtClean="0">
              <a:latin typeface="Times New Roman" pitchFamily="18" charset="0"/>
              <a:cs typeface="Times New Roman" pitchFamily="18" charset="0"/>
            </a:endParaRPr>
          </a:p>
          <a:p>
            <a:pPr marL="514350" indent="-514350">
              <a:buNone/>
            </a:pPr>
            <a:endParaRPr lang="ru-RU" dirty="0" smtClean="0">
              <a:latin typeface="Times New Roman" pitchFamily="18" charset="0"/>
              <a:cs typeface="Times New Roman" pitchFamily="18" charset="0"/>
            </a:endParaRPr>
          </a:p>
          <a:p>
            <a:pPr marL="514350" indent="-514350">
              <a:buNone/>
            </a:pPr>
            <a:endParaRPr lang="uk-UA" dirty="0" smtClean="0">
              <a:latin typeface="Times New Roman" pitchFamily="18" charset="0"/>
              <a:cs typeface="Times New Roman" pitchFamily="18" charset="0"/>
            </a:endParaRPr>
          </a:p>
          <a:p>
            <a:pPr marL="514350" indent="-514350">
              <a:buNone/>
            </a:pP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2400" b="1" dirty="0" smtClean="0">
                <a:latin typeface="Times New Roman" pitchFamily="18" charset="0"/>
                <a:cs typeface="Times New Roman" pitchFamily="18" charset="0"/>
              </a:rPr>
              <a:t>ПЛАН</a:t>
            </a:r>
            <a:endParaRPr lang="ru-RU" sz="24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41046" cy="5256102"/>
          </a:xfrm>
        </p:spPr>
        <p:txBody>
          <a:bodyPr/>
          <a:lstStyle/>
          <a:p>
            <a:pPr>
              <a:buNone/>
            </a:pPr>
            <a:r>
              <a:rPr lang="ru-RU" sz="2000" dirty="0" smtClean="0"/>
              <a:t>     </a:t>
            </a:r>
            <a:r>
              <a:rPr lang="ru-RU" sz="2000" dirty="0" err="1" smtClean="0">
                <a:latin typeface="Times New Roman" pitchFamily="18" charset="0"/>
                <a:cs typeface="Times New Roman" pitchFamily="18" charset="0"/>
              </a:rPr>
              <a:t>Під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орієнтуванням</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місцевості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розуміють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сукупність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спрямованих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місця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перебування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відносно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навколишніх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об’єктів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певних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орієнтирів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сторін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світу</a:t>
            </a:r>
            <a:r>
              <a:rPr lang="ru-RU" sz="2000"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5" name="Прямоугольник 4"/>
          <p:cNvSpPr/>
          <p:nvPr/>
        </p:nvSpPr>
        <p:spPr>
          <a:xfrm>
            <a:off x="857224" y="1714488"/>
            <a:ext cx="7786742" cy="2246769"/>
          </a:xfrm>
          <a:prstGeom prst="rect">
            <a:avLst/>
          </a:prstGeom>
        </p:spPr>
        <p:txBody>
          <a:bodyPr wrap="square">
            <a:spAutoFit/>
          </a:bodyPr>
          <a:lstStyle/>
          <a:p>
            <a:r>
              <a:rPr lang="ru-RU" sz="2000" dirty="0" err="1" smtClean="0">
                <a:latin typeface="Times New Roman" pitchFamily="18" charset="0"/>
                <a:cs typeface="Times New Roman" pitchFamily="18" charset="0"/>
              </a:rPr>
              <a:t>Уміння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орієнтуватися</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місцевості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дуже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важливим</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житті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Відомі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випадки</a:t>
            </a:r>
            <a:r>
              <a:rPr lang="ru-RU" sz="2000" dirty="0" smtClean="0">
                <a:latin typeface="Times New Roman" pitchFamily="18" charset="0"/>
                <a:cs typeface="Times New Roman" pitchFamily="18" charset="0"/>
              </a:rPr>
              <a:t>, коли через </a:t>
            </a:r>
            <a:r>
              <a:rPr lang="ru-RU" sz="2000" dirty="0" err="1" smtClean="0">
                <a:latin typeface="Times New Roman" pitchFamily="18" charset="0"/>
                <a:cs typeface="Times New Roman" pitchFamily="18" charset="0"/>
              </a:rPr>
              <a:t>втрату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орієнтиру</a:t>
            </a:r>
            <a:r>
              <a:rPr lang="ru-RU" sz="2000" dirty="0" smtClean="0">
                <a:latin typeface="Times New Roman" pitchFamily="18" charset="0"/>
                <a:cs typeface="Times New Roman" pitchFamily="18" charset="0"/>
              </a:rPr>
              <a:t> гинули </a:t>
            </a:r>
            <a:r>
              <a:rPr lang="ru-RU" sz="2000" dirty="0" err="1" smtClean="0">
                <a:latin typeface="Times New Roman" pitchFamily="18" charset="0"/>
                <a:cs typeface="Times New Roman" pitchFamily="18" charset="0"/>
              </a:rPr>
              <a:t>цілі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експедиції</a:t>
            </a:r>
            <a:r>
              <a:rPr lang="ru-RU" sz="2000" dirty="0" smtClean="0">
                <a:latin typeface="Times New Roman" pitchFamily="18" charset="0"/>
                <a:cs typeface="Times New Roman" pitchFamily="18" charset="0"/>
              </a:rPr>
              <a:t>. І </a:t>
            </a:r>
            <a:r>
              <a:rPr lang="ru-RU" sz="2000" dirty="0" err="1" smtClean="0">
                <a:latin typeface="Times New Roman" pitchFamily="18" charset="0"/>
                <a:cs typeface="Times New Roman" pitchFamily="18" charset="0"/>
              </a:rPr>
              <a:t>навпаки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вміння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знайти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орієнтири</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місцевості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допомагало</a:t>
            </a:r>
            <a:r>
              <a:rPr lang="ru-RU" sz="2000" dirty="0" smtClean="0">
                <a:latin typeface="Times New Roman" pitchFamily="18" charset="0"/>
                <a:cs typeface="Times New Roman" pitchFamily="18" charset="0"/>
              </a:rPr>
              <a:t> людям </a:t>
            </a:r>
            <a:r>
              <a:rPr lang="ru-RU" sz="2000" dirty="0" err="1" smtClean="0">
                <a:latin typeface="Times New Roman" pitchFamily="18" charset="0"/>
                <a:cs typeface="Times New Roman" pitchFamily="18" charset="0"/>
              </a:rPr>
              <a:t>вижити</a:t>
            </a:r>
            <a:r>
              <a:rPr lang="ru-RU" sz="2000" dirty="0" smtClean="0">
                <a:latin typeface="Times New Roman" pitchFamily="18" charset="0"/>
                <a:cs typeface="Times New Roman" pitchFamily="18" charset="0"/>
              </a:rPr>
              <a:t>.</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місцевості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орієнтуватися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різними</a:t>
            </a:r>
            <a:r>
              <a:rPr lang="ru-RU" sz="2000" dirty="0" smtClean="0">
                <a:latin typeface="Times New Roman" pitchFamily="18" charset="0"/>
                <a:cs typeface="Times New Roman" pitchFamily="18" charset="0"/>
              </a:rPr>
              <a:t> способами. Для </a:t>
            </a:r>
            <a:r>
              <a:rPr lang="ru-RU" sz="2000" dirty="0" err="1" smtClean="0">
                <a:latin typeface="Times New Roman" pitchFamily="18" charset="0"/>
                <a:cs typeface="Times New Roman" pitchFamily="18" charset="0"/>
              </a:rPr>
              <a:t>всіх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способів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спільним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спочатку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визначають</a:t>
            </a:r>
            <a:r>
              <a:rPr lang="ru-RU" sz="2000" dirty="0" smtClean="0">
                <a:latin typeface="Times New Roman" pitchFamily="18" charset="0"/>
                <a:cs typeface="Times New Roman" pitchFamily="18" charset="0"/>
              </a:rPr>
              <a:t>, де </a:t>
            </a:r>
            <a:r>
              <a:rPr lang="ru-RU" sz="2000" dirty="0" err="1" smtClean="0">
                <a:latin typeface="Times New Roman" pitchFamily="18" charset="0"/>
                <a:cs typeface="Times New Roman" pitchFamily="18" charset="0"/>
              </a:rPr>
              <a:t>північ</a:t>
            </a:r>
            <a:r>
              <a:rPr lang="ru-RU" sz="2000" dirty="0" smtClean="0">
                <a:latin typeface="Times New Roman" pitchFamily="18" charset="0"/>
                <a:cs typeface="Times New Roman" pitchFamily="18" charset="0"/>
              </a:rPr>
              <a:t>.</a:t>
            </a:r>
          </a:p>
        </p:txBody>
      </p:sp>
      <p:pic>
        <p:nvPicPr>
          <p:cNvPr id="6" name="Рисунок 5" descr="https://disted.edu.vn.ua/media/images/asia/geo_6/u08.files/image001.jpg"/>
          <p:cNvPicPr/>
          <p:nvPr/>
        </p:nvPicPr>
        <p:blipFill>
          <a:blip r:embed="rId2"/>
          <a:srcRect/>
          <a:stretch>
            <a:fillRect/>
          </a:stretch>
        </p:blipFill>
        <p:spPr bwMode="auto">
          <a:xfrm>
            <a:off x="2928926" y="4000504"/>
            <a:ext cx="2552065" cy="242951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357166"/>
            <a:ext cx="8183880" cy="5429288"/>
          </a:xfrm>
        </p:spPr>
        <p:txBody>
          <a:bodyPr>
            <a:normAutofit/>
          </a:bodyPr>
          <a:lstStyle/>
          <a:p>
            <a:pPr algn="ctr">
              <a:buNone/>
            </a:pPr>
            <a:r>
              <a:rPr lang="uk-UA" sz="2800" dirty="0" smtClean="0">
                <a:latin typeface="Times New Roman" pitchFamily="18" charset="0"/>
                <a:cs typeface="Times New Roman" pitchFamily="18" charset="0"/>
              </a:rPr>
              <a:t>Орієнтування за зорями,Сонцем, Місяцем</a:t>
            </a:r>
            <a:endParaRPr lang="ru-RU" sz="2800" dirty="0" smtClean="0">
              <a:latin typeface="Times New Roman" pitchFamily="18" charset="0"/>
              <a:cs typeface="Times New Roman" pitchFamily="18" charset="0"/>
            </a:endParaRPr>
          </a:p>
          <a:p>
            <a:pPr algn="ctr">
              <a:buNone/>
            </a:pPr>
            <a:r>
              <a:rPr lang="ru-RU" sz="1800" dirty="0" err="1" smtClean="0">
                <a:latin typeface="Times New Roman" pitchFamily="18" charset="0"/>
                <a:cs typeface="Times New Roman" pitchFamily="18" charset="0"/>
              </a:rPr>
              <a:t>Здавна</a:t>
            </a:r>
            <a:r>
              <a:rPr lang="ru-RU" sz="1800" dirty="0" smtClean="0">
                <a:latin typeface="Times New Roman" pitchFamily="18" charset="0"/>
                <a:cs typeface="Times New Roman" pitchFamily="18" charset="0"/>
              </a:rPr>
              <a:t>  люди </a:t>
            </a:r>
            <a:r>
              <a:rPr lang="ru-RU" sz="1800" dirty="0" err="1" smtClean="0">
                <a:latin typeface="Times New Roman" pitchFamily="18" charset="0"/>
                <a:cs typeface="Times New Roman" pitchFamily="18" charset="0"/>
              </a:rPr>
              <a:t>орієнтувалися</a:t>
            </a:r>
            <a:r>
              <a:rPr lang="ru-RU" sz="1800" dirty="0" smtClean="0">
                <a:latin typeface="Times New Roman" pitchFamily="18" charset="0"/>
                <a:cs typeface="Times New Roman" pitchFamily="18" charset="0"/>
              </a:rPr>
              <a:t> за </a:t>
            </a:r>
            <a:r>
              <a:rPr lang="ru-RU" sz="1800" dirty="0" err="1" smtClean="0">
                <a:latin typeface="Times New Roman" pitchFamily="18" charset="0"/>
                <a:cs typeface="Times New Roman" pitchFamily="18" charset="0"/>
              </a:rPr>
              <a:t>положенням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Сонця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зір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Місяця</a:t>
            </a:r>
            <a:r>
              <a:rPr lang="ru-RU" sz="1800" dirty="0" smtClean="0">
                <a:latin typeface="Times New Roman" pitchFamily="18" charset="0"/>
                <a:cs typeface="Times New Roman" pitchFamily="18" charset="0"/>
              </a:rPr>
              <a:t> </a:t>
            </a:r>
          </a:p>
          <a:p>
            <a:pPr>
              <a:spcBef>
                <a:spcPts val="0"/>
              </a:spcBef>
              <a:buNone/>
            </a:pP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Фінікійці</a:t>
            </a:r>
            <a:r>
              <a:rPr lang="ru-RU" sz="1800" b="1"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ще</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доантичні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часи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орієнтувалися</a:t>
            </a:r>
            <a:r>
              <a:rPr lang="ru-RU" sz="1800" dirty="0" smtClean="0">
                <a:latin typeface="Times New Roman" pitchFamily="18" charset="0"/>
                <a:cs typeface="Times New Roman" pitchFamily="18" charset="0"/>
              </a:rPr>
              <a:t> за зорями. </a:t>
            </a:r>
            <a:r>
              <a:rPr lang="ru-RU" sz="1800" dirty="0" err="1" smtClean="0">
                <a:latin typeface="Times New Roman" pitchFamily="18" charset="0"/>
                <a:cs typeface="Times New Roman" pitchFamily="18" charset="0"/>
              </a:rPr>
              <a:t>Навчившись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орієнтуватися</a:t>
            </a:r>
            <a:r>
              <a:rPr lang="ru-RU" sz="1800" dirty="0" smtClean="0">
                <a:latin typeface="Times New Roman" pitchFamily="18" charset="0"/>
                <a:cs typeface="Times New Roman" pitchFamily="18" charset="0"/>
              </a:rPr>
              <a:t> по </a:t>
            </a:r>
            <a:r>
              <a:rPr lang="ru-RU" sz="1800" dirty="0" err="1" smtClean="0">
                <a:latin typeface="Times New Roman" pitchFamily="18" charset="0"/>
                <a:cs typeface="Times New Roman" pitchFamily="18" charset="0"/>
              </a:rPr>
              <a:t>Полярній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зірці</a:t>
            </a:r>
            <a:r>
              <a:rPr lang="ru-RU" sz="1800" dirty="0" smtClean="0">
                <a:latin typeface="Times New Roman" pitchFamily="18" charset="0"/>
                <a:cs typeface="Times New Roman" pitchFamily="18" charset="0"/>
              </a:rPr>
              <a:t>, вони </a:t>
            </a:r>
            <a:r>
              <a:rPr lang="ru-RU" sz="1800" dirty="0" err="1" smtClean="0">
                <a:latin typeface="Times New Roman" pitchFamily="18" charset="0"/>
                <a:cs typeface="Times New Roman" pitchFamily="18" charset="0"/>
              </a:rPr>
              <a:t>подолали</a:t>
            </a:r>
            <a:r>
              <a:rPr lang="ru-RU" sz="1800" dirty="0" smtClean="0">
                <a:latin typeface="Times New Roman" pitchFamily="18" charset="0"/>
                <a:cs typeface="Times New Roman" pitchFamily="18" charset="0"/>
              </a:rPr>
              <a:t>, таким чином,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труднощі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пов’язані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плаванням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вночі</a:t>
            </a:r>
            <a:r>
              <a:rPr lang="ru-RU" sz="1800" dirty="0" smtClean="0">
                <a:latin typeface="Times New Roman" pitchFamily="18" charset="0"/>
                <a:cs typeface="Times New Roman" pitchFamily="18" charset="0"/>
              </a:rPr>
              <a:t>.</a:t>
            </a:r>
          </a:p>
          <a:p>
            <a:pPr algn="ctr">
              <a:buNone/>
            </a:pPr>
            <a:endParaRPr lang="ru-RU" sz="1800" dirty="0" smtClean="0">
              <a:latin typeface="Times New Roman" pitchFamily="18" charset="0"/>
              <a:cs typeface="Times New Roman" pitchFamily="18" charset="0"/>
            </a:endParaRPr>
          </a:p>
          <a:p>
            <a:pPr>
              <a:spcBef>
                <a:spcPts val="0"/>
              </a:spcBef>
              <a:buNone/>
            </a:pP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основі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спостережень</a:t>
            </a:r>
            <a:r>
              <a:rPr lang="ru-RU" sz="1800" dirty="0" smtClean="0">
                <a:latin typeface="Times New Roman" pitchFamily="18" charset="0"/>
                <a:cs typeface="Times New Roman" pitchFamily="18" charset="0"/>
              </a:rPr>
              <a:t> за </a:t>
            </a:r>
            <a:r>
              <a:rPr lang="ru-RU" sz="1800" dirty="0" err="1" smtClean="0">
                <a:latin typeface="Times New Roman" pitchFamily="18" charset="0"/>
                <a:cs typeface="Times New Roman" pitchFamily="18" charset="0"/>
              </a:rPr>
              <a:t>зірками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вже</a:t>
            </a:r>
            <a:r>
              <a:rPr lang="ru-RU" sz="1800" dirty="0" smtClean="0">
                <a:latin typeface="Times New Roman" pitchFamily="18" charset="0"/>
                <a:cs typeface="Times New Roman" pitchFamily="18" charset="0"/>
              </a:rPr>
              <a:t> </a:t>
            </a:r>
          </a:p>
          <a:p>
            <a:pPr>
              <a:spcBef>
                <a:spcPts val="0"/>
              </a:spcBef>
              <a:buNone/>
            </a:pPr>
            <a:r>
              <a:rPr lang="ru-RU" sz="1800" dirty="0" smtClean="0">
                <a:latin typeface="Times New Roman" pitchFamily="18" charset="0"/>
                <a:cs typeface="Times New Roman" pitchFamily="18" charset="0"/>
              </a:rPr>
              <a:t>    в 3 </a:t>
            </a:r>
            <a:r>
              <a:rPr lang="ru-RU" sz="1800" dirty="0" err="1" smtClean="0">
                <a:latin typeface="Times New Roman" pitchFamily="18" charset="0"/>
                <a:cs typeface="Times New Roman" pitchFamily="18" charset="0"/>
              </a:rPr>
              <a:t>тисячол</a:t>
            </a:r>
            <a:r>
              <a:rPr lang="ru-RU" sz="1800" dirty="0" smtClean="0">
                <a:latin typeface="Times New Roman" pitchFamily="18" charset="0"/>
                <a:cs typeface="Times New Roman" pitchFamily="18" charset="0"/>
              </a:rPr>
              <a:t>. до </a:t>
            </a:r>
            <a:r>
              <a:rPr lang="ru-RU" sz="1800" dirty="0" err="1" smtClean="0">
                <a:latin typeface="Times New Roman" pitchFamily="18" charset="0"/>
                <a:cs typeface="Times New Roman" pitchFamily="18" charset="0"/>
              </a:rPr>
              <a:t>нашої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єгиптяни</a:t>
            </a:r>
            <a:r>
              <a:rPr lang="ru-RU" sz="1800" dirty="0" smtClean="0">
                <a:latin typeface="Times New Roman" pitchFamily="18" charset="0"/>
                <a:cs typeface="Times New Roman" pitchFamily="18" charset="0"/>
              </a:rPr>
              <a:t> створили</a:t>
            </a:r>
          </a:p>
          <a:p>
            <a:pPr>
              <a:spcBef>
                <a:spcPts val="0"/>
              </a:spcBef>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власний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сонячний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календар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вміли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визначати</a:t>
            </a:r>
            <a:r>
              <a:rPr lang="ru-RU" sz="1800" dirty="0" smtClean="0">
                <a:latin typeface="Times New Roman" pitchFamily="18" charset="0"/>
                <a:cs typeface="Times New Roman" pitchFamily="18" charset="0"/>
              </a:rPr>
              <a:t> </a:t>
            </a:r>
          </a:p>
          <a:p>
            <a:pPr>
              <a:spcBef>
                <a:spcPts val="0"/>
              </a:spcBef>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напрямок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південь</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північ</a:t>
            </a:r>
            <a:r>
              <a:rPr lang="ru-RU" sz="1800" dirty="0" smtClean="0">
                <a:latin typeface="Times New Roman" pitchFamily="18" charset="0"/>
                <a:cs typeface="Times New Roman" pitchFamily="18" charset="0"/>
              </a:rPr>
              <a:t>. </a:t>
            </a:r>
          </a:p>
          <a:p>
            <a:pPr>
              <a:spcBef>
                <a:spcPts val="0"/>
              </a:spcBef>
              <a:buNone/>
            </a:pPr>
            <a:endParaRPr lang="uk-UA" sz="1800" dirty="0" smtClean="0">
              <a:latin typeface="Times New Roman" pitchFamily="18" charset="0"/>
              <a:cs typeface="Times New Roman" pitchFamily="18" charset="0"/>
            </a:endParaRPr>
          </a:p>
          <a:p>
            <a:pPr>
              <a:spcBef>
                <a:spcPts val="0"/>
              </a:spcBef>
              <a:buNone/>
            </a:pPr>
            <a:endParaRPr lang="uk-UA" sz="1800" dirty="0" smtClean="0">
              <a:latin typeface="Times New Roman" pitchFamily="18" charset="0"/>
              <a:cs typeface="Times New Roman" pitchFamily="18" charset="0"/>
            </a:endParaRPr>
          </a:p>
          <a:p>
            <a:pPr>
              <a:spcBef>
                <a:spcPts val="0"/>
              </a:spcBef>
              <a:buNone/>
            </a:pPr>
            <a:r>
              <a:rPr lang="ru-RU" sz="1800" dirty="0" smtClean="0">
                <a:latin typeface="Times New Roman" pitchFamily="18" charset="0"/>
                <a:cs typeface="Times New Roman" pitchFamily="18" charset="0"/>
              </a:rPr>
              <a:t>    </a:t>
            </a:r>
            <a:endParaRPr lang="uk-UA" sz="1800" dirty="0" smtClean="0">
              <a:latin typeface="Times New Roman" pitchFamily="18" charset="0"/>
              <a:cs typeface="Times New Roman" pitchFamily="18" charset="0"/>
            </a:endParaRPr>
          </a:p>
          <a:p>
            <a:pPr>
              <a:spcBef>
                <a:spcPts val="0"/>
              </a:spcBef>
              <a:buNone/>
            </a:pPr>
            <a:endParaRPr lang="uk-UA" sz="1800" dirty="0" smtClean="0">
              <a:latin typeface="Times New Roman" pitchFamily="18" charset="0"/>
              <a:cs typeface="Times New Roman" pitchFamily="18" charset="0"/>
            </a:endParaRPr>
          </a:p>
          <a:p>
            <a:pPr>
              <a:spcBef>
                <a:spcPts val="0"/>
              </a:spcBef>
              <a:buNone/>
            </a:pPr>
            <a:endParaRPr lang="uk-UA" sz="1800" dirty="0" smtClean="0">
              <a:latin typeface="Times New Roman" pitchFamily="18" charset="0"/>
              <a:cs typeface="Times New Roman" pitchFamily="18" charset="0"/>
            </a:endParaRPr>
          </a:p>
          <a:p>
            <a:pPr>
              <a:spcBef>
                <a:spcPts val="0"/>
              </a:spcBef>
              <a:buNone/>
            </a:pPr>
            <a:endParaRPr lang="ru-RU" sz="1800" dirty="0" smtClean="0">
              <a:latin typeface="Times New Roman" pitchFamily="18" charset="0"/>
              <a:cs typeface="Times New Roman" pitchFamily="18" charset="0"/>
            </a:endParaRPr>
          </a:p>
          <a:p>
            <a:pPr>
              <a:spcBef>
                <a:spcPts val="0"/>
              </a:spcBef>
              <a:buNone/>
            </a:pPr>
            <a:r>
              <a:rPr lang="uk-UA" sz="1800" dirty="0" smtClean="0">
                <a:latin typeface="Times New Roman" pitchFamily="18" charset="0"/>
                <a:cs typeface="Times New Roman" pitchFamily="18" charset="0"/>
              </a:rPr>
              <a:t>     </a:t>
            </a:r>
          </a:p>
          <a:p>
            <a:pPr>
              <a:spcBef>
                <a:spcPts val="0"/>
              </a:spcBef>
              <a:buNone/>
            </a:pPr>
            <a:endParaRPr lang="uk-UA" sz="1800" dirty="0" smtClean="0">
              <a:latin typeface="Times New Roman" pitchFamily="18" charset="0"/>
              <a:cs typeface="Times New Roman" pitchFamily="18" charset="0"/>
            </a:endParaRPr>
          </a:p>
        </p:txBody>
      </p:sp>
      <p:pic>
        <p:nvPicPr>
          <p:cNvPr id="5" name="Picture 4" descr="24"/>
          <p:cNvPicPr>
            <a:picLocks noChangeAspect="1" noChangeArrowheads="1"/>
          </p:cNvPicPr>
          <p:nvPr/>
        </p:nvPicPr>
        <p:blipFill>
          <a:blip r:embed="rId2">
            <a:lum bright="6000" contrast="36000"/>
          </a:blip>
          <a:srcRect/>
          <a:stretch>
            <a:fillRect/>
          </a:stretch>
        </p:blipFill>
        <p:spPr bwMode="auto">
          <a:xfrm>
            <a:off x="5429256" y="2143116"/>
            <a:ext cx="2946401" cy="31432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7998170" cy="5256102"/>
          </a:xfrm>
        </p:spPr>
        <p:txBody>
          <a:bodyPr>
            <a:normAutofit/>
          </a:bodyPr>
          <a:lstStyle/>
          <a:p>
            <a:r>
              <a:rPr lang="ru-RU" sz="1800" b="1" dirty="0" smtClean="0">
                <a:latin typeface="Times New Roman" pitchFamily="18" charset="0"/>
                <a:cs typeface="Times New Roman" pitchFamily="18" charset="0"/>
              </a:rPr>
              <a:t>Для </a:t>
            </a:r>
            <a:r>
              <a:rPr lang="ru-RU" sz="1800" b="1" dirty="0" err="1" smtClean="0">
                <a:latin typeface="Times New Roman" pitchFamily="18" charset="0"/>
                <a:cs typeface="Times New Roman" pitchFamily="18" charset="0"/>
              </a:rPr>
              <a:t>визначення</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сторін</a:t>
            </a:r>
            <a:r>
              <a:rPr lang="ru-RU" sz="1800" b="1" dirty="0" smtClean="0">
                <a:latin typeface="Times New Roman" pitchFamily="18" charset="0"/>
                <a:cs typeface="Times New Roman" pitchFamily="18" charset="0"/>
              </a:rPr>
              <a:t> горизонту за </a:t>
            </a:r>
            <a:r>
              <a:rPr lang="ru-RU" sz="1800" b="1" dirty="0" err="1" smtClean="0">
                <a:latin typeface="Times New Roman" pitchFamily="18" charset="0"/>
                <a:cs typeface="Times New Roman" pitchFamily="18" charset="0"/>
              </a:rPr>
              <a:t>Сонцем</a:t>
            </a:r>
            <a:r>
              <a:rPr lang="ru-RU" sz="1800" b="1" dirty="0" smtClean="0">
                <a:latin typeface="Times New Roman" pitchFamily="18" charset="0"/>
                <a:cs typeface="Times New Roman" pitchFamily="18" charset="0"/>
              </a:rPr>
              <a:t> та </a:t>
            </a:r>
            <a:r>
              <a:rPr lang="ru-RU" sz="1800" b="1" dirty="0" err="1" smtClean="0">
                <a:latin typeface="Times New Roman" pitchFamily="18" charset="0"/>
                <a:cs typeface="Times New Roman" pitchFamily="18" charset="0"/>
              </a:rPr>
              <a:t>годинником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необхідно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встати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обличчям</a:t>
            </a:r>
            <a:r>
              <a:rPr lang="ru-RU" sz="1800" dirty="0" smtClean="0">
                <a:latin typeface="Times New Roman" pitchFamily="18" charset="0"/>
                <a:cs typeface="Times New Roman" pitchFamily="18" charset="0"/>
              </a:rPr>
              <a:t> до </a:t>
            </a:r>
            <a:r>
              <a:rPr lang="ru-RU" sz="1800" dirty="0" err="1" smtClean="0">
                <a:latin typeface="Times New Roman" pitchFamily="18" charset="0"/>
                <a:cs typeface="Times New Roman" pitchFamily="18" charset="0"/>
              </a:rPr>
              <a:t>Сонця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Покласти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годинник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показує</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місцевий</a:t>
            </a:r>
            <a:r>
              <a:rPr lang="ru-RU" sz="1800" dirty="0" smtClean="0">
                <a:latin typeface="Times New Roman" pitchFamily="18" charset="0"/>
                <a:cs typeface="Times New Roman" pitchFamily="18" charset="0"/>
              </a:rPr>
              <a:t> час так, </a:t>
            </a:r>
            <a:r>
              <a:rPr lang="ru-RU" sz="1800" dirty="0" err="1" smtClean="0">
                <a:latin typeface="Times New Roman" pitchFamily="18" charset="0"/>
                <a:cs typeface="Times New Roman" pitchFamily="18" charset="0"/>
              </a:rPr>
              <a:t>щоб</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годинна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стрілка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була</a:t>
            </a:r>
            <a:r>
              <a:rPr lang="ru-RU" sz="1800" dirty="0" smtClean="0">
                <a:latin typeface="Times New Roman" pitchFamily="18" charset="0"/>
                <a:cs typeface="Times New Roman" pitchFamily="18" charset="0"/>
              </a:rPr>
              <a:t> направлена на </a:t>
            </a:r>
            <a:r>
              <a:rPr lang="ru-RU" sz="1800" dirty="0" err="1" smtClean="0">
                <a:latin typeface="Times New Roman" pitchFamily="18" charset="0"/>
                <a:cs typeface="Times New Roman" pitchFamily="18" charset="0"/>
              </a:rPr>
              <a:t>Сонце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Лінія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ділить</a:t>
            </a:r>
            <a:r>
              <a:rPr lang="ru-RU" sz="1800" dirty="0" smtClean="0">
                <a:latin typeface="Times New Roman" pitchFamily="18" charset="0"/>
                <a:cs typeface="Times New Roman" pitchFamily="18" charset="0"/>
              </a:rPr>
              <a:t> кут </a:t>
            </a:r>
            <a:r>
              <a:rPr lang="ru-RU" sz="1800" dirty="0" err="1" smtClean="0">
                <a:latin typeface="Times New Roman" pitchFamily="18" charset="0"/>
                <a:cs typeface="Times New Roman" pitchFamily="18" charset="0"/>
              </a:rPr>
              <a:t>між</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годинниковою</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стрілкою</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напрямом</a:t>
            </a:r>
            <a:r>
              <a:rPr lang="ru-RU" sz="1800" dirty="0" smtClean="0">
                <a:latin typeface="Times New Roman" pitchFamily="18" charset="0"/>
                <a:cs typeface="Times New Roman" pitchFamily="18" charset="0"/>
              </a:rPr>
              <a:t> на цифру "1" за </a:t>
            </a:r>
            <a:r>
              <a:rPr lang="ru-RU" sz="1800" dirty="0" err="1" smtClean="0">
                <a:latin typeface="Times New Roman" pitchFamily="18" charset="0"/>
                <a:cs typeface="Times New Roman" pitchFamily="18" charset="0"/>
              </a:rPr>
              <a:t>зимовим</a:t>
            </a:r>
            <a:r>
              <a:rPr lang="ru-RU" sz="1800" dirty="0" smtClean="0">
                <a:latin typeface="Times New Roman" pitchFamily="18" charset="0"/>
                <a:cs typeface="Times New Roman" pitchFamily="18" charset="0"/>
              </a:rPr>
              <a:t> часом </a:t>
            </a:r>
            <a:r>
              <a:rPr lang="ru-RU" sz="1800" dirty="0" err="1" smtClean="0">
                <a:latin typeface="Times New Roman" pitchFamily="18" charset="0"/>
                <a:cs typeface="Times New Roman" pitchFamily="18" charset="0"/>
              </a:rPr>
              <a:t>або</a:t>
            </a:r>
            <a:r>
              <a:rPr lang="ru-RU" sz="1800" dirty="0" smtClean="0">
                <a:latin typeface="Times New Roman" pitchFamily="18" charset="0"/>
                <a:cs typeface="Times New Roman" pitchFamily="18" charset="0"/>
              </a:rPr>
              <a:t> на "2" за </a:t>
            </a:r>
            <a:r>
              <a:rPr lang="ru-RU" sz="1800" dirty="0" err="1" smtClean="0">
                <a:latin typeface="Times New Roman" pitchFamily="18" charset="0"/>
                <a:cs typeface="Times New Roman" pitchFamily="18" charset="0"/>
              </a:rPr>
              <a:t>літнім</a:t>
            </a:r>
            <a:r>
              <a:rPr lang="ru-RU" sz="1800" dirty="0" smtClean="0">
                <a:latin typeface="Times New Roman" pitchFamily="18" charset="0"/>
                <a:cs typeface="Times New Roman" pitchFamily="18" charset="0"/>
              </a:rPr>
              <a:t> часом (</a:t>
            </a:r>
            <a:r>
              <a:rPr lang="ru-RU" sz="1800" dirty="0" err="1" smtClean="0">
                <a:latin typeface="Times New Roman" pitchFamily="18" charset="0"/>
                <a:cs typeface="Times New Roman" pitchFamily="18" charset="0"/>
              </a:rPr>
              <a:t>тільки</a:t>
            </a:r>
            <a:r>
              <a:rPr lang="ru-RU" sz="1800" dirty="0" smtClean="0">
                <a:latin typeface="Times New Roman" pitchFamily="18" charset="0"/>
                <a:cs typeface="Times New Roman" pitchFamily="18" charset="0"/>
              </a:rPr>
              <a:t> для </a:t>
            </a:r>
            <a:r>
              <a:rPr lang="ru-RU" sz="1800" dirty="0" err="1" smtClean="0">
                <a:latin typeface="Times New Roman" pitchFamily="18" charset="0"/>
                <a:cs typeface="Times New Roman" pitchFamily="18" charset="0"/>
              </a:rPr>
              <a:t>території</a:t>
            </a:r>
            <a:r>
              <a:rPr lang="ru-RU" sz="1800" dirty="0" smtClean="0">
                <a:latin typeface="Times New Roman" pitchFamily="18" charset="0"/>
                <a:cs typeface="Times New Roman" pitchFamily="18" charset="0"/>
              </a:rPr>
              <a:t> СНД) </a:t>
            </a:r>
            <a:r>
              <a:rPr lang="ru-RU" sz="1800" dirty="0" err="1" smtClean="0">
                <a:latin typeface="Times New Roman" pitchFamily="18" charset="0"/>
                <a:cs typeface="Times New Roman" pitchFamily="18" charset="0"/>
              </a:rPr>
              <a:t>навпіл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покаже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напрямок</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південь</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endParaRPr lang="ru-RU" sz="1800" dirty="0" smtClean="0">
              <a:latin typeface="Times New Roman" pitchFamily="18" charset="0"/>
              <a:cs typeface="Times New Roman" pitchFamily="18" charset="0"/>
            </a:endParaRPr>
          </a:p>
          <a:p>
            <a:pPr>
              <a:buNone/>
            </a:pPr>
            <a:endParaRPr lang="ru-RU" sz="1900" b="1" dirty="0" smtClean="0">
              <a:latin typeface="Times New Roman" pitchFamily="18" charset="0"/>
              <a:cs typeface="Times New Roman" pitchFamily="18" charset="0"/>
            </a:endParaRPr>
          </a:p>
          <a:p>
            <a:pPr>
              <a:buNone/>
            </a:pPr>
            <a:endParaRPr lang="ru-RU" sz="1900" b="1" dirty="0" smtClean="0">
              <a:latin typeface="Times New Roman" pitchFamily="18" charset="0"/>
              <a:cs typeface="Times New Roman" pitchFamily="18" charset="0"/>
            </a:endParaRPr>
          </a:p>
          <a:p>
            <a:pPr>
              <a:buNone/>
            </a:pPr>
            <a:endParaRPr lang="ru-RU" sz="1900" b="1" dirty="0" smtClean="0">
              <a:latin typeface="Times New Roman" pitchFamily="18" charset="0"/>
              <a:cs typeface="Times New Roman" pitchFamily="18" charset="0"/>
            </a:endParaRPr>
          </a:p>
          <a:p>
            <a:pPr>
              <a:buNone/>
            </a:pPr>
            <a:r>
              <a:rPr lang="ru-RU" sz="19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За </a:t>
            </a:r>
            <a:r>
              <a:rPr lang="ru-RU" sz="1800" b="1" dirty="0" err="1" smtClean="0">
                <a:latin typeface="Times New Roman" pitchFamily="18" charset="0"/>
                <a:cs typeface="Times New Roman" pitchFamily="18" charset="0"/>
              </a:rPr>
              <a:t>Місяцем</a:t>
            </a:r>
            <a:r>
              <a:rPr lang="ru-RU" sz="1800" b="1" dirty="0" smtClean="0">
                <a:latin typeface="Times New Roman" pitchFamily="18" charset="0"/>
                <a:cs typeface="Times New Roman" pitchFamily="18" charset="0"/>
              </a:rPr>
              <a:t> та </a:t>
            </a:r>
            <a:r>
              <a:rPr lang="ru-RU" sz="1800" b="1" dirty="0" err="1" smtClean="0">
                <a:latin typeface="Times New Roman" pitchFamily="18" charset="0"/>
                <a:cs typeface="Times New Roman" pitchFamily="18" charset="0"/>
              </a:rPr>
              <a:t>годинником</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орієнтуються</a:t>
            </a:r>
            <a:r>
              <a:rPr lang="ru-RU" sz="1800" b="1"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p>
          <a:p>
            <a:pPr>
              <a:buNone/>
            </a:pPr>
            <a:r>
              <a:rPr lang="ru-RU" sz="1800" dirty="0" smtClean="0">
                <a:latin typeface="Times New Roman" pitchFamily="18" charset="0"/>
                <a:cs typeface="Times New Roman" pitchFamily="18" charset="0"/>
              </a:rPr>
              <a:t>     коли погано </a:t>
            </a:r>
            <a:r>
              <a:rPr lang="ru-RU" sz="1800" dirty="0" err="1" smtClean="0">
                <a:latin typeface="Times New Roman" pitchFamily="18" charset="0"/>
                <a:cs typeface="Times New Roman" pitchFamily="18" charset="0"/>
              </a:rPr>
              <a:t>проглядається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зоряне</a:t>
            </a:r>
            <a:r>
              <a:rPr lang="ru-RU" sz="1800" dirty="0" smtClean="0">
                <a:latin typeface="Times New Roman" pitchFamily="18" charset="0"/>
                <a:cs typeface="Times New Roman" pitchFamily="18" charset="0"/>
              </a:rPr>
              <a:t> небо. У </a:t>
            </a:r>
            <a:r>
              <a:rPr lang="ru-RU" sz="1800" dirty="0" err="1" smtClean="0">
                <a:latin typeface="Times New Roman" pitchFamily="18" charset="0"/>
                <a:cs typeface="Times New Roman" pitchFamily="18" charset="0"/>
              </a:rPr>
              <a:t>повний</a:t>
            </a: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місяць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сторони</a:t>
            </a:r>
            <a:r>
              <a:rPr lang="ru-RU" sz="1800" dirty="0" smtClean="0">
                <a:latin typeface="Times New Roman" pitchFamily="18" charset="0"/>
                <a:cs typeface="Times New Roman" pitchFamily="18" charset="0"/>
              </a:rPr>
              <a:t> горизонту </a:t>
            </a:r>
            <a:r>
              <a:rPr lang="ru-RU" sz="1800" dirty="0" err="1" smtClean="0">
                <a:latin typeface="Times New Roman" pitchFamily="18" charset="0"/>
                <a:cs typeface="Times New Roman" pitchFamily="18" charset="0"/>
              </a:rPr>
              <a:t>можна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визначити</a:t>
            </a:r>
            <a:r>
              <a:rPr lang="ru-RU" sz="1800" dirty="0" smtClean="0">
                <a:latin typeface="Times New Roman" pitchFamily="18" charset="0"/>
                <a:cs typeface="Times New Roman" pitchFamily="18" charset="0"/>
              </a:rPr>
              <a:t> по </a:t>
            </a: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Місяцю</a:t>
            </a:r>
            <a:r>
              <a:rPr lang="ru-RU" sz="1800" dirty="0" smtClean="0">
                <a:latin typeface="Times New Roman" pitchFamily="18" charset="0"/>
                <a:cs typeface="Times New Roman" pitchFamily="18" charset="0"/>
              </a:rPr>
              <a:t> за </a:t>
            </a:r>
            <a:r>
              <a:rPr lang="ru-RU" sz="1800" dirty="0" err="1" smtClean="0">
                <a:latin typeface="Times New Roman" pitchFamily="18" charset="0"/>
                <a:cs typeface="Times New Roman" pitchFamily="18" charset="0"/>
              </a:rPr>
              <a:t>допомогою</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годинника</a:t>
            </a:r>
            <a:r>
              <a:rPr lang="ru-RU" sz="1800" dirty="0" smtClean="0">
                <a:latin typeface="Times New Roman" pitchFamily="18" charset="0"/>
                <a:cs typeface="Times New Roman" pitchFamily="18" charset="0"/>
              </a:rPr>
              <a:t> так само, як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по </a:t>
            </a:r>
            <a:r>
              <a:rPr lang="ru-RU" sz="1800" dirty="0" err="1" smtClean="0">
                <a:latin typeface="Times New Roman" pitchFamily="18" charset="0"/>
                <a:cs typeface="Times New Roman" pitchFamily="18" charset="0"/>
              </a:rPr>
              <a:t>Сонцю</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4" name="Рисунок 4" descr="9403_4081"/>
          <p:cNvPicPr>
            <a:picLocks noChangeAspect="1" noChangeArrowheads="1"/>
          </p:cNvPicPr>
          <p:nvPr/>
        </p:nvPicPr>
        <p:blipFill>
          <a:blip r:embed="rId2">
            <a:lum bright="-24000" contrast="48000"/>
          </a:blip>
          <a:srcRect/>
          <a:stretch>
            <a:fillRect/>
          </a:stretch>
        </p:blipFill>
        <p:spPr bwMode="auto">
          <a:xfrm>
            <a:off x="5429256" y="1857364"/>
            <a:ext cx="3413125" cy="22177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642910" y="1571612"/>
            <a:ext cx="2928958" cy="2428892"/>
          </a:xfrm>
          <a:prstGeom prst="rect">
            <a:avLst/>
          </a:prstGeom>
          <a:noFill/>
          <a:ln w="9525">
            <a:noFill/>
            <a:miter lim="800000"/>
            <a:headEnd/>
            <a:tailEnd/>
          </a:ln>
          <a:effectLst/>
        </p:spPr>
      </p:pic>
      <p:sp>
        <p:nvSpPr>
          <p:cNvPr id="5" name="Прямоугольник 4"/>
          <p:cNvSpPr/>
          <p:nvPr/>
        </p:nvSpPr>
        <p:spPr>
          <a:xfrm>
            <a:off x="3786182" y="1643050"/>
            <a:ext cx="4714908" cy="1200329"/>
          </a:xfrm>
          <a:prstGeom prst="rect">
            <a:avLst/>
          </a:prstGeom>
        </p:spPr>
        <p:txBody>
          <a:bodyPr wrap="square">
            <a:spAutoFit/>
          </a:bodyPr>
          <a:lstStyle/>
          <a:p>
            <a:pPr>
              <a:spcBef>
                <a:spcPct val="50000"/>
              </a:spcBef>
            </a:pPr>
            <a:r>
              <a:rPr lang="uk-UA" b="1" dirty="0" smtClean="0">
                <a:latin typeface="Times New Roman" pitchFamily="18" charset="0"/>
              </a:rPr>
              <a:t>Відмічаємо щогодини довжину тіні від вертикальної палки. Напрям найкоротшого відрізка тіні вкаже напрямок на Пн. </a:t>
            </a:r>
            <a:endParaRPr lang="uk-UA" b="1" dirty="0">
              <a:latin typeface="Times New Roman" pitchFamily="18" charset="0"/>
            </a:endParaRPr>
          </a:p>
        </p:txBody>
      </p:sp>
      <p:sp>
        <p:nvSpPr>
          <p:cNvPr id="6" name="Прямоугольник 5"/>
          <p:cNvSpPr/>
          <p:nvPr/>
        </p:nvSpPr>
        <p:spPr>
          <a:xfrm>
            <a:off x="2643174" y="1142984"/>
            <a:ext cx="3063467" cy="400110"/>
          </a:xfrm>
          <a:prstGeom prst="rect">
            <a:avLst/>
          </a:prstGeom>
        </p:spPr>
        <p:txBody>
          <a:bodyPr wrap="none">
            <a:spAutoFit/>
          </a:bodyPr>
          <a:lstStyle/>
          <a:p>
            <a:r>
              <a:rPr lang="uk-UA" sz="2000" b="1" dirty="0" smtClean="0">
                <a:latin typeface="Times New Roman" pitchFamily="18" charset="0"/>
                <a:cs typeface="Times New Roman" pitchFamily="18" charset="0"/>
              </a:rPr>
              <a:t>Орієнтування за Сонцем</a:t>
            </a:r>
            <a:endParaRPr lang="ru-RU" sz="20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3"/>
          <a:srcRect/>
          <a:stretch>
            <a:fillRect/>
          </a:stretch>
        </p:blipFill>
        <p:spPr bwMode="auto">
          <a:xfrm>
            <a:off x="5214942" y="3000372"/>
            <a:ext cx="3214678" cy="3013084"/>
          </a:xfrm>
          <a:prstGeom prst="rect">
            <a:avLst/>
          </a:prstGeom>
          <a:noFill/>
          <a:ln w="9525">
            <a:noFill/>
            <a:miter lim="800000"/>
            <a:headEnd/>
            <a:tailEnd/>
          </a:ln>
          <a:effectLst/>
        </p:spPr>
      </p:pic>
      <p:sp>
        <p:nvSpPr>
          <p:cNvPr id="8" name="Прямоугольник 7"/>
          <p:cNvSpPr/>
          <p:nvPr/>
        </p:nvSpPr>
        <p:spPr>
          <a:xfrm>
            <a:off x="571472" y="4572008"/>
            <a:ext cx="4500594" cy="923330"/>
          </a:xfrm>
          <a:prstGeom prst="rect">
            <a:avLst/>
          </a:prstGeom>
        </p:spPr>
        <p:txBody>
          <a:bodyPr wrap="square">
            <a:spAutoFit/>
          </a:bodyPr>
          <a:lstStyle/>
          <a:p>
            <a:pPr>
              <a:spcBef>
                <a:spcPct val="50000"/>
              </a:spcBef>
            </a:pPr>
            <a:r>
              <a:rPr lang="uk-UA" b="1" dirty="0" smtClean="0">
                <a:latin typeface="Times New Roman" pitchFamily="18" charset="0"/>
              </a:rPr>
              <a:t>Ставши опівдні за місцевим   часом           спиною до Сонця, тінь вкаже напрямок на Пн.</a:t>
            </a:r>
            <a:endParaRPr lang="uk-UA" b="1"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42852"/>
            <a:ext cx="8572560" cy="5667420"/>
          </a:xfrm>
        </p:spPr>
        <p:txBody>
          <a:bodyPr>
            <a:normAutofit/>
          </a:bodyPr>
          <a:lstStyle/>
          <a:p>
            <a:pPr algn="ctr">
              <a:spcBef>
                <a:spcPts val="0"/>
              </a:spcBef>
              <a:buNone/>
            </a:pPr>
            <a:r>
              <a:rPr lang="uk-UA" sz="3200" dirty="0" smtClean="0">
                <a:latin typeface="Times New Roman" pitchFamily="18" charset="0"/>
                <a:cs typeface="Times New Roman" pitchFamily="18" charset="0"/>
              </a:rPr>
              <a:t>Орієнтування за компасом.                                              </a:t>
            </a:r>
            <a:r>
              <a:rPr lang="uk-UA" sz="3200" b="1" dirty="0" smtClean="0">
                <a:latin typeface="Times New Roman" pitchFamily="18" charset="0"/>
              </a:rPr>
              <a:t> </a:t>
            </a:r>
            <a:r>
              <a:rPr lang="uk-UA" sz="2400" b="1" dirty="0" smtClean="0">
                <a:latin typeface="Times New Roman" pitchFamily="18" charset="0"/>
              </a:rPr>
              <a:t>Перший компас.</a:t>
            </a:r>
          </a:p>
          <a:p>
            <a:pPr>
              <a:spcBef>
                <a:spcPts val="0"/>
              </a:spcBef>
              <a:buNone/>
            </a:pPr>
            <a:r>
              <a:rPr lang="uk-UA" sz="1900" b="1" dirty="0" smtClean="0">
                <a:latin typeface="Times New Roman" pitchFamily="18" charset="0"/>
              </a:rPr>
              <a:t>          </a:t>
            </a:r>
            <a:r>
              <a:rPr lang="uk-UA" sz="1900" dirty="0" smtClean="0">
                <a:latin typeface="Times New Roman" pitchFamily="18" charset="0"/>
              </a:rPr>
              <a:t>Прийнято вважати, що саме у стародавньому Китаї було винайдено перший компас, який називався «</a:t>
            </a:r>
            <a:r>
              <a:rPr lang="uk-UA" sz="1900" dirty="0" err="1" smtClean="0">
                <a:latin typeface="Times New Roman" pitchFamily="18" charset="0"/>
              </a:rPr>
              <a:t>синань</a:t>
            </a:r>
            <a:r>
              <a:rPr lang="uk-UA" sz="1900" dirty="0" smtClean="0">
                <a:latin typeface="Times New Roman" pitchFamily="18" charset="0"/>
              </a:rPr>
              <a:t>» (в перекладі – той, що відає півднем). Компас мав вигляд ложки, зробленої з магнетиту. Опуклою частиною ложка  встановлювалася на ретельно відполіровану мідну або дерев’яну пластину, так, що держак не торкався пластини, а вільно висів над нею, а сама ложка могла вільно обертатися. На пластині були нанесені позначення країн світу у вигляді зодіакальних знаків. Якщо штовхнути ложку, вона починала обертатися, а її держак, після того, як вона заспокоїлася, показував точно на південь. Форма компаса у вигляді </a:t>
            </a:r>
            <a:r>
              <a:rPr lang="uk-UA" sz="1900" dirty="0" err="1" smtClean="0">
                <a:latin typeface="Times New Roman" pitchFamily="18" charset="0"/>
              </a:rPr>
              <a:t>ковшика</a:t>
            </a:r>
            <a:r>
              <a:rPr lang="uk-UA" sz="1900" dirty="0" smtClean="0">
                <a:latin typeface="Times New Roman" pitchFamily="18" charset="0"/>
              </a:rPr>
              <a:t> або ложки була вибрана не випадково. На думку стародавніх китайців вона нагадувала сузір’я Великої Ведмедиці, яке вони називали Небесним ковшем. </a:t>
            </a:r>
            <a:endParaRPr lang="ru-RU" sz="1900" dirty="0"/>
          </a:p>
        </p:txBody>
      </p:sp>
      <p:pic>
        <p:nvPicPr>
          <p:cNvPr id="4" name="Picture 2" descr="33553582"/>
          <p:cNvPicPr>
            <a:picLocks noChangeAspect="1" noChangeArrowheads="1"/>
          </p:cNvPicPr>
          <p:nvPr/>
        </p:nvPicPr>
        <p:blipFill>
          <a:blip r:embed="rId2"/>
          <a:srcRect t="6888"/>
          <a:stretch>
            <a:fillRect/>
          </a:stretch>
        </p:blipFill>
        <p:spPr bwMode="auto">
          <a:xfrm>
            <a:off x="3143240" y="4214818"/>
            <a:ext cx="3857652" cy="22860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327540"/>
          </a:xfrm>
        </p:spPr>
        <p:txBody>
          <a:bodyPr>
            <a:normAutofit/>
          </a:bodyPr>
          <a:lstStyle/>
          <a:p>
            <a:pPr>
              <a:spcBef>
                <a:spcPts val="0"/>
              </a:spcBef>
              <a:buNone/>
            </a:pPr>
            <a:r>
              <a:rPr lang="uk-UA" sz="1800" dirty="0" smtClean="0">
                <a:latin typeface="Times New Roman" pitchFamily="18" charset="0"/>
              </a:rPr>
              <a:t>          В китайців компас запозичили араби, в арабів – італійці. Потім стали використовувати португальські та іспанські моряки. </a:t>
            </a:r>
            <a:r>
              <a:rPr lang="uk-UA" sz="1800" dirty="0" smtClean="0">
                <a:latin typeface="Times New Roman" pitchFamily="18" charset="0"/>
                <a:cs typeface="Times New Roman" pitchFamily="18" charset="0"/>
              </a:rPr>
              <a:t>У Європі компас з'явився наприкінці 12 століття. Спочатку він мав вигляд магнітної стрілки, яку клали на шматок дерева, що плавав у посудині з водою. Магнітну стрілку скріпили з котушкою і настромили на стержень, що надало їй схожості з сучасним морським компасом. Пізніше його здогадалися накрити склом.</a:t>
            </a:r>
          </a:p>
          <a:p>
            <a:pPr>
              <a:spcBef>
                <a:spcPts val="0"/>
              </a:spcBef>
              <a:buNone/>
            </a:pPr>
            <a:r>
              <a:rPr lang="uk-UA" sz="1800" dirty="0" smtClean="0">
                <a:latin typeface="Times New Roman" pitchFamily="18" charset="0"/>
              </a:rPr>
              <a:t>           Компас зробив переворот в мореплаванні. Він був першим навігаційним приладом, що дозволив прокладати курс у відкритому морі. Озброївшись компасом, іспанські та португальські моряки в кінці XV століття </a:t>
            </a:r>
          </a:p>
          <a:p>
            <a:pPr>
              <a:spcBef>
                <a:spcPts val="0"/>
              </a:spcBef>
              <a:buNone/>
            </a:pPr>
            <a:r>
              <a:rPr lang="uk-UA" sz="1800" dirty="0" smtClean="0">
                <a:latin typeface="Times New Roman" pitchFamily="18" charset="0"/>
              </a:rPr>
              <a:t>     наважилися на далекі плавання. Вони</a:t>
            </a:r>
          </a:p>
          <a:p>
            <a:pPr>
              <a:spcBef>
                <a:spcPts val="0"/>
              </a:spcBef>
              <a:buNone/>
            </a:pPr>
            <a:r>
              <a:rPr lang="uk-UA" sz="1800" dirty="0" smtClean="0">
                <a:latin typeface="Times New Roman" pitchFamily="18" charset="0"/>
              </a:rPr>
              <a:t>     залишили морські береги (до яких </a:t>
            </a:r>
          </a:p>
          <a:p>
            <a:pPr>
              <a:spcBef>
                <a:spcPts val="0"/>
              </a:spcBef>
              <a:buNone/>
            </a:pPr>
            <a:r>
              <a:rPr lang="uk-UA" sz="1800" dirty="0" smtClean="0">
                <a:latin typeface="Times New Roman" pitchFamily="18" charset="0"/>
              </a:rPr>
              <a:t>     мореплавання було прив'язане протягом </a:t>
            </a:r>
          </a:p>
          <a:p>
            <a:pPr>
              <a:spcBef>
                <a:spcPts val="0"/>
              </a:spcBef>
              <a:buNone/>
            </a:pPr>
            <a:r>
              <a:rPr lang="uk-UA" sz="1800" dirty="0" smtClean="0">
                <a:latin typeface="Times New Roman" pitchFamily="18" charset="0"/>
              </a:rPr>
              <a:t>     декількох тисячоліть) і пустилися в плавання</a:t>
            </a:r>
          </a:p>
          <a:p>
            <a:pPr>
              <a:spcBef>
                <a:spcPts val="0"/>
              </a:spcBef>
              <a:buNone/>
            </a:pPr>
            <a:r>
              <a:rPr lang="uk-UA" sz="1800" dirty="0" smtClean="0">
                <a:latin typeface="Times New Roman" pitchFamily="18" charset="0"/>
              </a:rPr>
              <a:t>     через океан .</a:t>
            </a:r>
            <a:endParaRPr lang="ru-RU" sz="1800" dirty="0"/>
          </a:p>
        </p:txBody>
      </p:sp>
      <p:pic>
        <p:nvPicPr>
          <p:cNvPr id="1026" name="Picture 2" descr="Картинки по запросу компас 12 століття"/>
          <p:cNvPicPr>
            <a:picLocks noChangeAspect="1" noChangeArrowheads="1"/>
          </p:cNvPicPr>
          <p:nvPr/>
        </p:nvPicPr>
        <p:blipFill>
          <a:blip r:embed="rId2"/>
          <a:srcRect/>
          <a:stretch>
            <a:fillRect/>
          </a:stretch>
        </p:blipFill>
        <p:spPr bwMode="auto">
          <a:xfrm>
            <a:off x="5429256" y="3214686"/>
            <a:ext cx="3286148" cy="2643206"/>
          </a:xfrm>
          <a:prstGeom prst="rect">
            <a:avLst/>
          </a:prstGeom>
          <a:noFill/>
        </p:spPr>
      </p:pic>
      <p:pic>
        <p:nvPicPr>
          <p:cNvPr id="4" name="Рисунок 3" descr="https://disted.edu.vn.ua/media/images/asia/geo_6/u08.files/image003.jpg"/>
          <p:cNvPicPr/>
          <p:nvPr/>
        </p:nvPicPr>
        <p:blipFill>
          <a:blip r:embed="rId3"/>
          <a:srcRect/>
          <a:stretch>
            <a:fillRect/>
          </a:stretch>
        </p:blipFill>
        <p:spPr bwMode="auto">
          <a:xfrm>
            <a:off x="928662" y="4500570"/>
            <a:ext cx="1523147" cy="1571636"/>
          </a:xfrm>
          <a:prstGeom prst="rect">
            <a:avLst/>
          </a:prstGeom>
          <a:noFill/>
          <a:ln w="9525">
            <a:noFill/>
            <a:miter lim="800000"/>
            <a:headEnd/>
            <a:tailEnd/>
          </a:ln>
        </p:spPr>
      </p:pic>
      <p:sp>
        <p:nvSpPr>
          <p:cNvPr id="5" name="TextBox 4"/>
          <p:cNvSpPr txBox="1"/>
          <p:nvPr/>
        </p:nvSpPr>
        <p:spPr>
          <a:xfrm>
            <a:off x="6072198" y="6000768"/>
            <a:ext cx="2714644" cy="369332"/>
          </a:xfrm>
          <a:prstGeom prst="rect">
            <a:avLst/>
          </a:prstGeom>
          <a:noFill/>
        </p:spPr>
        <p:txBody>
          <a:bodyPr wrap="square" rtlCol="0">
            <a:spAutoFit/>
          </a:bodyPr>
          <a:lstStyle/>
          <a:p>
            <a:r>
              <a:rPr lang="uk-UA" dirty="0" smtClean="0"/>
              <a:t>Компас 12 століття</a:t>
            </a:r>
            <a:endParaRPr lang="ru-RU" dirty="0"/>
          </a:p>
        </p:txBody>
      </p:sp>
      <p:sp>
        <p:nvSpPr>
          <p:cNvPr id="6" name="TextBox 5"/>
          <p:cNvSpPr txBox="1"/>
          <p:nvPr/>
        </p:nvSpPr>
        <p:spPr>
          <a:xfrm>
            <a:off x="928662" y="6215082"/>
            <a:ext cx="2928958" cy="369332"/>
          </a:xfrm>
          <a:prstGeom prst="rect">
            <a:avLst/>
          </a:prstGeom>
          <a:noFill/>
        </p:spPr>
        <p:txBody>
          <a:bodyPr wrap="square" rtlCol="0">
            <a:spAutoFit/>
          </a:bodyPr>
          <a:lstStyle/>
          <a:p>
            <a:r>
              <a:rPr lang="uk-UA" dirty="0" smtClean="0"/>
              <a:t>Компас 20 століття</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357166"/>
            <a:ext cx="8183880" cy="6143668"/>
          </a:xfrm>
        </p:spPr>
        <p:txBody>
          <a:bodyPr>
            <a:normAutofit/>
          </a:bodyPr>
          <a:lstStyle/>
          <a:p>
            <a:pPr algn="ctr">
              <a:spcBef>
                <a:spcPts val="0"/>
              </a:spcBef>
              <a:buNone/>
            </a:pPr>
            <a:r>
              <a:rPr lang="ru-RU" sz="3000" dirty="0" smtClean="0">
                <a:latin typeface="Times New Roman" pitchFamily="18" charset="0"/>
                <a:cs typeface="Times New Roman" pitchFamily="18" charset="0"/>
              </a:rPr>
              <a:t>     </a:t>
            </a:r>
            <a:r>
              <a:rPr lang="uk-UA" sz="3000" dirty="0" smtClean="0">
                <a:latin typeface="Times New Roman" pitchFamily="18" charset="0"/>
                <a:cs typeface="Times New Roman" pitchFamily="18" charset="0"/>
              </a:rPr>
              <a:t> Орієнтування за картами.</a:t>
            </a:r>
          </a:p>
          <a:p>
            <a:pPr>
              <a:spcBef>
                <a:spcPts val="0"/>
              </a:spcBef>
              <a:buNone/>
            </a:pPr>
            <a:endParaRPr lang="uk-UA" sz="1800" dirty="0" smtClean="0">
              <a:latin typeface="Times New Roman" pitchFamily="18" charset="0"/>
              <a:cs typeface="Times New Roman" pitchFamily="18" charset="0"/>
            </a:endParaRPr>
          </a:p>
          <a:p>
            <a:pPr>
              <a:spcBef>
                <a:spcPts val="0"/>
              </a:spcBef>
              <a:buNone/>
            </a:pPr>
            <a:r>
              <a:rPr lang="uk-UA" sz="1800" dirty="0" smtClean="0">
                <a:latin typeface="Times New Roman" pitchFamily="18" charset="0"/>
                <a:cs typeface="Times New Roman" pitchFamily="18" charset="0"/>
              </a:rPr>
              <a:t>     В епоху античності з'явилися перші карти, на які було нанесено відомі на той час ділянки  суходолу і океану. </a:t>
            </a:r>
            <a:r>
              <a:rPr lang="ru-RU" sz="1800" dirty="0" smtClean="0">
                <a:latin typeface="Times New Roman" pitchFamily="18" charset="0"/>
                <a:cs typeface="Times New Roman" pitchFamily="18" charset="0"/>
              </a:rPr>
              <a:t>     </a:t>
            </a:r>
            <a:endParaRPr lang="uk-UA" sz="1800" dirty="0" smtClean="0">
              <a:latin typeface="Times New Roman" pitchFamily="18" charset="0"/>
              <a:cs typeface="Times New Roman" pitchFamily="18" charset="0"/>
            </a:endParaRPr>
          </a:p>
          <a:p>
            <a:pPr>
              <a:spcBef>
                <a:spcPts val="0"/>
              </a:spcBef>
              <a:buNone/>
            </a:pPr>
            <a:endParaRPr lang="ru-RU" sz="1800" dirty="0" smtClean="0">
              <a:latin typeface="Times New Roman" pitchFamily="18" charset="0"/>
              <a:cs typeface="Times New Roman" pitchFamily="18" charset="0"/>
            </a:endParaRPr>
          </a:p>
          <a:p>
            <a:pPr>
              <a:spcBef>
                <a:spcPts val="0"/>
              </a:spcBef>
              <a:buNone/>
            </a:pPr>
            <a:r>
              <a:rPr lang="ru-RU" sz="1800" dirty="0" smtClean="0">
                <a:latin typeface="Times New Roman" pitchFamily="18" charset="0"/>
                <a:cs typeface="Times New Roman" pitchFamily="18" charset="0"/>
              </a:rPr>
              <a:t>    У перших </a:t>
            </a:r>
            <a:r>
              <a:rPr lang="ru-RU" sz="1800" dirty="0" err="1" smtClean="0">
                <a:latin typeface="Times New Roman" pitchFamily="18" charset="0"/>
                <a:cs typeface="Times New Roman" pitchFamily="18" charset="0"/>
              </a:rPr>
              <a:t>рабовласницьких</a:t>
            </a:r>
            <a:r>
              <a:rPr lang="ru-RU" sz="1800" dirty="0" smtClean="0">
                <a:latin typeface="Times New Roman" pitchFamily="18" charset="0"/>
                <a:cs typeface="Times New Roman" pitchFamily="18" charset="0"/>
              </a:rPr>
              <a:t> державах </a:t>
            </a:r>
            <a:r>
              <a:rPr lang="ru-RU" sz="1800" dirty="0" err="1" smtClean="0">
                <a:latin typeface="Times New Roman" pitchFamily="18" charset="0"/>
                <a:cs typeface="Times New Roman" pitchFamily="18" charset="0"/>
              </a:rPr>
              <a:t>стародавнього</a:t>
            </a:r>
            <a:r>
              <a:rPr lang="ru-RU" sz="1800" dirty="0" smtClean="0">
                <a:latin typeface="Times New Roman" pitchFamily="18" charset="0"/>
                <a:cs typeface="Times New Roman" pitchFamily="18" charset="0"/>
              </a:rPr>
              <a:t> Сходу(</a:t>
            </a:r>
            <a:r>
              <a:rPr lang="ru-RU" sz="1800" dirty="0" err="1" smtClean="0">
                <a:latin typeface="Times New Roman" pitchFamily="18" charset="0"/>
                <a:cs typeface="Times New Roman" pitchFamily="18" charset="0"/>
              </a:rPr>
              <a:t>територія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сучасного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Іраку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стародавньої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Індії</a:t>
            </a:r>
            <a:r>
              <a:rPr lang="ru-RU" sz="1800" dirty="0" smtClean="0">
                <a:latin typeface="Times New Roman" pitchFamily="18" charset="0"/>
                <a:cs typeface="Times New Roman" pitchFamily="18" charset="0"/>
              </a:rPr>
              <a:t> та Китаю) </a:t>
            </a:r>
            <a:r>
              <a:rPr lang="ru-RU" sz="1800" dirty="0" err="1" smtClean="0">
                <a:latin typeface="Times New Roman" pitchFamily="18" charset="0"/>
                <a:cs typeface="Times New Roman" pitchFamily="18" charset="0"/>
              </a:rPr>
              <a:t>складались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карти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служили </a:t>
            </a:r>
            <a:r>
              <a:rPr lang="ru-RU" sz="1800" dirty="0" err="1" smtClean="0">
                <a:latin typeface="Times New Roman" pitchFamily="18" charset="0"/>
                <a:cs typeface="Times New Roman" pitchFamily="18" charset="0"/>
              </a:rPr>
              <a:t>кадастровим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військовим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торговим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цілям</a:t>
            </a:r>
            <a:r>
              <a:rPr lang="ru-RU" sz="1800" dirty="0" smtClean="0">
                <a:latin typeface="Times New Roman" pitchFamily="18" charset="0"/>
                <a:cs typeface="Times New Roman" pitchFamily="18" charset="0"/>
              </a:rPr>
              <a:t>. Одна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них (2500 р. до н.е.) </a:t>
            </a:r>
            <a:r>
              <a:rPr lang="ru-RU" sz="1800" dirty="0" err="1" smtClean="0">
                <a:latin typeface="Times New Roman" pitchFamily="18" charset="0"/>
                <a:cs typeface="Times New Roman" pitchFamily="18" charset="0"/>
              </a:rPr>
              <a:t>це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глиняна</a:t>
            </a:r>
            <a:r>
              <a:rPr lang="ru-RU" sz="1800" dirty="0" smtClean="0">
                <a:latin typeface="Times New Roman" pitchFamily="18" charset="0"/>
                <a:cs typeface="Times New Roman" pitchFamily="18" charset="0"/>
              </a:rPr>
              <a:t> табличка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досить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схематичним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зображенням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північної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частини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Дворіччя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рікою</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Євфрат</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гірськими</a:t>
            </a:r>
            <a:r>
              <a:rPr lang="ru-RU" sz="1800" dirty="0" smtClean="0">
                <a:latin typeface="Times New Roman" pitchFamily="18" charset="0"/>
                <a:cs typeface="Times New Roman" pitchFamily="18" charset="0"/>
              </a:rPr>
              <a:t> пасмами.</a:t>
            </a:r>
          </a:p>
          <a:p>
            <a:pPr>
              <a:spcBef>
                <a:spcPts val="0"/>
              </a:spcBef>
              <a:buNone/>
            </a:pPr>
            <a:r>
              <a:rPr lang="ru-RU" sz="1800" dirty="0" smtClean="0">
                <a:latin typeface="Times New Roman" pitchFamily="18" charset="0"/>
                <a:cs typeface="Times New Roman" pitchFamily="18" charset="0"/>
              </a:rPr>
              <a:t>          </a:t>
            </a:r>
          </a:p>
          <a:p>
            <a:pPr>
              <a:spcBef>
                <a:spcPts val="0"/>
              </a:spcBef>
              <a:buNone/>
            </a:pPr>
            <a:endParaRPr lang="ru-RU" sz="1800" dirty="0" smtClean="0">
              <a:latin typeface="Times New Roman" pitchFamily="18" charset="0"/>
              <a:cs typeface="Times New Roman" pitchFamily="18" charset="0"/>
            </a:endParaRPr>
          </a:p>
          <a:p>
            <a:pPr>
              <a:spcBef>
                <a:spcPts val="0"/>
              </a:spcBef>
              <a:buNone/>
            </a:pPr>
            <a:endParaRPr lang="ru-RU" sz="1800" dirty="0" smtClean="0">
              <a:latin typeface="Times New Roman" pitchFamily="18" charset="0"/>
              <a:cs typeface="Times New Roman" pitchFamily="18" charset="0"/>
            </a:endParaRPr>
          </a:p>
          <a:p>
            <a:pPr>
              <a:spcBef>
                <a:spcPts val="0"/>
              </a:spcBef>
              <a:buNone/>
            </a:pPr>
            <a:endParaRPr lang="ru-RU" sz="1800" dirty="0" smtClean="0">
              <a:latin typeface="Times New Roman" pitchFamily="18" charset="0"/>
              <a:cs typeface="Times New Roman" pitchFamily="18" charset="0"/>
            </a:endParaRPr>
          </a:p>
          <a:p>
            <a:pPr>
              <a:spcBef>
                <a:spcPts val="0"/>
              </a:spcBef>
              <a:buNone/>
            </a:pPr>
            <a:endParaRPr lang="ru-RU" sz="1800" dirty="0" smtClean="0">
              <a:latin typeface="Times New Roman" pitchFamily="18" charset="0"/>
              <a:cs typeface="Times New Roman" pitchFamily="18" charset="0"/>
            </a:endParaRPr>
          </a:p>
        </p:txBody>
      </p:sp>
      <p:pic>
        <p:nvPicPr>
          <p:cNvPr id="7" name="Picture 2" descr="https://upload.wikimedia.org/wikipedia/commons/a/a5/Baylonianmaps.JPG"/>
          <p:cNvPicPr>
            <a:picLocks noChangeAspect="1" noChangeArrowheads="1"/>
          </p:cNvPicPr>
          <p:nvPr/>
        </p:nvPicPr>
        <p:blipFill>
          <a:blip r:embed="rId2"/>
          <a:srcRect/>
          <a:stretch>
            <a:fillRect/>
          </a:stretch>
        </p:blipFill>
        <p:spPr bwMode="auto">
          <a:xfrm>
            <a:off x="5429256" y="3500438"/>
            <a:ext cx="3364992" cy="2833694"/>
          </a:xfrm>
          <a:prstGeom prst="rect">
            <a:avLst/>
          </a:prstGeom>
          <a:noFill/>
        </p:spPr>
      </p:pic>
      <p:sp>
        <p:nvSpPr>
          <p:cNvPr id="8" name="Прямоугольник 7"/>
          <p:cNvSpPr/>
          <p:nvPr/>
        </p:nvSpPr>
        <p:spPr>
          <a:xfrm>
            <a:off x="714348" y="4357694"/>
            <a:ext cx="4572000" cy="923330"/>
          </a:xfrm>
          <a:prstGeom prst="rect">
            <a:avLst/>
          </a:prstGeom>
        </p:spPr>
        <p:txBody>
          <a:bodyPr>
            <a:spAutoFit/>
          </a:bodyPr>
          <a:lstStyle/>
          <a:p>
            <a:r>
              <a:rPr lang="uk-UA" dirty="0" smtClean="0"/>
              <a:t>На </a:t>
            </a:r>
            <a:r>
              <a:rPr lang="uk-UA" dirty="0" err="1" smtClean="0"/>
              <a:t>вавілонській</a:t>
            </a:r>
            <a:r>
              <a:rPr lang="uk-UA" dirty="0" smtClean="0"/>
              <a:t> карті (500 р. до н.е.) зображена Земля у вигляді диска, оточеного океаном, з центром у </a:t>
            </a:r>
            <a:r>
              <a:rPr lang="uk-UA" dirty="0" err="1" smtClean="0"/>
              <a:t>Вавілоні</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1607</TotalTime>
  <Words>1147</Words>
  <Application>Microsoft Office PowerPoint</Application>
  <PresentationFormat>Экран (4:3)</PresentationFormat>
  <Paragraphs>107</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Constantia</vt:lpstr>
      <vt:lpstr>Times New Roman</vt:lpstr>
      <vt:lpstr>Wingdings 2</vt:lpstr>
      <vt:lpstr>Бумажная</vt:lpstr>
      <vt:lpstr>Історія розвитку засобів і способів орієнтування людини в просторі від знаходження найпростіших орієнтирів до використання GPS</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Tania</dc:creator>
  <cp:lastModifiedBy>ВОВАН ПК</cp:lastModifiedBy>
  <cp:revision>155</cp:revision>
  <dcterms:created xsi:type="dcterms:W3CDTF">2017-09-23T09:59:38Z</dcterms:created>
  <dcterms:modified xsi:type="dcterms:W3CDTF">2020-05-13T23:18:59Z</dcterms:modified>
</cp:coreProperties>
</file>