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7" r:id="rId4"/>
    <p:sldId id="258" r:id="rId5"/>
    <p:sldId id="270" r:id="rId6"/>
    <p:sldId id="259" r:id="rId7"/>
    <p:sldId id="266" r:id="rId8"/>
    <p:sldId id="260" r:id="rId9"/>
    <p:sldId id="267" r:id="rId10"/>
    <p:sldId id="261" r:id="rId11"/>
    <p:sldId id="268" r:id="rId12"/>
    <p:sldId id="269" r:id="rId13"/>
    <p:sldId id="262" r:id="rId14"/>
    <p:sldId id="263" r:id="rId15"/>
    <p:sldId id="271" r:id="rId16"/>
    <p:sldId id="272" r:id="rId17"/>
    <p:sldId id="274" r:id="rId18"/>
    <p:sldId id="275" r:id="rId19"/>
    <p:sldId id="273" r:id="rId20"/>
    <p:sldId id="264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3A0514D-004D-4496-BD3C-847D1ADE1AB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61D0E06-8BB0-40E5-AD5B-661C5BF79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514D-004D-4496-BD3C-847D1ADE1AB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0E06-8BB0-40E5-AD5B-661C5BF79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514D-004D-4496-BD3C-847D1ADE1AB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0E06-8BB0-40E5-AD5B-661C5BF79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A0514D-004D-4496-BD3C-847D1ADE1AB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1D0E06-8BB0-40E5-AD5B-661C5BF79E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3A0514D-004D-4496-BD3C-847D1ADE1AB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61D0E06-8BB0-40E5-AD5B-661C5BF79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514D-004D-4496-BD3C-847D1ADE1AB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0E06-8BB0-40E5-AD5B-661C5BF79E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514D-004D-4496-BD3C-847D1ADE1AB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0E06-8BB0-40E5-AD5B-661C5BF79E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A0514D-004D-4496-BD3C-847D1ADE1AB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1D0E06-8BB0-40E5-AD5B-661C5BF79E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514D-004D-4496-BD3C-847D1ADE1AB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0E06-8BB0-40E5-AD5B-661C5BF79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A0514D-004D-4496-BD3C-847D1ADE1AB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1D0E06-8BB0-40E5-AD5B-661C5BF79E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A0514D-004D-4496-BD3C-847D1ADE1AB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1D0E06-8BB0-40E5-AD5B-661C5BF79E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A0514D-004D-4496-BD3C-847D1ADE1AB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1D0E06-8BB0-40E5-AD5B-661C5BF79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hyperlink" Target="https://uk.wikipedia.org/wiki/%D0%A7%D0%B5%D1%80%D0%BD%D1%96%D0%B2%D0%B5%D1%86%D1%8C%D0%BA%D0%B0_%D0%BE%D0%B1%D0%BB%D0%B0%D1%81%D1%82%D1%8C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86%D0%B2%D0%B0%D0%BD%D0%BE-%D0%A4%D1%80%D0%B0%D0%BD%D0%BA%D1%96%D0%B2%D1%81%D1%8C%D0%BA%D0%B0_%D0%BE%D0%B1%D0%BB%D0%B0%D1%81%D1%82%D1%8C" TargetMode="External"/><Relationship Id="rId5" Type="http://schemas.openxmlformats.org/officeDocument/2006/relationships/hyperlink" Target="https://uk.wikipedia.org/wiki/%D0%A5%D0%BC%D0%B5%D0%BB%D1%8C%D0%BD%D0%B8%D1%86%D1%8C%D0%BA%D0%B0_%D0%BE%D0%B1%D0%BB%D0%B0%D1%81%D1%82%D1%8C" TargetMode="External"/><Relationship Id="rId4" Type="http://schemas.openxmlformats.org/officeDocument/2006/relationships/hyperlink" Target="https://uk.wikipedia.org/wiki/%D0%A2%D0%B5%D1%80%D0%BD%D0%BE%D0%BF%D1%96%D0%BB%D1%8C%D1%81%D1%8C%D0%BA%D0%B0_%D0%BE%D0%B1%D0%BB%D0%B0%D1%81%D1%82%D1%8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hyperlink" Target="https://uk.wikipedia.org/wiki/%D0%A2%D0%B5%D1%80%D0%BD%D0%B0%D0%B2%D0%B0_(%D1%80%D1%96%D1%87%D0%BA%D0%B0)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F%D0%B0%D0%BB%D0%B5%D0%BE%D0%B7%D0%BE%D0%B9%D1%81%D1%8C%D0%BA%D0%B0_%D0%B5%D1%80%D0%B0" TargetMode="External"/><Relationship Id="rId5" Type="http://schemas.openxmlformats.org/officeDocument/2006/relationships/hyperlink" Target="https://uk.wikipedia.org/wiki/%D0%94%D0%B5%D0%B2%D0%BE%D0%BD%D1%81%D1%8C%D0%BA%D0%B8%D0%B9_%D0%BF%D0%B5%D1%80%D1%96%D0%BE%D0%B4" TargetMode="External"/><Relationship Id="rId4" Type="http://schemas.openxmlformats.org/officeDocument/2006/relationships/hyperlink" Target="https://uk.wikipedia.org/wiki/%D0%A1%D0%B8%D0%BB%D1%83%D1%8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F%D1%80%D1%83%D1%81_(%D0%B0%D1%80%D1%85%D1%96%D1%82%D0%B5%D0%BA%D1%82%D1%83%D1%80%D0%B0)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uk.wikipedia.org/wiki/%D0%9F%D0%B5%D1%87%D0%B5%D1%80%D0%B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A%D0%B0%D0%BF%D0%B8%D1%89%D0%B5" TargetMode="External"/><Relationship Id="rId5" Type="http://schemas.openxmlformats.org/officeDocument/2006/relationships/hyperlink" Target="https://uk.wikipedia.org/wiki/%D0%94%D0%BD%D1%96%D1%81%D1%82%D0%B5%D1%80" TargetMode="External"/><Relationship Id="rId4" Type="http://schemas.openxmlformats.org/officeDocument/2006/relationships/image" Target="../media/image15.jpeg"/><Relationship Id="rId9" Type="http://schemas.openxmlformats.org/officeDocument/2006/relationships/hyperlink" Target="https://uk.wikipedia.org/wiki/%D0%93%D1%80%D0%BE%D0%B1%D0%BD%D0%B8%D1%86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акота. Затоплене село Бакота, Кам'янець-Подільский район: Фото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7620000" cy="5076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6886580" cy="1160934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Туристичні об’єкти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Кам’янеччини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5857892"/>
            <a:ext cx="3314696" cy="51703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Підготувала: О.М. </a:t>
            </a:r>
            <a:r>
              <a:rPr lang="uk-UA" dirty="0" err="1" smtClean="0">
                <a:solidFill>
                  <a:schemeClr val="tx1"/>
                </a:solidFill>
              </a:rPr>
              <a:t>Кух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Подільські товтри на Хмельниччині - Кам'янець-Подільський - U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7893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2185974" cy="703282"/>
          </a:xfrm>
        </p:spPr>
        <p:txBody>
          <a:bodyPr/>
          <a:lstStyle/>
          <a:p>
            <a:r>
              <a:rPr lang="uk-UA" sz="4000" b="1" dirty="0" err="1" smtClean="0">
                <a:solidFill>
                  <a:srgbClr val="006600"/>
                </a:solidFill>
              </a:rPr>
              <a:t>Товтри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8643998" cy="53578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Товтри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скелястої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дугоподібної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гірської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гряди,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межах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природного парку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сягає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середньому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400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моря. Над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оточуючою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рівниною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гряда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піднімається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60-65 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залишки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рифових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утворень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узбережжя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бар’єрного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характеру,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утворилися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мілководних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давніх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морях.</a:t>
            </a:r>
          </a:p>
          <a:p>
            <a:pPr algn="just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Подільських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Товтр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піднімаються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витягнутого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валу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конусоподібних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горбів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Подільська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Товтр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хвиляста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схили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опуклі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Придністровська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сильно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доволі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густо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розчленована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глибокими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каньйоноподібними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долинами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лівих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притоків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Дністер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Вивітрені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розмиті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вапняки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відслонюються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схилах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долин,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екзотичні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скелі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колони,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стовпи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гігантські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хаотичні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нагромадження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брил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валунів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Завдяки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Товтрам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Кам’янець-Подільському районі унікальний мікроклімат</a:t>
            </a:r>
          </a:p>
          <a:p>
            <a:pPr algn="just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Складається з основного пасма покритого лісом та Бічних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незаліснених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товтр</a:t>
            </a: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Відкриті і заліснені горби, дають можливість для безлічі туристичних маршрутів.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Вербецькі товтри (&quot;Чотири кавалери&quot;) | Національний природний парк ...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785918" y="4081725"/>
            <a:ext cx="5143504" cy="2776275"/>
          </a:xfrm>
          <a:prstGeom prst="rect">
            <a:avLst/>
          </a:prstGeom>
          <a:noFill/>
        </p:spPr>
      </p:pic>
      <p:pic>
        <p:nvPicPr>
          <p:cNvPr id="50182" name="Picture 6" descr="Кармалюкова гора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3786150" y="0"/>
            <a:ext cx="5357850" cy="3629025"/>
          </a:xfrm>
          <a:prstGeom prst="rect">
            <a:avLst/>
          </a:prstGeom>
          <a:noFill/>
        </p:spPr>
      </p:pic>
      <p:pic>
        <p:nvPicPr>
          <p:cNvPr id="50180" name="Picture 4" descr="Подорожуємо Хмельниччиною. Кримсько-карпатські краєвиди та легенди ...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5644793" y="3332538"/>
            <a:ext cx="3213487" cy="21289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5929354" cy="621510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Товтра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Камалюкова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с. </a:t>
            </a:r>
            <a:r>
              <a:rPr lang="uk-UA" sz="2800" dirty="0" err="1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Привороття</a:t>
            </a:r>
            <a:r>
              <a:rPr lang="uk-UA" sz="2800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2, я</a:t>
            </a:r>
            <a:r>
              <a:rPr lang="ru-RU" sz="2800" dirty="0" err="1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підноситься</a:t>
            </a:r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60 м над селом, а на </a:t>
            </a:r>
            <a:r>
              <a:rPr lang="ru-RU" sz="2800" dirty="0" err="1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вершині</a:t>
            </a:r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рови</a:t>
            </a:r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вали </a:t>
            </a:r>
            <a:r>
              <a:rPr lang="ru-RU" sz="2800" dirty="0" err="1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давнього</a:t>
            </a:r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городища...</a:t>
            </a:r>
            <a:endParaRPr lang="uk-UA" sz="2800" dirty="0" smtClean="0">
              <a:ln>
                <a:solidFill>
                  <a:srgbClr val="FFC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Поруч ставки та у ще одній </a:t>
            </a:r>
            <a:r>
              <a:rPr lang="uk-UA" sz="2800" dirty="0" err="1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товтра</a:t>
            </a:r>
            <a:r>
              <a:rPr lang="uk-UA" sz="2800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закинутими штольнями. Чудове місце для відпочинку.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Заказник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Товтра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Вербецька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кавалери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зташовані</a:t>
            </a:r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пiвденно</a:t>
            </a:r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західній</a:t>
            </a:r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с. </a:t>
            </a:r>
            <a:r>
              <a:rPr lang="ru-RU" sz="2800" dirty="0" err="1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Вербка</a:t>
            </a:r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Кам’янець-Подільського</a:t>
            </a:r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р-ну, </a:t>
            </a:r>
            <a:r>
              <a:rPr lang="ru-RU" sz="2800" dirty="0" err="1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9,3 га</a:t>
            </a:r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</a:rPr>
              <a:t>.</a:t>
            </a:r>
            <a:endParaRPr lang="ru-RU" sz="2800" dirty="0">
              <a:ln>
                <a:solidFill>
                  <a:srgbClr val="FFC00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4286248" cy="6259662"/>
          </a:xfrm>
        </p:spPr>
        <p:txBody>
          <a:bodyPr/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Товтри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Городище та Левкова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Біля с.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Колубаївці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за 14 км від міста є дві мальовничі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товтри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Вища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товтра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має на вершині вали та рови колишнього городища.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Товтра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Висока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бічного пасма.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Покрита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буйним різнотрав’ям та неймовірним краєвидом на місто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IMG_20181021_142447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7084" t="7653" r="826" b="31121"/>
          <a:stretch>
            <a:fillRect/>
          </a:stretch>
        </p:blipFill>
        <p:spPr bwMode="auto">
          <a:xfrm>
            <a:off x="4232669" y="357166"/>
            <a:ext cx="4643471" cy="2857520"/>
          </a:xfrm>
          <a:prstGeom prst="rect">
            <a:avLst/>
          </a:prstGeom>
          <a:noFill/>
        </p:spPr>
      </p:pic>
      <p:pic>
        <p:nvPicPr>
          <p:cNvPr id="1026" name="Picture 2" descr="D:\фото\Колубаївці школа\IMG_20181027_151142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4110" t="9132" r="5479" b="10502"/>
          <a:stretch>
            <a:fillRect/>
          </a:stretch>
        </p:blipFill>
        <p:spPr bwMode="auto">
          <a:xfrm>
            <a:off x="4143372" y="3571876"/>
            <a:ext cx="460775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5257808" cy="560406"/>
          </a:xfrm>
        </p:spPr>
        <p:txBody>
          <a:bodyPr/>
          <a:lstStyle/>
          <a:p>
            <a:r>
              <a:rPr lang="uk-UA" dirty="0" smtClean="0"/>
              <a:t>Довготривалі вогневі точки</a:t>
            </a:r>
            <a:endParaRPr lang="ru-RU" dirty="0"/>
          </a:p>
        </p:txBody>
      </p:sp>
      <p:sp>
        <p:nvSpPr>
          <p:cNvPr id="4098" name="AutoShape 2" descr="Фото Бабшин (Украина, Хмельницкая область, Каменец-Подольский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Фото Бабшин (Украина, Хмельницкая область, Каменец-Подольский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Фото Бабшин (Украина, Хмельницкая область, Каменец-Подольский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Фото Бабшин (Украина, Хмельницкая область, Каменец-Подольский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C:\Users\User\Desktop\Без названия (1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00240"/>
            <a:ext cx="3643338" cy="242447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5357818" y="3643314"/>
            <a:ext cx="321471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ДВТ на острові у с. </a:t>
            </a:r>
            <a:r>
              <a:rPr lang="uk-UA" dirty="0" err="1" smtClean="0"/>
              <a:t>Бабшин</a:t>
            </a:r>
            <a:endParaRPr lang="ru-RU" dirty="0"/>
          </a:p>
        </p:txBody>
      </p:sp>
      <p:pic>
        <p:nvPicPr>
          <p:cNvPr id="4107" name="Picture 11" descr="Замок в Чорнокозинцях"/>
          <p:cNvPicPr>
            <a:picLocks noChangeAspect="1" noChangeArrowheads="1"/>
          </p:cNvPicPr>
          <p:nvPr/>
        </p:nvPicPr>
        <p:blipFill>
          <a:blip r:embed="rId3"/>
          <a:srcRect l="10321" t="5688" r="5964" b="20958"/>
          <a:stretch>
            <a:fillRect/>
          </a:stretch>
        </p:blipFill>
        <p:spPr bwMode="auto">
          <a:xfrm>
            <a:off x="214282" y="3102146"/>
            <a:ext cx="3786214" cy="254143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14356"/>
            <a:ext cx="8572560" cy="242889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На території </a:t>
            </a:r>
            <a:r>
              <a:rPr lang="uk-UA" dirty="0" err="1" smtClean="0"/>
              <a:t>Кам’янеччини</a:t>
            </a:r>
            <a:r>
              <a:rPr lang="uk-UA" dirty="0" smtClean="0"/>
              <a:t> 1938-1940 </a:t>
            </a:r>
            <a:r>
              <a:rPr lang="uk-UA" dirty="0" err="1" smtClean="0"/>
              <a:t>рр</a:t>
            </a:r>
            <a:r>
              <a:rPr lang="uk-UA" dirty="0" smtClean="0"/>
              <a:t> була збудована 60 кілометрова система </a:t>
            </a:r>
            <a:r>
              <a:rPr lang="uk-UA" dirty="0" err="1" smtClean="0"/>
              <a:t>фортефікацій</a:t>
            </a:r>
            <a:r>
              <a:rPr lang="uk-UA" dirty="0" smtClean="0"/>
              <a:t> – Кам’янець-Подільський укріплений район.</a:t>
            </a:r>
          </a:p>
          <a:p>
            <a:r>
              <a:rPr lang="uk-UA" dirty="0" smtClean="0"/>
              <a:t>Він включав 158 залізобетонних </a:t>
            </a:r>
            <a:r>
              <a:rPr lang="uk-UA" b="1" dirty="0" smtClean="0"/>
              <a:t>довготермінових вогневих точок (ДВТ)</a:t>
            </a:r>
            <a:r>
              <a:rPr lang="uk-UA" dirty="0" smtClean="0"/>
              <a:t>, призначених для оборони кордону з Польщею та Румунією. </a:t>
            </a:r>
          </a:p>
          <a:p>
            <a:r>
              <a:rPr lang="uk-UA" dirty="0" smtClean="0"/>
              <a:t>ДВТ розташовані на відстані до 3-4 км від річок Збруч та Дністра.</a:t>
            </a:r>
          </a:p>
          <a:p>
            <a:r>
              <a:rPr lang="uk-UA" dirty="0" smtClean="0"/>
              <a:t>Вони давно закинуті (частина взагалі зруйнована); на картах і при огляді місцевості ті з них, що знаходяться в полях виглядають як острівки </a:t>
            </a:r>
            <a:r>
              <a:rPr lang="uk-UA" dirty="0" err="1" smtClean="0"/>
              <a:t>хащів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109" name="Picture 13" descr="https://scontent.fiev6-1.fna.fbcdn.net/v/t1.15752-0/cp0/e15/q65/s552x414/100090260_2683206338618791_2926185098782965760_n.jpg?_nc_cat=101&amp;_nc_sid=b96e70&amp;efg=eyJpIjoidCJ9&amp;_nc_ohc=3ObCo_8oSukAX93JTiL&amp;_nc_ht=scontent.fiev6-1.fna&amp;_nc_tp=9&amp;oh=3c249967b91ea1b87dbed404ed817fd5&amp;oe=5EF31C1E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3428992" y="4286257"/>
            <a:ext cx="4327123" cy="257174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3428992" y="6500834"/>
            <a:ext cx="2000264" cy="357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ДВТ у Жванці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0"/>
            <a:ext cx="2500330" cy="560406"/>
          </a:xfrm>
        </p:spPr>
        <p:txBody>
          <a:bodyPr/>
          <a:lstStyle/>
          <a:p>
            <a:r>
              <a:rPr lang="uk-UA" dirty="0" err="1" smtClean="0"/>
              <a:t>Каньони</a:t>
            </a:r>
            <a:endParaRPr lang="ru-RU" dirty="0"/>
          </a:p>
        </p:txBody>
      </p:sp>
      <p:pic>
        <p:nvPicPr>
          <p:cNvPr id="3076" name="Picture 4" descr="Что посмотреть возле Каменец-Подольского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t="13296"/>
          <a:stretch>
            <a:fillRect/>
          </a:stretch>
        </p:blipFill>
        <p:spPr bwMode="auto">
          <a:xfrm>
            <a:off x="4643438" y="2357430"/>
            <a:ext cx="4143404" cy="2972267"/>
          </a:xfrm>
          <a:prstGeom prst="rect">
            <a:avLst/>
          </a:prstGeom>
          <a:noFill/>
        </p:spPr>
      </p:pic>
      <p:pic>
        <p:nvPicPr>
          <p:cNvPr id="3078" name="Picture 6" descr="Цвіклівці у Кам'янець-Подільському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14282" y="3214686"/>
            <a:ext cx="4476749" cy="33575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8572560" cy="271464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Рельєф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Кам'янець-Подільського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Південна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порізана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річковими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долинами,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глибокими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балками та ярами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Кам’янеччина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має дуже багато річок, що відносяться до басейну Дністра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Найбільші з них є лівими притоками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Ушиця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Студениця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Тернава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Мукша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Смотрич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Жванчик,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Збруч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 протікають у мальовничих каньйонах.</a:t>
            </a:r>
          </a:p>
          <a:p>
            <a:r>
              <a:rPr lang="uk-UA" sz="3300" b="1" dirty="0" err="1" smtClean="0">
                <a:latin typeface="Times New Roman" pitchFamily="18" charset="0"/>
                <a:cs typeface="Times New Roman" pitchFamily="18" charset="0"/>
              </a:rPr>
              <a:t>Каньон</a:t>
            </a:r>
            <a:r>
              <a:rPr lang="uk-UA" sz="3300" b="1" dirty="0" smtClean="0">
                <a:latin typeface="Times New Roman" pitchFamily="18" charset="0"/>
                <a:cs typeface="Times New Roman" pitchFamily="18" charset="0"/>
              </a:rPr>
              <a:t> р. Смотрич </a:t>
            </a: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біля </a:t>
            </a:r>
            <a:r>
              <a:rPr lang="uk-UA" sz="2800" u="sng" dirty="0" err="1" smtClean="0">
                <a:latin typeface="Times New Roman" pitchFamily="18" charset="0"/>
                <a:cs typeface="Times New Roman" pitchFamily="18" charset="0"/>
              </a:rPr>
              <a:t>Камянця-Подільського</a:t>
            </a: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 та в усті річки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4114800" cy="5973910"/>
          </a:xfrm>
        </p:spPr>
        <p:txBody>
          <a:bodyPr/>
          <a:lstStyle/>
          <a:p>
            <a:r>
              <a:rPr lang="uk-UA" b="1" dirty="0" err="1" smtClean="0"/>
              <a:t>Каньон</a:t>
            </a:r>
            <a:r>
              <a:rPr lang="uk-UA" b="1" dirty="0" smtClean="0"/>
              <a:t> Тернави, </a:t>
            </a:r>
            <a:r>
              <a:rPr lang="uk-UA" dirty="0" smtClean="0"/>
              <a:t>с. </a:t>
            </a:r>
            <a:r>
              <a:rPr lang="uk-UA" dirty="0" err="1" smtClean="0"/>
              <a:t>Врублівці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b="1" dirty="0" smtClean="0"/>
          </a:p>
          <a:p>
            <a:r>
              <a:rPr lang="uk-UA" b="1" dirty="0" err="1" smtClean="0"/>
              <a:t>Каньон</a:t>
            </a:r>
            <a:r>
              <a:rPr lang="uk-UA" b="1" dirty="0" smtClean="0"/>
              <a:t> </a:t>
            </a:r>
            <a:r>
              <a:rPr lang="uk-UA" b="1" dirty="0" err="1" smtClean="0"/>
              <a:t>р.Жванчик</a:t>
            </a:r>
            <a:r>
              <a:rPr lang="uk-UA" dirty="0" smtClean="0"/>
              <a:t>. С. Жванець</a:t>
            </a:r>
            <a:endParaRPr lang="ru-RU" dirty="0"/>
          </a:p>
        </p:txBody>
      </p:sp>
      <p:pic>
        <p:nvPicPr>
          <p:cNvPr id="28674" name="Picture 2" descr="Фото з квадрокоптера Іринни Пустиннікової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4357686" y="0"/>
            <a:ext cx="4563953" cy="3252788"/>
          </a:xfrm>
          <a:prstGeom prst="rect">
            <a:avLst/>
          </a:prstGeom>
          <a:noFill/>
        </p:spPr>
      </p:pic>
      <p:pic>
        <p:nvPicPr>
          <p:cNvPr id="28676" name="Picture 4" descr="село Врублевцы - все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659438" cy="2357454"/>
          </a:xfrm>
          <a:prstGeom prst="rect">
            <a:avLst/>
          </a:prstGeom>
          <a:noFill/>
        </p:spPr>
      </p:pic>
      <p:pic>
        <p:nvPicPr>
          <p:cNvPr id="28678" name="Picture 6" descr="Фото з квадрокоптера Іринни Пустиннікової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143372" y="3565007"/>
            <a:ext cx="4643470" cy="3292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Фото з квадрокоптера Іринни Пустиннікової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213737" y="0"/>
            <a:ext cx="4930263" cy="3500487"/>
          </a:xfrm>
          <a:prstGeom prst="rect">
            <a:avLst/>
          </a:prstGeom>
          <a:noFill/>
        </p:spPr>
      </p:pic>
      <p:pic>
        <p:nvPicPr>
          <p:cNvPr id="29700" name="Picture 4" descr="Фото з квадрокоптера Іринни Пустиннікової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85720" y="1571612"/>
            <a:ext cx="4291478" cy="2928934"/>
          </a:xfrm>
          <a:prstGeom prst="rect">
            <a:avLst/>
          </a:prstGeom>
          <a:noFill/>
        </p:spPr>
      </p:pic>
      <p:pic>
        <p:nvPicPr>
          <p:cNvPr id="29702" name="Picture 6" descr="Фото з квадрокоптера Іринни Пустиннікової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357686" y="3500438"/>
            <a:ext cx="4214810" cy="316110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4614866" cy="6188224"/>
          </a:xfrm>
        </p:spPr>
        <p:txBody>
          <a:bodyPr/>
          <a:lstStyle/>
          <a:p>
            <a:r>
              <a:rPr lang="uk-UA" b="1" dirty="0" err="1" smtClean="0"/>
              <a:t>Каньн</a:t>
            </a:r>
            <a:r>
              <a:rPr lang="uk-UA" b="1" dirty="0" smtClean="0"/>
              <a:t> р. Збруч </a:t>
            </a:r>
            <a:r>
              <a:rPr lang="uk-UA" dirty="0" smtClean="0"/>
              <a:t>с. </a:t>
            </a:r>
            <a:r>
              <a:rPr lang="uk-UA" dirty="0" err="1" smtClean="0"/>
              <a:t>Чорнокозинці</a:t>
            </a:r>
            <a:r>
              <a:rPr lang="uk-UA" dirty="0" smtClean="0"/>
              <a:t> та Скала-Подільська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b="1" dirty="0" err="1" smtClean="0"/>
              <a:t>Каньон</a:t>
            </a:r>
            <a:r>
              <a:rPr lang="uk-UA" b="1" dirty="0" smtClean="0"/>
              <a:t> р. </a:t>
            </a:r>
            <a:r>
              <a:rPr lang="uk-UA" b="1" dirty="0" err="1" smtClean="0"/>
              <a:t>Мукші</a:t>
            </a:r>
            <a:r>
              <a:rPr lang="uk-UA" b="1" dirty="0" smtClean="0"/>
              <a:t> </a:t>
            </a:r>
            <a:r>
              <a:rPr lang="uk-UA" dirty="0" smtClean="0"/>
              <a:t>с. Велика </a:t>
            </a:r>
          </a:p>
          <a:p>
            <a:r>
              <a:rPr lang="uk-UA" dirty="0" smtClean="0"/>
              <a:t>Слобода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Фото з квадрокоптера Іринни Пустинніково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14290"/>
            <a:ext cx="4857751" cy="3642099"/>
          </a:xfrm>
          <a:prstGeom prst="rect">
            <a:avLst/>
          </a:prstGeom>
          <a:noFill/>
        </p:spPr>
      </p:pic>
      <p:pic>
        <p:nvPicPr>
          <p:cNvPr id="31748" name="Picture 4" descr="Студениц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4560094" cy="304006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57166"/>
            <a:ext cx="4357686" cy="6116786"/>
          </a:xfrm>
        </p:spPr>
        <p:txBody>
          <a:bodyPr/>
          <a:lstStyle/>
          <a:p>
            <a:r>
              <a:rPr lang="uk-UA" b="1" dirty="0" smtClean="0"/>
              <a:t>Каньйон р. </a:t>
            </a:r>
            <a:r>
              <a:rPr lang="uk-UA" b="1" dirty="0" err="1" smtClean="0"/>
              <a:t>Студениця</a:t>
            </a:r>
            <a:r>
              <a:rPr lang="uk-UA" b="1" dirty="0" smtClean="0"/>
              <a:t> </a:t>
            </a:r>
            <a:r>
              <a:rPr lang="uk-UA" dirty="0" smtClean="0"/>
              <a:t>с. </a:t>
            </a:r>
            <a:r>
              <a:rPr lang="uk-UA" dirty="0" err="1" smtClean="0"/>
              <a:t>Калачківці</a:t>
            </a:r>
            <a:endParaRPr lang="uk-UA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r>
              <a:rPr lang="uk-UA" b="1" dirty="0" smtClean="0"/>
              <a:t>Каньйон р. </a:t>
            </a:r>
            <a:r>
              <a:rPr lang="uk-UA" b="1" dirty="0" err="1" smtClean="0"/>
              <a:t>Ушиця</a:t>
            </a:r>
            <a:r>
              <a:rPr lang="uk-UA" b="1" dirty="0" smtClean="0"/>
              <a:t> </a:t>
            </a:r>
            <a:r>
              <a:rPr lang="uk-UA" dirty="0" err="1" smtClean="0"/>
              <a:t>с.Стара</a:t>
            </a:r>
            <a:r>
              <a:rPr lang="uk-UA" dirty="0" smtClean="0"/>
              <a:t> </a:t>
            </a:r>
            <a:r>
              <a:rPr lang="uk-UA" dirty="0" err="1" smtClean="0"/>
              <a:t>Ушиця</a:t>
            </a:r>
            <a:endParaRPr lang="ru-RU" dirty="0"/>
          </a:p>
        </p:txBody>
      </p:sp>
      <p:pic>
        <p:nvPicPr>
          <p:cNvPr id="31750" name="Picture 6" descr="Річка Ушиця - YouTube"/>
          <p:cNvPicPr>
            <a:picLocks noChangeAspect="1" noChangeArrowheads="1"/>
          </p:cNvPicPr>
          <p:nvPr/>
        </p:nvPicPr>
        <p:blipFill>
          <a:blip r:embed="rId4"/>
          <a:srcRect l="12132" r="12867" b="-1"/>
          <a:stretch>
            <a:fillRect/>
          </a:stretch>
        </p:blipFill>
        <p:spPr bwMode="auto">
          <a:xfrm>
            <a:off x="4429124" y="3643290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e314v.texty.org.ua/mod/file/thumbnail.php?file_guid=69015&amp;size=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8504" y="0"/>
            <a:ext cx="4895496" cy="3214710"/>
          </a:xfrm>
          <a:prstGeom prst="rect">
            <a:avLst/>
          </a:prstGeom>
          <a:noFill/>
        </p:spPr>
      </p:pic>
      <p:pic>
        <p:nvPicPr>
          <p:cNvPr id="32772" name="Picture 4" descr="Геологічні пам`ятки України — Мінеральні ресурси Украї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286124"/>
            <a:ext cx="4876800" cy="32385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4572032" cy="6188224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Дністровський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каньон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Каньйон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розташований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західній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каньйону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областям: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4" tooltip="Тернопільська область"/>
              </a:rPr>
              <a:t>Тернопільській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5" tooltip="Хмельницька область"/>
              </a:rPr>
              <a:t>Хмельницькій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6" tooltip="Івано-Франківська область"/>
              </a:rPr>
              <a:t>Івано-Франківській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7" tooltip="Чернівецька область"/>
              </a:rPr>
              <a:t>Чернівецькій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Дністровському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каньйоні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своєрідний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мікроклімат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Зима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м'якою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малосніжною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Весна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каньйоні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1-2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тижні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решти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Покуття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помірно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спекотне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грозові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дощі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тривають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недовго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Річка Дністер протікає 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івдні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Кам’янеччини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dirty="0" smtClean="0"/>
              <a:t>110 км.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Дністоровський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каньйон визнаний одним із 7 Природних Чудес України </a:t>
            </a:r>
            <a:endParaRPr lang="uk-UA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4686304" cy="703282"/>
          </a:xfrm>
        </p:spPr>
        <p:txBody>
          <a:bodyPr/>
          <a:lstStyle/>
          <a:p>
            <a:r>
              <a:rPr lang="uk-UA" dirty="0" smtClean="0"/>
              <a:t>Унікальні місця</a:t>
            </a:r>
            <a:endParaRPr lang="ru-RU" dirty="0"/>
          </a:p>
        </p:txBody>
      </p:sp>
      <p:pic>
        <p:nvPicPr>
          <p:cNvPr id="30722" name="Picture 2" descr="Фото з квадрокоптера Іринни Пустиннікової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4063964" y="642918"/>
            <a:ext cx="5080036" cy="3429025"/>
          </a:xfrm>
          <a:prstGeom prst="rect">
            <a:avLst/>
          </a:prstGeom>
          <a:noFill/>
        </p:spPr>
      </p:pic>
      <p:pic>
        <p:nvPicPr>
          <p:cNvPr id="30724" name="Picture 4" descr="Китайгородське відслонення - Wikiwand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3714744" y="3786190"/>
            <a:ext cx="4603289" cy="30718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4543428" cy="5545282"/>
          </a:xfrm>
        </p:spPr>
        <p:txBody>
          <a:bodyPr/>
          <a:lstStyle/>
          <a:p>
            <a:r>
              <a:rPr lang="uk-UA" b="1" dirty="0" err="1" smtClean="0"/>
              <a:t>Китайгородська</a:t>
            </a:r>
            <a:r>
              <a:rPr lang="uk-UA" b="1" dirty="0" smtClean="0"/>
              <a:t> стінка.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Геологічна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памятка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Один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найповніших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розрізів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відкладень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tooltip="Силур"/>
              </a:rPr>
              <a:t>силуру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tooltip="Девонський період"/>
              </a:rPr>
              <a:t>девону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геологічний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еталон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відслонення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третього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четвертого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6" tooltip="Палеозойська ера"/>
              </a:rPr>
              <a:t>палеозойської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tooltip="Палеозойська ера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6" tooltip="Палеозойська ера"/>
              </a:rPr>
              <a:t>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лівому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7" tooltip="Тернава (річка)"/>
              </a:rPr>
              <a:t>Тернава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схил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пагорба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південно-західній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околиці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Китайгород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По романтику у Кам'янець-Подільсь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71720"/>
            <a:ext cx="6429420" cy="428628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358246" cy="392909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Кам'янець-Подільський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один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районів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Хмельницької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північної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Чемеровецьким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Дунаєвецьким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районами,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східної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Новоушицьким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Хмельницької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південної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Кельменецьким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Хотинським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Чернівецької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західної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Борщівським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Тернопільської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становить 1,54 тис. км²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Знаходиться в межах НПП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“Подільські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товтри”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нараховується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121 село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селище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Стара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Ушиця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0"/>
            <a:ext cx="2214578" cy="703282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Бакота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4857784" cy="3857652"/>
          </a:xfrm>
        </p:spPr>
        <p:txBody>
          <a:bodyPr/>
          <a:lstStyle/>
          <a:p>
            <a:r>
              <a:rPr lang="uk-UA" b="1" dirty="0" err="1" smtClean="0"/>
              <a:t>Бакота</a:t>
            </a:r>
            <a:r>
              <a:rPr lang="uk-UA" b="1" dirty="0" smtClean="0"/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Сьогодні – це мальовниче водосховище на Дністрі.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бакотського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моря - 1590 га.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Глибина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до 50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dirty="0" smtClean="0"/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Чудове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споглядання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Бакота. Затопленное село Бакота, Каменец-Подольский район: Фото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00042"/>
            <a:ext cx="3571900" cy="2379779"/>
          </a:xfrm>
          <a:prstGeom prst="rect">
            <a:avLst/>
          </a:prstGeom>
          <a:noFill/>
        </p:spPr>
      </p:pic>
      <p:pic>
        <p:nvPicPr>
          <p:cNvPr id="2054" name="Picture 6" descr="На Бакоті відзначатимуть Міжнародний день Дністра | Новини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337668"/>
            <a:ext cx="4500594" cy="2520332"/>
          </a:xfrm>
          <a:prstGeom prst="rect">
            <a:avLst/>
          </a:prstGeom>
          <a:noFill/>
        </p:spPr>
      </p:pic>
      <p:pic>
        <p:nvPicPr>
          <p:cNvPr id="2056" name="Picture 8" descr="Бакота (Украина, Хмельницкая область) - автор фото Ната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979" y="3000372"/>
            <a:ext cx="4673021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пвд\опр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вд\unnamed (37)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0935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0"/>
            <a:ext cx="8472518" cy="192880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кожному селі  можна знайти якусь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цікавинку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архітектурну чи природну та отримати задоволення від мандрівок рідним краєм.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3471858" cy="560406"/>
          </a:xfrm>
        </p:spPr>
        <p:txBody>
          <a:bodyPr/>
          <a:lstStyle/>
          <a:p>
            <a:r>
              <a:rPr lang="uk-UA" dirty="0" smtClean="0"/>
              <a:t>Замки та фортеці</a:t>
            </a:r>
            <a:endParaRPr lang="ru-RU" dirty="0"/>
          </a:p>
        </p:txBody>
      </p:sp>
      <p:pic>
        <p:nvPicPr>
          <p:cNvPr id="12290" name="Picture 2" descr="Кличуть на молодіжні сходини до Кам'янець-Подільської фортеці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500562" y="642918"/>
            <a:ext cx="4429156" cy="3010440"/>
          </a:xfrm>
          <a:prstGeom prst="rect">
            <a:avLst/>
          </a:prstGeom>
          <a:noFill/>
        </p:spPr>
      </p:pic>
      <p:pic>
        <p:nvPicPr>
          <p:cNvPr id="12292" name="Picture 4" descr="Чорнокозинці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607684" y="3714752"/>
            <a:ext cx="4286280" cy="28575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4643470" cy="60007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Камянець-Подільська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фортеця.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Одна з найвідоміших не лише на Поділлі, а й в Україні.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Збудували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кам’яну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фортецю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ХІ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укріплення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Кам'янця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замок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фортифікації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Сам замок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старого замку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баштами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нового замку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земляними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валами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ровами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Має насичену і бурхливу історію.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Сьогодні це музей, який можна відвідати усім бажаючим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Чорнокозинецький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замок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Руїни знаходяться у с.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Чорнокозинці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 27 км від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містана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високому березі Збруча.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найдавніших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входить до 100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чудесних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палаців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фортець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наш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руїнах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відігравав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роль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обороні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регіоні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Збудували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зробив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невідомо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Коріатовичі</a:t>
            </a:r>
            <a:r>
              <a:rPr lang="ru-RU" dirty="0" smtClean="0"/>
              <a:t>.</a:t>
            </a:r>
            <a:br>
              <a:rPr lang="ru-RU" dirty="0" smtClean="0"/>
            </a:b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айл:Панівці замок 01.jp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14290"/>
            <a:ext cx="4000496" cy="30003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5000660" cy="6357982"/>
          </a:xfrm>
        </p:spPr>
        <p:txBody>
          <a:bodyPr>
            <a:normAutofit fontScale="62500" lnSpcReduction="20000"/>
          </a:bodyPr>
          <a:lstStyle/>
          <a:p>
            <a:r>
              <a:rPr lang="uk-UA" sz="2600" b="1" dirty="0" err="1" smtClean="0"/>
              <a:t>Панівецький</a:t>
            </a:r>
            <a:r>
              <a:rPr lang="uk-UA" sz="2600" b="1" dirty="0" smtClean="0"/>
              <a:t> замок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Замок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збудував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кам'янецький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староста Ян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Потоцький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1590 р.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Замок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витримав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облогу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турків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1621 р.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1633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р.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здобутий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козаками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керівництвом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полковника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Филона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Джалалія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 19(29)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1651 р.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(один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захисників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— поляк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Тржилатковський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відкрив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браму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обіцянку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стати полковником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козацьких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козаки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вступивши в замок,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повісили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— за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зраду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замок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довго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стояв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спустошений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Остаточно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занепав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XVIII c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т.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руїни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замку.</a:t>
            </a:r>
          </a:p>
          <a:p>
            <a:r>
              <a:rPr lang="uk-UA" sz="2600" b="1" dirty="0" err="1" smtClean="0">
                <a:latin typeface="Times New Roman" pitchFamily="18" charset="0"/>
                <a:cs typeface="Times New Roman" pitchFamily="18" charset="0"/>
              </a:rPr>
              <a:t>Рихтецький</a:t>
            </a: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 замок </a:t>
            </a:r>
          </a:p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Рихта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— село над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річкою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Жванцем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за 12 км.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Кам'янця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Замок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 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засновано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1507 родиною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Гумецьких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Року 1762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Рихтецький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замок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потерпів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турецького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нападу.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Напад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зробила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хотинська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залога.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поч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XIX ст.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Рихта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перейшла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купівлею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Головинського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зятя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Подвисоцького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того часу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замкові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будування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знищено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замковій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будований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панський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палац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Сьогодні є лише окремі кутові башти, що використовуються як сараї місцевими жителями.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27652" name="Picture 4" descr="Остатки замка в Рихте - Рих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596" y="3286124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село Субич - все фото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2946793"/>
            <a:ext cx="5214942" cy="3911207"/>
          </a:xfrm>
          <a:prstGeom prst="rect">
            <a:avLst/>
          </a:prstGeom>
          <a:noFill/>
        </p:spPr>
      </p:pic>
      <p:pic>
        <p:nvPicPr>
          <p:cNvPr id="3080" name="Picture 8" descr="НА УЗБІЧЧІ ІСТОРІЇ ТА ЖИТТЯ - СУБІЧ. Наталія ЯЦЕМІРСЬКА. Кам ...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4286248" y="1357298"/>
            <a:ext cx="2589612" cy="21558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5643602" cy="77472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Печерні монастирі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4643470" cy="58578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Субічський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монастир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Субіч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старовинний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монастир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скелях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наших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збереглися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невеликі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печери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висічені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руками в X-XIII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згадки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субіцький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храм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датуються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XVI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ст.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того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спуститися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печер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доведеться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подолати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крутий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спуск.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Гірська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стежка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обгинає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каплицю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лівій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стороні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круто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спускається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800 м вниз. Так як дорога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крута,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спуск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зручному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взутті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суху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погоду.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печерних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каплиці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приваблюють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дивовижні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пейзажі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Дністер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пвд\unnamed (3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71480"/>
            <a:ext cx="1928826" cy="2854216"/>
          </a:xfrm>
          <a:prstGeom prst="rect">
            <a:avLst/>
          </a:prstGeom>
          <a:noFill/>
        </p:spPr>
      </p:pic>
      <p:pic>
        <p:nvPicPr>
          <p:cNvPr id="3076" name="Picture 4" descr="Субіцький скельний монастир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492728" y="3714752"/>
            <a:ext cx="3651272" cy="2738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gor Melika: ПОДОРОЖІ УКРАЇНОЮ: БАКОТА – МІСЦЕ, ЯКОГО НЕМАЄ НА КАР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75813"/>
            <a:ext cx="3286116" cy="2182187"/>
          </a:xfrm>
          <a:prstGeom prst="rect">
            <a:avLst/>
          </a:prstGeom>
          <a:noFill/>
        </p:spPr>
      </p:pic>
      <p:pic>
        <p:nvPicPr>
          <p:cNvPr id="48132" name="Picture 4" descr="Печерний монастир у Бакоті – столиці Дольної Русі | Збруч"/>
          <p:cNvPicPr>
            <a:picLocks noChangeAspect="1" noChangeArrowheads="1"/>
          </p:cNvPicPr>
          <p:nvPr/>
        </p:nvPicPr>
        <p:blipFill>
          <a:blip r:embed="rId3">
            <a:lum bright="-10000" contrast="-20000"/>
          </a:blip>
          <a:srcRect/>
          <a:stretch>
            <a:fillRect/>
          </a:stretch>
        </p:blipFill>
        <p:spPr bwMode="auto">
          <a:xfrm>
            <a:off x="5357818" y="714356"/>
            <a:ext cx="3524275" cy="2643206"/>
          </a:xfrm>
          <a:prstGeom prst="rect">
            <a:avLst/>
          </a:prstGeom>
          <a:noFill/>
        </p:spPr>
      </p:pic>
      <p:pic>
        <p:nvPicPr>
          <p:cNvPr id="48134" name="Picture 6" descr="скальный монастырь - Изображение Бакота / затопленное село и ..."/>
          <p:cNvPicPr>
            <a:picLocks noChangeAspect="1" noChangeArrowheads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4862943" y="3643314"/>
            <a:ext cx="4281058" cy="32146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5929354" cy="6429420"/>
          </a:xfrm>
        </p:spPr>
        <p:txBody>
          <a:bodyPr>
            <a:normAutofit fontScale="85000" lnSpcReduction="20000"/>
          </a:bodyPr>
          <a:lstStyle/>
          <a:p>
            <a:r>
              <a:rPr lang="uk-UA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Бакотський</a:t>
            </a:r>
            <a:r>
              <a:rPr lang="uk-UA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печерний монастир</a:t>
            </a:r>
            <a:r>
              <a:rPr lang="uk-UA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Неподалік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5" tooltip="Дністер"/>
              </a:rPr>
              <a:t>Дністром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височить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гора,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XII-XIII ст.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язичницького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tooltip="Капище"/>
              </a:rPr>
              <a:t>капища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найдавніший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печерний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монастир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Подільської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Монастирем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стали в ХІ ст.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Припускають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потужна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монастиря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духовного центру краю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ХІ-ХІ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ст., коли 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долині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знаходилось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15 ст.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покинули, а 1620 р.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землетрус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обрушившив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скелю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монастирем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 жили монахи.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майданчик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монастиря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40×10 м;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7" tooltip="Печера"/>
              </a:rPr>
              <a:t>печери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заглиблені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товщу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7-9 м;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пам'ятки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760 м².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споруди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монастиря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№ 1-3)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(№ 4),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два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8" tooltip="Ярус (архітектура)"/>
              </a:rPr>
              <a:t>яруси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ярусі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№ 1,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решта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другому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ярусі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4-4,5 м над першим ярусом.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давнину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перший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яруси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об'єднано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двоповерховою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дерев'яною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прибудовою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скельній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підлозі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вирубано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9" tooltip="Гробниця"/>
              </a:rPr>
              <a:t>гробниць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Сьогодні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Бакоту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вважають місцем сили.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Печера „Атлантида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214554"/>
            <a:ext cx="3500430" cy="2240276"/>
          </a:xfrm>
          <a:prstGeom prst="rect">
            <a:avLst/>
          </a:prstGeom>
          <a:noFill/>
        </p:spPr>
      </p:pic>
      <p:pic>
        <p:nvPicPr>
          <p:cNvPr id="41986" name="Picture 2" descr="Печера «Атлантида» | Хмельницька область | Про Україн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64" y="4429132"/>
            <a:ext cx="4857736" cy="2428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2828916" cy="63184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Печери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1990" name="Picture 6" descr="Печера &quot;Атлантида&quot; | Національний природний парк &quot;Подільські товтри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0"/>
            <a:ext cx="3416293" cy="220353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5214974" cy="578647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Печера </a:t>
            </a:r>
            <a:r>
              <a:rPr lang="uk-UA" sz="3000" b="1" dirty="0" err="1" smtClean="0">
                <a:latin typeface="Times New Roman" pitchFamily="18" charset="0"/>
                <a:cs typeface="Times New Roman" pitchFamily="18" charset="0"/>
              </a:rPr>
              <a:t>“Атлантида”</a:t>
            </a:r>
            <a:endParaRPr lang="uk-UA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арстова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печера у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Завалля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7493 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3120 м².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Відкрита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1969 року.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Печера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вираженою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триповерховою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будовою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Нижній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(перший) поверх представлено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широкими галереями,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звуженими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1-1,5 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порожнинами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невеликими ходами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заввишки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 м.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перетині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галерей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другого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заввишки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12 м).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псов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кристали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жовтуваті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рожеві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прозорі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кольором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зірочки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бурульки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освітленні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виграють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барвами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казкове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Нігинська печера (Залучанська печера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000372"/>
            <a:ext cx="5143503" cy="3857628"/>
          </a:xfrm>
          <a:prstGeom prst="rect">
            <a:avLst/>
          </a:prstGeom>
          <a:noFill/>
        </p:spPr>
      </p:pic>
      <p:pic>
        <p:nvPicPr>
          <p:cNvPr id="49156" name="Picture 4" descr="Пам'ятка природи місцевого значення Залучанська печера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85728"/>
            <a:ext cx="2145046" cy="306970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5715040" cy="6143668"/>
          </a:xfrm>
        </p:spPr>
        <p:txBody>
          <a:bodyPr>
            <a:normAutofit fontScale="77500" lnSpcReduction="20000"/>
          </a:bodyPr>
          <a:lstStyle/>
          <a:p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Нігинські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чи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Залучанські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печера</a:t>
            </a:r>
          </a:p>
          <a:p>
            <a:pPr algn="just"/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Нігинські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печери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Залучанські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Черченські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за 1,5 км на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північний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захід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Нігин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лівому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березі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р.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Смотрич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– три невеликих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печери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Входи до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печер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відкриваються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у 10-метровому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прямовисному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відслоненні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силурійських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вапняків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Досліджена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печер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становить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60 м.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Являє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собою систему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вузьких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невисоких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ходів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та невеликих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залів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Печери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Нігина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давно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використовувалися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місцевими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жителями для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переховування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татарських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нападів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. </a:t>
            </a:r>
            <a:endParaRPr lang="uk-UA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1661</TotalTime>
  <Words>672</Words>
  <Application>Microsoft Office PowerPoint</Application>
  <PresentationFormat>Экран (4:3)</PresentationFormat>
  <Paragraphs>120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Туристичні об’єкти Кам’янеччини</vt:lpstr>
      <vt:lpstr>Слайд 2</vt:lpstr>
      <vt:lpstr>Слайд 3</vt:lpstr>
      <vt:lpstr>Замки та фортеці</vt:lpstr>
      <vt:lpstr>Слайд 5</vt:lpstr>
      <vt:lpstr>Печерні монастирі</vt:lpstr>
      <vt:lpstr>Слайд 7</vt:lpstr>
      <vt:lpstr>Печери </vt:lpstr>
      <vt:lpstr>Слайд 9</vt:lpstr>
      <vt:lpstr>Товтри </vt:lpstr>
      <vt:lpstr>Слайд 11</vt:lpstr>
      <vt:lpstr>Слайд 12</vt:lpstr>
      <vt:lpstr>Довготривалі вогневі точки</vt:lpstr>
      <vt:lpstr>Каньони</vt:lpstr>
      <vt:lpstr>Слайд 15</vt:lpstr>
      <vt:lpstr>Слайд 16</vt:lpstr>
      <vt:lpstr>Слайд 17</vt:lpstr>
      <vt:lpstr>Слайд 18</vt:lpstr>
      <vt:lpstr>Унікальні місця</vt:lpstr>
      <vt:lpstr>Бакота</vt:lpstr>
      <vt:lpstr>ада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Туристичні об’єкти Кам’янеччини</dc:title>
  <dc:creator>Пользователь</dc:creator>
  <cp:lastModifiedBy>Пользователь</cp:lastModifiedBy>
  <cp:revision>123</cp:revision>
  <dcterms:created xsi:type="dcterms:W3CDTF">2020-05-25T17:54:19Z</dcterms:created>
  <dcterms:modified xsi:type="dcterms:W3CDTF">2020-05-27T05:59:58Z</dcterms:modified>
</cp:coreProperties>
</file>