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6563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363620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287456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332782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354016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366874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1102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376616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203939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96093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9440AB-DCD2-49A6-A3EF-6A2A2DC7A1D5}" type="datetimeFigureOut">
              <a:rPr lang="ru-RU" smtClean="0"/>
              <a:t>18.05.2020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76CDCB6-516E-4E79-97BC-C729395C3C0C}" type="slidenum">
              <a:rPr lang="ru-RU" smtClean="0"/>
              <a:t>‹#›</a:t>
            </a:fld>
            <a:endParaRPr lang="ru-RU" dirty="0"/>
          </a:p>
        </p:txBody>
      </p:sp>
    </p:spTree>
    <p:extLst>
      <p:ext uri="{BB962C8B-B14F-4D97-AF65-F5344CB8AC3E}">
        <p14:creationId xmlns:p14="http://schemas.microsoft.com/office/powerpoint/2010/main" val="237711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440AB-DCD2-49A6-A3EF-6A2A2DC7A1D5}" type="datetimeFigureOut">
              <a:rPr lang="ru-RU" smtClean="0"/>
              <a:t>18.05.2020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CDCB6-516E-4E79-97BC-C729395C3C0C}" type="slidenum">
              <a:rPr lang="ru-RU" smtClean="0"/>
              <a:t>‹#›</a:t>
            </a:fld>
            <a:endParaRPr lang="ru-RU" dirty="0"/>
          </a:p>
        </p:txBody>
      </p:sp>
    </p:spTree>
    <p:extLst>
      <p:ext uri="{BB962C8B-B14F-4D97-AF65-F5344CB8AC3E}">
        <p14:creationId xmlns:p14="http://schemas.microsoft.com/office/powerpoint/2010/main" val="4231879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ki/%D0%A4%D0%B0%D0%B9%D0%BB:Red_pog.svg"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0"/>
            <a:ext cx="7164288" cy="864096"/>
          </a:xfrm>
        </p:spPr>
        <p:txBody>
          <a:bodyPr>
            <a:noAutofit/>
          </a:bodyPr>
          <a:lstStyle/>
          <a:p>
            <a:r>
              <a:rPr lang="uk-UA" sz="1600" b="1" dirty="0" smtClean="0">
                <a:latin typeface="Times New Roman" pitchFamily="18" charset="0"/>
                <a:cs typeface="Times New Roman" pitchFamily="18" charset="0"/>
              </a:rPr>
              <a:t/>
            </a:r>
            <a:br>
              <a:rPr lang="uk-UA" sz="1600" b="1" dirty="0" smtClean="0">
                <a:latin typeface="Times New Roman" pitchFamily="18" charset="0"/>
                <a:cs typeface="Times New Roman" pitchFamily="18" charset="0"/>
              </a:rPr>
            </a:br>
            <a:r>
              <a:rPr lang="uk-UA" sz="1600" b="1" dirty="0" smtClean="0">
                <a:latin typeface="Times New Roman" pitchFamily="18" charset="0"/>
                <a:cs typeface="Times New Roman" pitchFamily="18" charset="0"/>
              </a:rPr>
              <a:t/>
            </a:r>
            <a:br>
              <a:rPr lang="uk-UA" sz="1600" b="1" dirty="0" smtClean="0">
                <a:latin typeface="Times New Roman" pitchFamily="18" charset="0"/>
                <a:cs typeface="Times New Roman" pitchFamily="18" charset="0"/>
              </a:rPr>
            </a:br>
            <a:r>
              <a:rPr lang="uk-UA" sz="1600" b="1" dirty="0" smtClean="0">
                <a:solidFill>
                  <a:schemeClr val="accent2">
                    <a:lumMod val="75000"/>
                  </a:schemeClr>
                </a:solidFill>
                <a:latin typeface="Times New Roman" pitchFamily="18" charset="0"/>
                <a:cs typeface="Times New Roman" pitchFamily="18" charset="0"/>
              </a:rPr>
              <a:t>Міністерство </a:t>
            </a:r>
            <a:r>
              <a:rPr lang="uk-UA" sz="1600" b="1" dirty="0">
                <a:solidFill>
                  <a:schemeClr val="accent2">
                    <a:lumMod val="75000"/>
                  </a:schemeClr>
                </a:solidFill>
                <a:latin typeface="Times New Roman" pitchFamily="18" charset="0"/>
                <a:cs typeface="Times New Roman" pitchFamily="18" charset="0"/>
              </a:rPr>
              <a:t>освіти та науки України</a:t>
            </a:r>
            <a:r>
              <a:rPr lang="ru-RU" sz="1600" b="1" dirty="0">
                <a:solidFill>
                  <a:schemeClr val="accent2">
                    <a:lumMod val="75000"/>
                  </a:schemeClr>
                </a:solidFill>
                <a:latin typeface="Times New Roman" pitchFamily="18" charset="0"/>
                <a:cs typeface="Times New Roman" pitchFamily="18" charset="0"/>
              </a:rPr>
              <a:t/>
            </a:r>
            <a:br>
              <a:rPr lang="ru-RU" sz="1600" b="1" dirty="0">
                <a:solidFill>
                  <a:schemeClr val="accent2">
                    <a:lumMod val="75000"/>
                  </a:schemeClr>
                </a:solidFill>
                <a:latin typeface="Times New Roman" pitchFamily="18" charset="0"/>
                <a:cs typeface="Times New Roman" pitchFamily="18" charset="0"/>
              </a:rPr>
            </a:br>
            <a:r>
              <a:rPr lang="uk-UA" sz="1600" b="1" dirty="0">
                <a:solidFill>
                  <a:schemeClr val="accent2">
                    <a:lumMod val="75000"/>
                  </a:schemeClr>
                </a:solidFill>
                <a:latin typeface="Times New Roman" pitchFamily="18" charset="0"/>
                <a:cs typeface="Times New Roman" pitchFamily="18" charset="0"/>
              </a:rPr>
              <a:t>ДНЗ «Почаївське ВПУ»</a:t>
            </a:r>
            <a:r>
              <a:rPr lang="ru-RU" dirty="0">
                <a:solidFill>
                  <a:schemeClr val="accent2">
                    <a:lumMod val="75000"/>
                  </a:schemeClr>
                </a:solidFill>
                <a:latin typeface="Times New Roman" pitchFamily="18" charset="0"/>
                <a:cs typeface="Times New Roman" pitchFamily="18" charset="0"/>
              </a:rPr>
              <a:t/>
            </a:r>
            <a:br>
              <a:rPr lang="ru-RU" dirty="0">
                <a:solidFill>
                  <a:schemeClr val="accent2">
                    <a:lumMod val="75000"/>
                  </a:schemeClr>
                </a:solidFill>
                <a:latin typeface="Times New Roman" pitchFamily="18" charset="0"/>
                <a:cs typeface="Times New Roman" pitchFamily="18" charset="0"/>
              </a:rPr>
            </a:br>
            <a:endParaRPr lang="ru-RU" dirty="0">
              <a:solidFill>
                <a:schemeClr val="accent2">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75656" y="1772816"/>
            <a:ext cx="7308304" cy="1152128"/>
          </a:xfrm>
        </p:spPr>
        <p:txBody>
          <a:bodyPr>
            <a:normAutofit/>
          </a:bodyPr>
          <a:lstStyle/>
          <a:p>
            <a:r>
              <a:rPr lang="uk-UA" sz="2800" b="1" dirty="0" smtClean="0">
                <a:solidFill>
                  <a:schemeClr val="accent1">
                    <a:lumMod val="75000"/>
                  </a:schemeClr>
                </a:solidFill>
                <a:latin typeface="Times New Roman" pitchFamily="18" charset="0"/>
                <a:cs typeface="Times New Roman" pitchFamily="18" charset="0"/>
              </a:rPr>
              <a:t>Презентація на тему:</a:t>
            </a:r>
          </a:p>
          <a:p>
            <a:endParaRPr lang="ru-RU" sz="2800" b="1" dirty="0">
              <a:solidFill>
                <a:schemeClr val="accent1">
                  <a:lumMod val="75000"/>
                </a:schemeClr>
              </a:solidFill>
            </a:endParaRPr>
          </a:p>
        </p:txBody>
      </p:sp>
      <p:sp>
        <p:nvSpPr>
          <p:cNvPr id="4" name="Прямоугольник 3"/>
          <p:cNvSpPr/>
          <p:nvPr/>
        </p:nvSpPr>
        <p:spPr>
          <a:xfrm>
            <a:off x="1043608" y="3068960"/>
            <a:ext cx="8100392" cy="2123658"/>
          </a:xfrm>
          <a:prstGeom prst="rect">
            <a:avLst/>
          </a:prstGeom>
        </p:spPr>
        <p:txBody>
          <a:bodyPr wrap="square">
            <a:spAutoFit/>
          </a:bodyPr>
          <a:lstStyle/>
          <a:p>
            <a:pPr algn="ctr"/>
            <a:r>
              <a:rPr lang="ru-RU" sz="4400" dirty="0">
                <a:latin typeface="Monotype Corsiva" pitchFamily="66" charset="0"/>
              </a:rPr>
              <a:t>Об’єкти світової спадщини ЮНЕСКО в Україні</a:t>
            </a:r>
          </a:p>
          <a:p>
            <a:pPr algn="ctr"/>
            <a:endParaRPr lang="ru-RU" sz="4400" dirty="0">
              <a:solidFill>
                <a:schemeClr val="tx1">
                  <a:lumMod val="95000"/>
                  <a:lumOff val="5000"/>
                </a:schemeClr>
              </a:solidFill>
              <a:latin typeface="Monotype Corsiva" pitchFamily="66" charset="0"/>
              <a:cs typeface="Times New Roman" pitchFamily="18" charset="0"/>
            </a:endParaRPr>
          </a:p>
        </p:txBody>
      </p:sp>
      <p:sp>
        <p:nvSpPr>
          <p:cNvPr id="5" name="TextBox 4"/>
          <p:cNvSpPr txBox="1"/>
          <p:nvPr/>
        </p:nvSpPr>
        <p:spPr>
          <a:xfrm>
            <a:off x="6372200" y="5819643"/>
            <a:ext cx="2771800" cy="1015663"/>
          </a:xfrm>
          <a:prstGeom prst="rect">
            <a:avLst/>
          </a:prstGeom>
          <a:noFill/>
        </p:spPr>
        <p:txBody>
          <a:bodyPr wrap="square" rtlCol="0">
            <a:spAutoFit/>
          </a:bodyPr>
          <a:lstStyle/>
          <a:p>
            <a:pPr algn="ctr"/>
            <a:r>
              <a:rPr lang="uk-UA" sz="2000" b="1" i="1" dirty="0" smtClean="0">
                <a:solidFill>
                  <a:srgbClr val="FF0000"/>
                </a:solidFill>
              </a:rPr>
              <a:t>Підготував:</a:t>
            </a:r>
            <a:endParaRPr lang="uk-UA" sz="2000" b="1" i="1" dirty="0" smtClean="0">
              <a:solidFill>
                <a:srgbClr val="FF0000"/>
              </a:solidFill>
            </a:endParaRPr>
          </a:p>
          <a:p>
            <a:pPr algn="ctr"/>
            <a:r>
              <a:rPr lang="uk-UA" sz="2000" b="1" i="1" dirty="0" smtClean="0">
                <a:solidFill>
                  <a:srgbClr val="FF0000"/>
                </a:solidFill>
              </a:rPr>
              <a:t>Керівник гуртка ПНВО</a:t>
            </a:r>
            <a:endParaRPr lang="uk-UA" sz="2000" b="1" i="1" dirty="0" smtClean="0">
              <a:solidFill>
                <a:srgbClr val="FF0000"/>
              </a:solidFill>
            </a:endParaRPr>
          </a:p>
          <a:p>
            <a:pPr algn="ctr"/>
            <a:r>
              <a:rPr lang="uk-UA" sz="2000" b="1" i="1" dirty="0" err="1" smtClean="0">
                <a:solidFill>
                  <a:srgbClr val="FF0000"/>
                </a:solidFill>
              </a:rPr>
              <a:t>Воронюк</a:t>
            </a:r>
            <a:r>
              <a:rPr lang="uk-UA" sz="2000" b="1" i="1" dirty="0" smtClean="0">
                <a:solidFill>
                  <a:srgbClr val="FF0000"/>
                </a:solidFill>
              </a:rPr>
              <a:t> В.О.</a:t>
            </a:r>
            <a:endParaRPr lang="ru-RU" sz="2000" b="1" i="1" dirty="0">
              <a:solidFill>
                <a:srgbClr val="FF0000"/>
              </a:solidFill>
            </a:endParaRPr>
          </a:p>
        </p:txBody>
      </p:sp>
    </p:spTree>
    <p:extLst>
      <p:ext uri="{BB962C8B-B14F-4D97-AF65-F5344CB8AC3E}">
        <p14:creationId xmlns:p14="http://schemas.microsoft.com/office/powerpoint/2010/main" val="319796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438"/>
            <a:ext cx="9144000" cy="461665"/>
          </a:xfrm>
          <a:prstGeom prst="rect">
            <a:avLst/>
          </a:prstGeom>
        </p:spPr>
        <p:txBody>
          <a:bodyPr wrap="square">
            <a:spAutoFit/>
          </a:bodyPr>
          <a:lstStyle/>
          <a:p>
            <a:pPr algn="ctr" fontAlgn="base"/>
            <a:r>
              <a:rPr lang="ru-RU" sz="2400" dirty="0">
                <a:solidFill>
                  <a:srgbClr val="FF0000"/>
                </a:solidFill>
                <a:latin typeface="Times New Roman" pitchFamily="18" charset="0"/>
                <a:cs typeface="Times New Roman" pitchFamily="18" charset="0"/>
              </a:rPr>
              <a:t>Резиденція митрополитів Буковини і Далмації</a:t>
            </a:r>
          </a:p>
        </p:txBody>
      </p:sp>
      <p:sp>
        <p:nvSpPr>
          <p:cNvPr id="3" name="Прямоугольник 2"/>
          <p:cNvSpPr/>
          <p:nvPr/>
        </p:nvSpPr>
        <p:spPr>
          <a:xfrm>
            <a:off x="3804" y="836712"/>
            <a:ext cx="9144000" cy="2031325"/>
          </a:xfrm>
          <a:prstGeom prst="rect">
            <a:avLst/>
          </a:prstGeom>
        </p:spPr>
        <p:txBody>
          <a:bodyPr wrap="square">
            <a:spAutoFit/>
          </a:bodyPr>
          <a:lstStyle/>
          <a:p>
            <a:r>
              <a:rPr lang="ru-RU" dirty="0">
                <a:latin typeface="Times New Roman" pitchFamily="18" charset="0"/>
                <a:cs typeface="Times New Roman" pitchFamily="18" charset="0"/>
              </a:rPr>
              <a:t>Збудована у 1864 – 1882 рр. як центр майбутньої Буковинської митрополії.</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Попри відносно молодий вік (зведена в 1882 році), резиденція є справжньою перлиною Західної України. Зведена у стилі еклектики, споруда вражає красою та масштабами. Ансамбль будівлі становлять: головний корпус, церква Трьох Святителів, колишній пресвітерій, дендропарк. Єдина зі споруд освітнього значення, внесена до списку ЮНЕСКО у 2011 році. Сьогодні тут навчаються студенти Чернівецького національного університету ім. Ю. Федьковича.</a:t>
            </a:r>
          </a:p>
        </p:txBody>
      </p:sp>
      <p:pic>
        <p:nvPicPr>
          <p:cNvPr id="7170" name="Picture 2" descr="DSC_01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40" y="3802580"/>
            <a:ext cx="3914745" cy="2609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descr="Результат пошуку зображень за запитом &quot;Резиденція митрополитів Буковини і Далмації&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409" y="3196734"/>
            <a:ext cx="5205591" cy="3661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0945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8" y="-66856"/>
            <a:ext cx="9116291" cy="461665"/>
          </a:xfrm>
          <a:prstGeom prst="rect">
            <a:avLst/>
          </a:prstGeom>
        </p:spPr>
        <p:txBody>
          <a:bodyPr wrap="square">
            <a:spAutoFit/>
          </a:bodyPr>
          <a:lstStyle/>
          <a:p>
            <a:pPr algn="ctr" fontAlgn="base"/>
            <a:r>
              <a:rPr lang="ru-RU" sz="2400" dirty="0">
                <a:solidFill>
                  <a:srgbClr val="FF0000"/>
                </a:solidFill>
                <a:latin typeface="Times New Roman" pitchFamily="18" charset="0"/>
                <a:cs typeface="Times New Roman" pitchFamily="18" charset="0"/>
              </a:rPr>
              <a:t>Дерев’яні церкви карпатського регіону Польщі і України</a:t>
            </a:r>
          </a:p>
        </p:txBody>
      </p:sp>
      <p:sp>
        <p:nvSpPr>
          <p:cNvPr id="3" name="Прямоугольник 2"/>
          <p:cNvSpPr/>
          <p:nvPr/>
        </p:nvSpPr>
        <p:spPr>
          <a:xfrm>
            <a:off x="11297" y="452930"/>
            <a:ext cx="9116291" cy="3693319"/>
          </a:xfrm>
          <a:prstGeom prst="rect">
            <a:avLst/>
          </a:prstGeom>
        </p:spPr>
        <p:txBody>
          <a:bodyPr wrap="square">
            <a:spAutoFit/>
          </a:bodyPr>
          <a:lstStyle/>
          <a:p>
            <a:r>
              <a:rPr lang="ru-RU" dirty="0">
                <a:latin typeface="Times New Roman" pitchFamily="18" charset="0"/>
                <a:cs typeface="Times New Roman" pitchFamily="18" charset="0"/>
              </a:rPr>
              <a:t>Група історично цінних унікальних дерев’яних церков, внесені до списку всесвітньої спадщини ЮНЕСКО у 2013 році. До списку загалом внесено 16 українських церков. 8 із них розташовані в Польщі і 8 в Україні. Церкви представляють такі типи архітектури: гуцульський (Україна), галицький (чотири Україна і дві на території Польщі), бойківський (дві в Україні та одна в Польщі) і лемківський (всі п’ять на території Польщі)</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На території України розташовані такі вісім храмів: дві Церкви Святого Духа (у Рогатині на Івано-Франківщині та у селі Потелич Жовквівського району на Львівщині), Церква Собору Пресвятої Богородиці (село Матків, Турківський район, Львівщина), Церква Святої Трійці (Жовква, Львівська область), Церква святого Юра (Дрогобич, Львівщина), Церква Різдва Пресвятої Богородиці (село Нижній Вербіж Коломийського району на Івано-Франківщині), Церква Вознесіння Господнього (селище Ясіня Рахівського району на Закарпатті), Церква святого Михайла (село Ужок Велилкоберезнянського району на Закарпатті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8194" name="Picture 2" descr="Результат пошуку зображень за запитом &quot;Дерев’яні церкви карпатського регіону  Україн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49550"/>
            <a:ext cx="3330281" cy="2720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6" name="Picture 4" descr="Potyli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958489"/>
            <a:ext cx="3870178" cy="2902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0705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676" y="2370"/>
            <a:ext cx="9061324" cy="461665"/>
          </a:xfrm>
          <a:prstGeom prst="rect">
            <a:avLst/>
          </a:prstGeom>
        </p:spPr>
        <p:txBody>
          <a:bodyPr wrap="square">
            <a:spAutoFit/>
          </a:bodyPr>
          <a:lstStyle/>
          <a:p>
            <a:pPr algn="ctr" fontAlgn="base"/>
            <a:r>
              <a:rPr lang="ru-RU" sz="2400" dirty="0">
                <a:solidFill>
                  <a:srgbClr val="FF0000"/>
                </a:solidFill>
                <a:latin typeface="Times New Roman" pitchFamily="18" charset="0"/>
                <a:cs typeface="Times New Roman" pitchFamily="18" charset="0"/>
              </a:rPr>
              <a:t>Херсонес Таврійський</a:t>
            </a:r>
          </a:p>
        </p:txBody>
      </p:sp>
      <p:sp>
        <p:nvSpPr>
          <p:cNvPr id="3" name="Прямоугольник 2"/>
          <p:cNvSpPr/>
          <p:nvPr/>
        </p:nvSpPr>
        <p:spPr>
          <a:xfrm>
            <a:off x="41338" y="453517"/>
            <a:ext cx="9144000" cy="3139321"/>
          </a:xfrm>
          <a:prstGeom prst="rect">
            <a:avLst/>
          </a:prstGeom>
        </p:spPr>
        <p:txBody>
          <a:bodyPr wrap="square">
            <a:spAutoFit/>
          </a:bodyPr>
          <a:lstStyle/>
          <a:p>
            <a:r>
              <a:rPr lang="ru-RU" dirty="0">
                <a:latin typeface="Times New Roman" pitchFamily="18" charset="0"/>
                <a:cs typeface="Times New Roman" pitchFamily="18" charset="0"/>
              </a:rPr>
              <a:t>Херсонес був заснований 422–421 рр. до н. е. грецькими вихідцями з Гераклеї Понтійської як грецька колонія на північному узбережжі Чорного моря і за античної доби став важливим торговельним, ремісничим і політичним центром південно-західного узбережжя Криму. Місто увійшло в історію Стародавньої Греції, Риму та Візантії. Про це свідчать і архітектурні стилі будівель.</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У часи Київської Русі це місто було відомо під назвою Корсунь. Саме тут, за переказами, прийняв християнство князь Володимир перед тим, як охрестити всю київську державу.</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Херсонес проіснував із перервами до 1399 року, коли місто спалив темник Золотої Орди Едигей.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Саме руїни Херсонесу були зображені на першій версії української одногривневої купюри. До всесвітньої спадщини ЮНЕСКО внесений у 2013 році.</a:t>
            </a:r>
          </a:p>
        </p:txBody>
      </p:sp>
      <p:pic>
        <p:nvPicPr>
          <p:cNvPr id="9218" name="Picture 2" descr="виды-херсонеса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2838"/>
            <a:ext cx="9144000" cy="3175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2062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1253"/>
            <a:ext cx="7128792" cy="1200329"/>
          </a:xfrm>
          <a:prstGeom prst="rect">
            <a:avLst/>
          </a:prstGeom>
        </p:spPr>
        <p:txBody>
          <a:bodyPr wrap="square">
            <a:spAutoFit/>
          </a:bodyPr>
          <a:lstStyle/>
          <a:p>
            <a:pPr algn="ctr" fontAlgn="base"/>
            <a:r>
              <a:rPr lang="ru-RU" sz="3600" b="1" dirty="0">
                <a:solidFill>
                  <a:srgbClr val="FF0000"/>
                </a:solidFill>
                <a:latin typeface="Monotype Corsiva" pitchFamily="66" charset="0"/>
                <a:cs typeface="Times New Roman" pitchFamily="18" charset="0"/>
              </a:rPr>
              <a:t>Об’єкти світової спадщини ЮНЕСКО в Україні</a:t>
            </a:r>
          </a:p>
        </p:txBody>
      </p:sp>
      <p:sp>
        <p:nvSpPr>
          <p:cNvPr id="3" name="Прямоугольник 2"/>
          <p:cNvSpPr/>
          <p:nvPr/>
        </p:nvSpPr>
        <p:spPr>
          <a:xfrm>
            <a:off x="-33776" y="1556792"/>
            <a:ext cx="9144000" cy="5016758"/>
          </a:xfrm>
          <a:prstGeom prst="rect">
            <a:avLst/>
          </a:prstGeom>
        </p:spPr>
        <p:txBody>
          <a:bodyPr wrap="square">
            <a:spAutoFit/>
          </a:bodyPr>
          <a:lstStyle/>
          <a:p>
            <a:pPr algn="ctr" fontAlgn="base"/>
            <a:r>
              <a:rPr lang="ru-RU" sz="2000" b="1" dirty="0">
                <a:latin typeface="Times New Roman" pitchFamily="18" charset="0"/>
                <a:cs typeface="Times New Roman" pitchFamily="18" charset="0"/>
              </a:rPr>
              <a:t>Найцінніші зразки культурної та історичної спадщини перебувають під охороною ЮНЕСКО. Це – храми, парки, заповідники та навіть цілі історичні центри міст. Потрапити до цього списку означає отримати додаткові гарантії збереження і цілісності, підвищення престижу території та установ, які нею керують, а також пріоритетність у залученні фінансових коштів для підтримки пам’ятки природи і культури.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dirty="0">
                <a:latin typeface="Times New Roman" pitchFamily="18" charset="0"/>
                <a:cs typeface="Times New Roman" pitchFamily="18" charset="0"/>
              </a:rPr>
              <a:t>Список об’єктів Світової спадщини ЮНЕСКО в Україні станом на 2015 рік налічує 7 найменувань.</a:t>
            </a:r>
            <a:endParaRPr lang="ru-RU" sz="2000" dirty="0">
              <a:latin typeface="Times New Roman" pitchFamily="18" charset="0"/>
              <a:cs typeface="Times New Roman" pitchFamily="18" charset="0"/>
            </a:endParaRPr>
          </a:p>
          <a:p>
            <a:pPr algn="ctr" fontAlgn="base"/>
            <a:r>
              <a:rPr lang="ru-RU" sz="2000" dirty="0">
                <a:latin typeface="Times New Roman" pitchFamily="18" charset="0"/>
                <a:cs typeface="Times New Roman" pitchFamily="18" charset="0"/>
              </a:rPr>
              <a:t>4 з 7 українських об’єктів Світової спадщини ЮНЕСКО повністю знаходяться в межах території України. Інші 3 пам’ятки частково перебувають на території інших держав:</a:t>
            </a:r>
          </a:p>
          <a:p>
            <a:pPr marL="342900" indent="-342900" algn="ctr" fontAlgn="base">
              <a:buFont typeface="Wingdings" pitchFamily="2" charset="2"/>
              <a:buChar char="ü"/>
            </a:pPr>
            <a:r>
              <a:rPr lang="ru-RU" sz="2000" dirty="0">
                <a:latin typeface="Times New Roman" pitchFamily="18" charset="0"/>
                <a:cs typeface="Times New Roman" pitchFamily="18" charset="0"/>
              </a:rPr>
              <a:t>Пункти геодезичної дуги Струве розміщені також у Норвегії, Швеції, Фінляндії, Росії, Естонії, Латвії, Литві, Білорусі та Молдові</a:t>
            </a:r>
          </a:p>
          <a:p>
            <a:pPr marL="342900" indent="-342900" algn="ctr" fontAlgn="base">
              <a:buFont typeface="Wingdings" pitchFamily="2" charset="2"/>
              <a:buChar char="ü"/>
            </a:pPr>
            <a:r>
              <a:rPr lang="ru-RU" sz="2000" dirty="0">
                <a:latin typeface="Times New Roman" pitchFamily="18" charset="0"/>
                <a:cs typeface="Times New Roman" pitchFamily="18" charset="0"/>
              </a:rPr>
              <a:t>Букові праліси знаходяться також у Німеччині та Словаччині;</a:t>
            </a:r>
          </a:p>
          <a:p>
            <a:pPr marL="342900" indent="-342900" algn="ctr" fontAlgn="base">
              <a:buFont typeface="Wingdings" pitchFamily="2" charset="2"/>
              <a:buChar char="ü"/>
            </a:pPr>
            <a:r>
              <a:rPr lang="ru-RU" sz="2000" dirty="0">
                <a:latin typeface="Times New Roman" pitchFamily="18" charset="0"/>
                <a:cs typeface="Times New Roman" pitchFamily="18" charset="0"/>
              </a:rPr>
              <a:t>Дерев’яні церкви карпатського регіону перебувають також на території Польщі.</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6" y="-387424"/>
            <a:ext cx="2232248" cy="2232248"/>
          </a:xfrm>
          <a:prstGeom prst="rect">
            <a:avLst/>
          </a:prstGeom>
        </p:spPr>
      </p:pic>
    </p:spTree>
    <p:extLst>
      <p:ext uri="{BB962C8B-B14F-4D97-AF65-F5344CB8AC3E}">
        <p14:creationId xmlns:p14="http://schemas.microsoft.com/office/powerpoint/2010/main" val="237642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47" y="0"/>
            <a:ext cx="9105236" cy="646331"/>
          </a:xfrm>
          <a:prstGeom prst="rect">
            <a:avLst/>
          </a:prstGeom>
        </p:spPr>
        <p:txBody>
          <a:bodyPr wrap="square">
            <a:spAutoFit/>
          </a:bodyPr>
          <a:lstStyle/>
          <a:p>
            <a:pPr algn="ctr"/>
            <a:r>
              <a:rPr lang="ru-RU" sz="3600" dirty="0">
                <a:solidFill>
                  <a:srgbClr val="FF0000"/>
                </a:solidFill>
                <a:latin typeface="Monotype Corsiva" pitchFamily="66" charset="0"/>
                <a:cs typeface="Times New Roman" pitchFamily="18" charset="0"/>
              </a:rPr>
              <a:t>Розташування об'єктів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9" y="2348880"/>
            <a:ext cx="7375794" cy="4509120"/>
          </a:xfrm>
          <a:prstGeom prst="rect">
            <a:avLst/>
          </a:prstGeom>
        </p:spPr>
      </p:pic>
      <p:sp>
        <p:nvSpPr>
          <p:cNvPr id="5" name="Rectangle 2"/>
          <p:cNvSpPr>
            <a:spLocks noChangeArrowheads="1"/>
          </p:cNvSpPr>
          <p:nvPr/>
        </p:nvSpPr>
        <p:spPr bwMode="auto">
          <a:xfrm>
            <a:off x="-32467" y="447821"/>
            <a:ext cx="91719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252525"/>
                </a:solidFill>
                <a:effectLst/>
                <a:latin typeface="Times New Roman" pitchFamily="18" charset="0"/>
                <a:cs typeface="Times New Roman" pitchFamily="18" charset="0"/>
              </a:rPr>
              <a:t>Кольорами у списку позначено: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252525"/>
                </a:solidFill>
                <a:effectLst/>
                <a:latin typeface="Times New Roman" pitchFamily="18" charset="0"/>
                <a:cs typeface="Times New Roman" pitchFamily="18" charset="0"/>
              </a:rPr>
              <a:t>    Об'єкт культурного типу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252525"/>
                </a:solidFill>
                <a:effectLst/>
                <a:latin typeface="Times New Roman" pitchFamily="18" charset="0"/>
                <a:cs typeface="Times New Roman" pitchFamily="18" charset="0"/>
              </a:rPr>
              <a:t>   Об'єкт природного типу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252525"/>
                </a:solidFill>
                <a:effectLst/>
                <a:latin typeface="Times New Roman" pitchFamily="18" charset="0"/>
                <a:cs typeface="Times New Roman" pitchFamily="18" charset="0"/>
              </a:rPr>
              <a:t>   Об'єкт змішаного типу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252525"/>
                </a:solidFill>
                <a:effectLst/>
                <a:latin typeface="Times New Roman" pitchFamily="18" charset="0"/>
                <a:cs typeface="Times New Roman" pitchFamily="18" charset="0"/>
              </a:rPr>
              <a:t>На мапах кожному об'єкту відповідає червона позначка (</a:t>
            </a:r>
            <a:r>
              <a:rPr kumimoji="0" lang="ru-RU" sz="2000" b="0" i="0" u="none" strike="noStrike" cap="none" normalizeH="0" baseline="0" dirty="0" smtClean="0">
                <a:ln>
                  <a:noFill/>
                </a:ln>
                <a:solidFill>
                  <a:srgbClr val="0B0080"/>
                </a:solidFill>
                <a:effectLst/>
                <a:latin typeface="Times New Roman" pitchFamily="18" charset="0"/>
                <a:cs typeface="Times New Roman" pitchFamily="18" charset="0"/>
                <a:hlinkClick r:id="rId3"/>
              </a:rPr>
              <a:t>  </a:t>
            </a:r>
            <a:r>
              <a:rPr kumimoji="0" lang="ru-RU" sz="1050" b="0" i="0" u="none" strike="noStrike" cap="none" normalizeH="0" baseline="0" dirty="0" smtClean="0">
                <a:ln>
                  <a:noFill/>
                </a:ln>
                <a:solidFill>
                  <a:srgbClr val="252525"/>
                </a:solidFill>
                <a:effectLst/>
                <a:latin typeface="Times New Roman" pitchFamily="18" charset="0"/>
                <a:cs typeface="Times New Roman" pitchFamily="18" charset="0"/>
              </a:rPr>
              <a:t>)</a:t>
            </a:r>
            <a:r>
              <a:rPr kumimoji="0" lang="ru-RU" sz="2000" b="0" i="0" u="none" strike="noStrike" cap="none" normalizeH="0" baseline="0" dirty="0" smtClean="0">
                <a:ln>
                  <a:noFill/>
                </a:ln>
                <a:solidFill>
                  <a:srgbClr val="252525"/>
                </a:solidFill>
                <a:effectLst/>
                <a:latin typeface="Times New Roman" pitchFamily="18" charset="0"/>
                <a:cs typeface="Times New Roman" pitchFamily="18" charset="0"/>
              </a:rPr>
              <a:t>, якщо кілька пам'яток внесені до списку як один об'єкт Світової спадщини, то їх відмічено позначками інших кольорів.</a:t>
            </a:r>
            <a:endParaRPr kumimoji="0" lang="ru-RU" sz="2000" b="0" i="0" u="none" strike="noStrike" cap="none" normalizeH="0" baseline="0" dirty="0" smtClean="0">
              <a:ln>
                <a:noFill/>
              </a:ln>
              <a:solidFill>
                <a:srgbClr val="0B0080"/>
              </a:solidFill>
              <a:effectLst/>
              <a:latin typeface="Times New Roman" pitchFamily="18" charset="0"/>
              <a:cs typeface="Times New Roman" pitchFamily="18" charset="0"/>
            </a:endParaRPr>
          </a:p>
        </p:txBody>
      </p:sp>
      <p:sp>
        <p:nvSpPr>
          <p:cNvPr id="6" name="Прямоугольник 5"/>
          <p:cNvSpPr/>
          <p:nvPr/>
        </p:nvSpPr>
        <p:spPr>
          <a:xfrm>
            <a:off x="18288" y="905535"/>
            <a:ext cx="196765" cy="216024"/>
          </a:xfrm>
          <a:prstGeom prst="rect">
            <a:avLst/>
          </a:prstGeom>
          <a:solidFill>
            <a:srgbClr val="FFFF00"/>
          </a:solidFill>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endParaRPr lang="ru-RU" dirty="0"/>
          </a:p>
        </p:txBody>
      </p:sp>
      <p:sp>
        <p:nvSpPr>
          <p:cNvPr id="7" name="Прямоугольник 6"/>
          <p:cNvSpPr/>
          <p:nvPr/>
        </p:nvSpPr>
        <p:spPr>
          <a:xfrm>
            <a:off x="8283" y="1124744"/>
            <a:ext cx="206770" cy="21602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14686" y="1355277"/>
            <a:ext cx="206769" cy="215928"/>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6156176" y="1822668"/>
            <a:ext cx="175810" cy="1260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extLst>
      <p:ext uri="{BB962C8B-B14F-4D97-AF65-F5344CB8AC3E}">
        <p14:creationId xmlns:p14="http://schemas.microsoft.com/office/powerpoint/2010/main" val="11432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830997"/>
          </a:xfrm>
          <a:prstGeom prst="rect">
            <a:avLst/>
          </a:prstGeom>
        </p:spPr>
        <p:txBody>
          <a:bodyPr wrap="square">
            <a:spAutoFit/>
          </a:bodyPr>
          <a:lstStyle/>
          <a:p>
            <a:pPr algn="ctr" fontAlgn="base"/>
            <a:r>
              <a:rPr lang="ru-RU" sz="2400" b="1" dirty="0" smtClean="0">
                <a:solidFill>
                  <a:srgbClr val="FF0000"/>
                </a:solidFill>
                <a:latin typeface="Times New Roman" pitchFamily="18" charset="0"/>
                <a:cs typeface="Times New Roman" pitchFamily="18" charset="0"/>
              </a:rPr>
              <a:t>Собор </a:t>
            </a:r>
            <a:r>
              <a:rPr lang="ru-RU" sz="2400" b="1" dirty="0">
                <a:solidFill>
                  <a:srgbClr val="FF0000"/>
                </a:solidFill>
                <a:latin typeface="Times New Roman" pitchFamily="18" charset="0"/>
                <a:cs typeface="Times New Roman" pitchFamily="18" charset="0"/>
              </a:rPr>
              <a:t>Святої Софії та прилеглі чернечі будівлі, Києво-Печерська лавра та Церква Спаса на Берестові у Києві</a:t>
            </a:r>
          </a:p>
        </p:txBody>
      </p:sp>
      <p:sp>
        <p:nvSpPr>
          <p:cNvPr id="3" name="Прямоугольник 2"/>
          <p:cNvSpPr/>
          <p:nvPr/>
        </p:nvSpPr>
        <p:spPr>
          <a:xfrm>
            <a:off x="53752" y="861766"/>
            <a:ext cx="9090248" cy="2308324"/>
          </a:xfrm>
          <a:prstGeom prst="rect">
            <a:avLst/>
          </a:prstGeom>
        </p:spPr>
        <p:txBody>
          <a:bodyPr wrap="square">
            <a:spAutoFit/>
          </a:bodyPr>
          <a:lstStyle/>
          <a:p>
            <a:r>
              <a:rPr lang="ru-RU" b="1" dirty="0">
                <a:latin typeface="Times New Roman" pitchFamily="18" charset="0"/>
                <a:cs typeface="Times New Roman" pitchFamily="18" charset="0"/>
              </a:rPr>
              <a:t>Собор Святої Софії</a:t>
            </a:r>
            <a:r>
              <a:rPr lang="ru-RU" dirty="0">
                <a:latin typeface="Times New Roman" pitchFamily="18" charset="0"/>
                <a:cs typeface="Times New Roman" pitchFamily="18" charset="0"/>
              </a:rPr>
              <a:t> (Премудрості Божої, Софія Київська або Софійський Собо) – християнський собор в центрі Києва, пам’ятка української архітектури та монументального живопису 11—18 століть, одна з небагатьох уцілілих споруд часів Київської Русі. Історичний ансамбль створювали і відточували протягом тисячі років. У стінах Святої Софії коронували київських князів – Ярослава Мудрого, Володимира ІІ Мономаха. У 20 столітті тут на гетьманство благословили Петра Скоропадського. До Національного заповідника “Софія Київська”, крім собору, належать “Золоті Ворота”, Андріївська церква та Кирилівська церква в Києві.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720" y="3251587"/>
            <a:ext cx="4745280" cy="3606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62511"/>
            <a:ext cx="4344968" cy="3092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644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616101"/>
          </a:xfrm>
          <a:prstGeom prst="rect">
            <a:avLst/>
          </a:prstGeom>
        </p:spPr>
        <p:txBody>
          <a:bodyPr wrap="square">
            <a:spAutoFit/>
          </a:bodyPr>
          <a:lstStyle/>
          <a:p>
            <a:r>
              <a:rPr lang="ru-RU" sz="2000" b="1" dirty="0">
                <a:latin typeface="Times New Roman" pitchFamily="18" charset="0"/>
                <a:cs typeface="Times New Roman" pitchFamily="18" charset="0"/>
              </a:rPr>
              <a:t>Києво-Печерська Лавра</a:t>
            </a:r>
            <a:r>
              <a:rPr lang="ru-RU" sz="2000" dirty="0">
                <a:latin typeface="Times New Roman" pitchFamily="18" charset="0"/>
                <a:cs typeface="Times New Roman" pitchFamily="18" charset="0"/>
              </a:rPr>
              <a:t> </a:t>
            </a:r>
            <a:r>
              <a:rPr lang="ru-RU" dirty="0">
                <a:latin typeface="Times New Roman" pitchFamily="18" charset="0"/>
                <a:cs typeface="Times New Roman" pitchFamily="18" charset="0"/>
              </a:rPr>
              <a:t>– одна з найбільших православних святинь України, визначна пам’ятка історії та архітектури, а також діючий монастир Української православної церкви Московського патріархату зі статусом лаври. З часу свого заснування як печерного монастиря у 1051 році стала осередком християнства в 11 столітті на теренах Русі. Тут Нестор Літописець написав «Повість минулих літ». На території Верхньої Лаври діє «Національний Києво-Печерський історико-культурний заповідник», якому було надано статус національного у 1996 році. Монастирське життя зосереджене на території Нижньої лаври. Обидві частини Лаври відкриті для відвідувачів. Києво-Печерську лавру занесено до Семи Чудес України у 2007 році .</a:t>
            </a:r>
          </a:p>
        </p:txBody>
      </p:sp>
      <p:pic>
        <p:nvPicPr>
          <p:cNvPr id="2050" name="Picture 2" descr="http://korysniporady.com.ua/wp-content/uploads/2013/12/%D0%9A%D0%B8%D1%94%D0%B2%D0%BE-%D0%9F%D0%B5%D1%87%D0%B5%D1%80%D1%81%D1%8C%D0%BA%D0%B0-%D0%9B%D0%B0%D0%B2%D1%80%D0%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3440" y="2279048"/>
            <a:ext cx="5040560" cy="4539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Результат пошуку зображень за запитом &quot;києво печерська лавр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3141"/>
            <a:ext cx="4103440" cy="2916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0090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062103"/>
          </a:xfrm>
          <a:prstGeom prst="rect">
            <a:avLst/>
          </a:prstGeom>
        </p:spPr>
        <p:txBody>
          <a:bodyPr wrap="square">
            <a:spAutoFit/>
          </a:bodyPr>
          <a:lstStyle/>
          <a:p>
            <a:r>
              <a:rPr lang="ru-RU" sz="2000" b="1" dirty="0">
                <a:latin typeface="Times New Roman" pitchFamily="18" charset="0"/>
                <a:cs typeface="Times New Roman" pitchFamily="18" charset="0"/>
              </a:rPr>
              <a:t>Церква Спаса на Берестові</a:t>
            </a:r>
            <a:r>
              <a:rPr lang="ru-RU" dirty="0">
                <a:latin typeface="Times New Roman" pitchFamily="18" charset="0"/>
                <a:cs typeface="Times New Roman" pitchFamily="18" charset="0"/>
              </a:rPr>
              <a:t> (збудована між 1113 і 1125 рр.) — стародавня церква поблизу Києво-Печерської лаври, пам’ятка архітектури </a:t>
            </a:r>
            <a:r>
              <a:rPr lang="en-US" dirty="0">
                <a:latin typeface="Times New Roman" pitchFamily="18" charset="0"/>
                <a:cs typeface="Times New Roman" pitchFamily="18" charset="0"/>
              </a:rPr>
              <a:t>XI–XII </a:t>
            </a:r>
            <a:r>
              <a:rPr lang="ru-RU" dirty="0">
                <a:latin typeface="Times New Roman" pitchFamily="18" charset="0"/>
                <a:cs typeface="Times New Roman" pitchFamily="18" charset="0"/>
              </a:rPr>
              <a:t>ст. Розташована за межею фортечних мурів Києво-Печерської лаври, проте вважається частиною історико-архітектурного ансамблю лаври. Цінністю церкви Спаса на Берестові є фрески, зроблені в 11, 12 та 17 століттях. Найдревніші розписи вважали втраченими до 1970 року. Як не парадоксально, але вони збереглися краще, ніж ті, які зроблені пізніше. Останні створили живописці з Афону. Частина фресок потребує реставрації.</a:t>
            </a:r>
          </a:p>
        </p:txBody>
      </p:sp>
      <p:pic>
        <p:nvPicPr>
          <p:cNvPr id="3074" name="Picture 2" descr="Результат пошуку зображень за запитом &quot;Церква Спаса на Берестові&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84984"/>
            <a:ext cx="4445107" cy="3424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Результат пошуку зображень за запитом &quot;Церква Спаса на Берестові&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558" y="2062103"/>
            <a:ext cx="4656210" cy="4795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0469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70"/>
            <a:ext cx="9144000" cy="461665"/>
          </a:xfrm>
          <a:prstGeom prst="rect">
            <a:avLst/>
          </a:prstGeom>
        </p:spPr>
        <p:txBody>
          <a:bodyPr wrap="square">
            <a:spAutoFit/>
          </a:bodyPr>
          <a:lstStyle/>
          <a:p>
            <a:pPr algn="ctr" fontAlgn="base"/>
            <a:r>
              <a:rPr lang="ru-RU" sz="2400" dirty="0" smtClean="0">
                <a:solidFill>
                  <a:srgbClr val="FF0000"/>
                </a:solidFill>
                <a:latin typeface="Times New Roman" pitchFamily="18" charset="0"/>
                <a:cs typeface="Times New Roman" pitchFamily="18" charset="0"/>
              </a:rPr>
              <a:t>Ансамбль </a:t>
            </a:r>
            <a:r>
              <a:rPr lang="ru-RU" sz="2400" dirty="0">
                <a:solidFill>
                  <a:srgbClr val="FF0000"/>
                </a:solidFill>
                <a:latin typeface="Times New Roman" pitchFamily="18" charset="0"/>
                <a:cs typeface="Times New Roman" pitchFamily="18" charset="0"/>
              </a:rPr>
              <a:t>історичного центру Львова</a:t>
            </a:r>
          </a:p>
        </p:txBody>
      </p:sp>
      <p:sp>
        <p:nvSpPr>
          <p:cNvPr id="3" name="Прямоугольник 2"/>
          <p:cNvSpPr/>
          <p:nvPr/>
        </p:nvSpPr>
        <p:spPr>
          <a:xfrm>
            <a:off x="0" y="474345"/>
            <a:ext cx="9144000" cy="2862322"/>
          </a:xfrm>
          <a:prstGeom prst="rect">
            <a:avLst/>
          </a:prstGeom>
        </p:spPr>
        <p:txBody>
          <a:bodyPr wrap="square">
            <a:spAutoFit/>
          </a:bodyPr>
          <a:lstStyle/>
          <a:p>
            <a:r>
              <a:rPr lang="ru-RU" dirty="0">
                <a:latin typeface="Times New Roman" pitchFamily="18" charset="0"/>
                <a:cs typeface="Times New Roman" pitchFamily="18" charset="0"/>
              </a:rPr>
              <a:t>Під цим терміном мається на увазі перший район Львова, де було засновано місто, яким воно довгий час обмежувалося, і звідки розвивалося. Йдеться про територію, розташовану в улоговині між пагорбами. До списку світової спадщини ЮНЕСКО входить з 1998 року. Об’єднання художніх та архітектурних традицій Східної Європи, Італії і Німеччини стало причиною внесення його до когорти найцінніших пам’яток. Центр є найдревнішою частиною міста. Тут перше поселення з’явилося у 12 столітті. Саме навколо старої площі Ринок і розбудовувалося місто. З тогочасних вуличок досі можна пройтися «Волинським шляхом» (вул. Б. Хмельницького). У центрі були зосереджені адміністративні та культурні будівлі – міська ратуша, Вірменська та Успенська церкви. Ці та інші об’єкти роками залишаються місцями «паломництва» для туристів.</a:t>
            </a:r>
          </a:p>
        </p:txBody>
      </p:sp>
      <p:pic>
        <p:nvPicPr>
          <p:cNvPr id="4098" name="Picture 2" descr="056675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0" y="3545114"/>
            <a:ext cx="3995936" cy="3312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Результат пошуку зображень за запитом &quot;Ансамбль історичного центру Львов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367260"/>
            <a:ext cx="4824536" cy="3490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7921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61665"/>
          </a:xfrm>
          <a:prstGeom prst="rect">
            <a:avLst/>
          </a:prstGeom>
        </p:spPr>
        <p:txBody>
          <a:bodyPr wrap="square">
            <a:spAutoFit/>
          </a:bodyPr>
          <a:lstStyle/>
          <a:p>
            <a:pPr algn="ctr" fontAlgn="base"/>
            <a:r>
              <a:rPr lang="ru-RU" sz="2400" dirty="0" smtClean="0">
                <a:solidFill>
                  <a:srgbClr val="FF0000"/>
                </a:solidFill>
                <a:latin typeface="Times New Roman" pitchFamily="18" charset="0"/>
                <a:cs typeface="Times New Roman" pitchFamily="18" charset="0"/>
              </a:rPr>
              <a:t>Дуга </a:t>
            </a:r>
            <a:r>
              <a:rPr lang="ru-RU" sz="2400" dirty="0">
                <a:solidFill>
                  <a:srgbClr val="FF0000"/>
                </a:solidFill>
                <a:latin typeface="Times New Roman" pitchFamily="18" charset="0"/>
                <a:cs typeface="Times New Roman" pitchFamily="18" charset="0"/>
              </a:rPr>
              <a:t>Струве</a:t>
            </a:r>
          </a:p>
        </p:txBody>
      </p:sp>
      <p:sp>
        <p:nvSpPr>
          <p:cNvPr id="3" name="Прямоугольник 2"/>
          <p:cNvSpPr/>
          <p:nvPr/>
        </p:nvSpPr>
        <p:spPr>
          <a:xfrm>
            <a:off x="0" y="461665"/>
            <a:ext cx="9144000" cy="2585323"/>
          </a:xfrm>
          <a:prstGeom prst="rect">
            <a:avLst/>
          </a:prstGeom>
        </p:spPr>
        <p:txBody>
          <a:bodyPr wrap="square">
            <a:spAutoFit/>
          </a:bodyPr>
          <a:lstStyle/>
          <a:p>
            <a:r>
              <a:rPr lang="ru-RU" dirty="0">
                <a:latin typeface="Times New Roman" pitchFamily="18" charset="0"/>
                <a:cs typeface="Times New Roman" pitchFamily="18" charset="0"/>
              </a:rPr>
              <a:t>Геодезична дуга Струве («Російсько-Скандинавська дуга») – це дуга на 25-градусному меридіані східної довготи довжиною понад 2821 км, що складається з 265 тріангуляційних вимірювальних пунктів а також 60 додаткових пунктів. У ХІХ столітті вона служила для визначення параметрів Землі, її форми та розміру. Унікальна пам’ятка ЮНЕСКО з 2005 року.Саме це унікальне дослідження дозволило вченому Василю Струве точно розрахувати розміри Землі. Це стало новою точкою відліку для багатьох наук. В Україні геодезичні точки розміщені у кількох областях: села Катеринівка, Гвардійське (Хмельницька область), Стара Некрасівка (Одеська область), Гірники (Рівненська область), Крупа, Гута-Камінська (Волинська область).</a:t>
            </a:r>
          </a:p>
        </p:txBody>
      </p:sp>
      <p:pic>
        <p:nvPicPr>
          <p:cNvPr id="5122" name="Picture 2" descr="Результат пошуку зображень за запитом &quot;Дуга Струве&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93" y="2780928"/>
            <a:ext cx="6119431" cy="4077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Результат пошуку зображень за запитом &quot;Дуга Струве&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0" y="3046988"/>
            <a:ext cx="2933715" cy="3811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1277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61665"/>
          </a:xfrm>
          <a:prstGeom prst="rect">
            <a:avLst/>
          </a:prstGeom>
        </p:spPr>
        <p:txBody>
          <a:bodyPr wrap="square">
            <a:spAutoFit/>
          </a:bodyPr>
          <a:lstStyle/>
          <a:p>
            <a:pPr algn="ctr" fontAlgn="base"/>
            <a:r>
              <a:rPr lang="ru-RU" sz="2400" dirty="0" smtClean="0">
                <a:solidFill>
                  <a:srgbClr val="FF0000"/>
                </a:solidFill>
                <a:latin typeface="Times New Roman" pitchFamily="18" charset="0"/>
                <a:cs typeface="Times New Roman" pitchFamily="18" charset="0"/>
              </a:rPr>
              <a:t>Букові </a:t>
            </a:r>
            <a:r>
              <a:rPr lang="ru-RU" sz="2400" dirty="0">
                <a:solidFill>
                  <a:srgbClr val="FF0000"/>
                </a:solidFill>
                <a:latin typeface="Times New Roman" pitchFamily="18" charset="0"/>
                <a:cs typeface="Times New Roman" pitchFamily="18" charset="0"/>
              </a:rPr>
              <a:t>праліси Карпат та давні букові ліси</a:t>
            </a:r>
          </a:p>
        </p:txBody>
      </p:sp>
      <p:sp>
        <p:nvSpPr>
          <p:cNvPr id="3" name="Прямоугольник 2"/>
          <p:cNvSpPr/>
          <p:nvPr/>
        </p:nvSpPr>
        <p:spPr>
          <a:xfrm>
            <a:off x="11297" y="472436"/>
            <a:ext cx="9144000" cy="3139321"/>
          </a:xfrm>
          <a:prstGeom prst="rect">
            <a:avLst/>
          </a:prstGeom>
        </p:spPr>
        <p:txBody>
          <a:bodyPr wrap="square">
            <a:spAutoFit/>
          </a:bodyPr>
          <a:lstStyle/>
          <a:p>
            <a:r>
              <a:rPr lang="ru-RU" dirty="0">
                <a:latin typeface="Times New Roman" pitchFamily="18" charset="0"/>
                <a:cs typeface="Times New Roman" pitchFamily="18" charset="0"/>
              </a:rPr>
              <a:t>Букові праліси Карпат — транснаціональний серійний природний об’єкт, що складається з десяти окремих масивів, які розташовані вздовж осі завдовжки 185 км. Простягається від Рахівських гір та Чорногірського хребта в Україні на захід Полонинським хребтом до гір Буковські Врхи та Вигорлат у Словаччині. Понад 70% цих пралісів розташовані в Україні. Загалом «Букові праліси Карпат» займають площу майже 78 тисяч гектарів. До списку Світової спадщини праліси потрапили через те, що становлять надзвичайну цінність як взірець недоторканих природних комплексів помірних лісів. Крім того, букові праліси Карпат вирізняються специфічною флорою та фауною і є окремою екосистемою.Саме тут можна побачити, як виглядали ліси тисячу років тому. У лісах заборонено вести господарську діяльність, що і дозволило зберегти первозданність природи. Деяким тутешнім букам по 500 років! До списку світової спадщини ЮНЕСКО внесені у 2006 році.</a:t>
            </a:r>
          </a:p>
        </p:txBody>
      </p:sp>
      <p:pic>
        <p:nvPicPr>
          <p:cNvPr id="614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622" y="3611757"/>
            <a:ext cx="4907675" cy="3271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8" name="Picture 4" descr="Результат пошуку зображень за запитом &quot;Букові праліси Карпат та давні букові ліс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7" y="4105033"/>
            <a:ext cx="4128655" cy="2285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391874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683</Words>
  <Application>Microsoft Office PowerPoint</Application>
  <PresentationFormat>Экран (4:3)</PresentationFormat>
  <Paragraphs>34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Monotype Corsiva</vt:lpstr>
      <vt:lpstr>Times New Roman</vt:lpstr>
      <vt:lpstr>Wingdings</vt:lpstr>
      <vt:lpstr>Тема Office</vt:lpstr>
      <vt:lpstr>  Міністерство освіти та науки України ДНЗ «Почаївське ВПУ»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та науки України ДНЗ «Почаївське ВПУ»</dc:title>
  <dc:creator>Ivanka</dc:creator>
  <cp:lastModifiedBy>ВОВАН ПК</cp:lastModifiedBy>
  <cp:revision>11</cp:revision>
  <dcterms:created xsi:type="dcterms:W3CDTF">2016-09-25T07:53:57Z</dcterms:created>
  <dcterms:modified xsi:type="dcterms:W3CDTF">2020-05-17T21:48:48Z</dcterms:modified>
</cp:coreProperties>
</file>