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0" r:id="rId3"/>
    <p:sldId id="258" r:id="rId4"/>
    <p:sldId id="261" r:id="rId5"/>
    <p:sldId id="259" r:id="rId6"/>
    <p:sldId id="269" r:id="rId7"/>
    <p:sldId id="268" r:id="rId8"/>
    <p:sldId id="267" r:id="rId9"/>
    <p:sldId id="266" r:id="rId10"/>
    <p:sldId id="272" r:id="rId11"/>
    <p:sldId id="270" r:id="rId12"/>
    <p:sldId id="275" r:id="rId13"/>
    <p:sldId id="273" r:id="rId14"/>
    <p:sldId id="276" r:id="rId15"/>
    <p:sldId id="271" r:id="rId16"/>
    <p:sldId id="278" r:id="rId17"/>
    <p:sldId id="281" r:id="rId18"/>
    <p:sldId id="277" r:id="rId19"/>
    <p:sldId id="265" r:id="rId20"/>
    <p:sldId id="279" r:id="rId21"/>
    <p:sldId id="280" r:id="rId22"/>
    <p:sldId id="282" r:id="rId23"/>
    <p:sldId id="263" r:id="rId24"/>
    <p:sldId id="264" r:id="rId25"/>
    <p:sldId id="262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  <a:srgbClr val="00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E19B9-76C9-48DF-BB47-99746BC6F767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32D7B-8647-42C2-85FA-E782C6839C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2D7B-8647-42C2-85FA-E782C6839C9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2D7B-8647-42C2-85FA-E782C6839C91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9443D-4AE9-4CBC-B4BE-4B2B364A0711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81218-CFAC-40E9-98CB-7E567296CC3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rsvit.info/girskyj-turyzm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lib.net/Zakon/pro_turyzm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0%B4%D1%80%D0%B8%D0%B4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s://uk.wikipedia.org/wiki/%D0%92%D1%81%D0%B5%D1%81%D0%B2%D1%96%D1%82%D0%BD%D1%8F_%D1%82%D1%83%D1%80%D0%B8%D1%81%D1%82%D0%B8%D1%87%D0%BD%D0%B0_%D0%BE%D1%80%D0%B3%D0%B0%D0%BD%D1%96%D0%B7%D0%B0%D1%86%D1%96%D1%8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5%D0%BD%D0%B5%D1%80%D0%B0%D0%BB%D1%8C%D0%BD%D0%B0_%D0%B0%D1%81%D0%B0%D0%BC%D0%B1%D0%BB%D0%B5%D1%8F_%D0%9E%D0%9E%D0%9D" TargetMode="External"/><Relationship Id="rId5" Type="http://schemas.openxmlformats.org/officeDocument/2006/relationships/hyperlink" Target="https://uk.wikipedia.org/wiki/%D0%A1%D0%B2%D1%96%D1%82%D0%BE%D0%B2%D0%B0_%D0%BE%D1%80%D0%B3%D0%B0%D0%BD%D1%96%D0%B7%D0%B0%D1%86%D1%96%D1%8F_%D1%82%D0%BE%D1%80%D0%B3%D1%96%D0%B2%D0%BB%D1%96" TargetMode="External"/><Relationship Id="rId4" Type="http://schemas.openxmlformats.org/officeDocument/2006/relationships/hyperlink" Target="https://uk.wikipedia.org/wiki/1975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osvita.kiev.ua/sites/default/files/Turyzm_present.pdf" TargetMode="External"/><Relationship Id="rId2" Type="http://schemas.openxmlformats.org/officeDocument/2006/relationships/hyperlink" Target="http://www.htexpo.com.ua/o-proek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onomy.nayka.com.ua/?op=1&amp;z=3345" TargetMode="External"/><Relationship Id="rId4" Type="http://schemas.openxmlformats.org/officeDocument/2006/relationships/hyperlink" Target="http://infotour.in.ua/artemova7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вд\image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6500834"/>
          </a:xfrm>
        </p:spPr>
        <p:txBody>
          <a:bodyPr>
            <a:norm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Позашкільне навчально-виховне об’єднання</a:t>
            </a:r>
            <a:b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Кам’янець-Подільський</a:t>
            </a:r>
            <a:b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туризм</a:t>
            </a:r>
            <a:r>
              <a:rPr lang="uk-U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які його види</a:t>
            </a:r>
            <a: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Підготувала О.М.</a:t>
            </a:r>
            <a:r>
              <a:rPr lang="uk-UA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Кух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2147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Сільський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туризм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культурою,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Цей вид туризму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молодь,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намагаються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вибратись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природу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короткотермінові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відпустки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почала </a:t>
            </a:r>
            <a:r>
              <a:rPr lang="ru-RU" dirty="0" err="1"/>
              <a:t>розвиватися</a:t>
            </a:r>
            <a:r>
              <a:rPr lang="ru-RU" dirty="0"/>
              <a:t> в 50-ті роки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-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Швейцарії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C:\Users\User\Desktop\пвд\shpenyk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5720" y="3714752"/>
            <a:ext cx="4267187" cy="2666992"/>
          </a:xfrm>
          <a:prstGeom prst="rect">
            <a:avLst/>
          </a:prstGeom>
          <a:noFill/>
        </p:spPr>
      </p:pic>
      <p:pic>
        <p:nvPicPr>
          <p:cNvPr id="14339" name="Picture 3" descr="C:\Users\User\Desktop\пвд\unname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4009901" cy="2706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вд\shutterstock_55528243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85720" y="2786058"/>
            <a:ext cx="4714876" cy="3380877"/>
          </a:xfrm>
          <a:prstGeom prst="rect">
            <a:avLst/>
          </a:prstGeom>
          <a:noFill/>
        </p:spPr>
      </p:pic>
      <p:pic>
        <p:nvPicPr>
          <p:cNvPr id="13315" name="Picture 3" descr="C:\Users\User\Desktop\пвд\shoping_t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478784" cy="32147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3357586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uk-UA" sz="32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uk-UA" sz="32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опінг-тури</a:t>
            </a:r>
            <a:r>
              <a:rPr lang="uk-UA" sz="32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новітнє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віяння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з'явилося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90-х.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домінує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ж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стабільно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популярним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мандрівників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полюбляють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отоварюватися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мотивуючим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фактором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дешевизна,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сезонні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знижки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товару.</a:t>
            </a:r>
            <a:r>
              <a:rPr lang="uk-UA" dirty="0" smtClean="0">
                <a:solidFill>
                  <a:srgbClr val="0000FF"/>
                </a:solidFill>
              </a:rPr>
              <a:t/>
            </a:r>
            <a:br>
              <a:rPr lang="uk-UA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пвд\Виды-экстремального-туриз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3058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3300"/>
                </a:solidFill>
              </a:rPr>
              <a:t>Пригодницький туризм</a:t>
            </a:r>
            <a:endParaRPr lang="ru-RU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User\Desktop\пвд\fbce8a0646bb6115751dba09bfe401b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2669" y="1285860"/>
            <a:ext cx="3143273" cy="2286016"/>
          </a:xfrm>
          <a:prstGeom prst="rect">
            <a:avLst/>
          </a:prstGeom>
          <a:noFill/>
        </p:spPr>
      </p:pic>
      <p:pic>
        <p:nvPicPr>
          <p:cNvPr id="15366" name="Picture 6" descr="C:\Users\User\Desktop\пвд\Водный-тур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86124"/>
            <a:ext cx="3286116" cy="2187437"/>
          </a:xfrm>
          <a:prstGeom prst="rect">
            <a:avLst/>
          </a:prstGeom>
          <a:noFill/>
        </p:spPr>
      </p:pic>
      <p:pic>
        <p:nvPicPr>
          <p:cNvPr id="15364" name="Picture 4" descr="C:\Users\User\Desktop\пвд\front-big-2201_15259556602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14282" y="4214818"/>
            <a:ext cx="3214706" cy="2409469"/>
          </a:xfrm>
          <a:prstGeom prst="rect">
            <a:avLst/>
          </a:prstGeom>
          <a:noFill/>
        </p:spPr>
      </p:pic>
      <p:pic>
        <p:nvPicPr>
          <p:cNvPr id="15363" name="Picture 3" descr="C:\Users\User\Desktop\пвд\unnamed (1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3785" y="0"/>
            <a:ext cx="2810215" cy="18716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000760" cy="4643446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Пригодницький туризм </a:t>
            </a:r>
            <a:r>
              <a:rPr lang="uk-UA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став </a:t>
            </a:r>
            <a:r>
              <a:rPr lang="ru-RU" dirty="0" err="1" smtClean="0">
                <a:solidFill>
                  <a:srgbClr val="002060"/>
                </a:solidFill>
              </a:rPr>
              <a:t>користуватися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величезною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популярністю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відпочивальників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Сотні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тисяч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любителів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екстриму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відправляються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подорож</a:t>
            </a:r>
            <a:r>
              <a:rPr lang="ru-RU" dirty="0" smtClean="0">
                <a:solidFill>
                  <a:srgbClr val="002060"/>
                </a:solidFill>
              </a:rPr>
              <a:t> для того, 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отримати</a:t>
            </a:r>
            <a:r>
              <a:rPr lang="ru-RU" dirty="0" smtClean="0">
                <a:solidFill>
                  <a:srgbClr val="002060"/>
                </a:solidFill>
              </a:rPr>
              <a:t> свою </a:t>
            </a:r>
            <a:r>
              <a:rPr lang="ru-RU" dirty="0" err="1" smtClean="0">
                <a:solidFill>
                  <a:srgbClr val="002060"/>
                </a:solidFill>
              </a:rPr>
              <a:t>порцію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адреналіну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Сміливці</a:t>
            </a:r>
            <a:r>
              <a:rPr lang="ru-RU" dirty="0" smtClean="0">
                <a:solidFill>
                  <a:srgbClr val="002060"/>
                </a:solidFill>
              </a:rPr>
              <a:t> по </a:t>
            </a:r>
            <a:r>
              <a:rPr lang="ru-RU" dirty="0" err="1" smtClean="0">
                <a:solidFill>
                  <a:srgbClr val="002060"/>
                </a:solidFill>
              </a:rPr>
              <a:t>всьому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подорожують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повітряних</a:t>
            </a:r>
            <a:r>
              <a:rPr lang="ru-RU" dirty="0" smtClean="0">
                <a:solidFill>
                  <a:srgbClr val="002060"/>
                </a:solidFill>
              </a:rPr>
              <a:t> кулях, </a:t>
            </a:r>
            <a:r>
              <a:rPr lang="ru-RU" dirty="0" err="1" smtClean="0">
                <a:solidFill>
                  <a:srgbClr val="002060"/>
                </a:solidFill>
                <a:hlinkClick r:id="rId6"/>
              </a:rPr>
              <a:t>піднімаються</a:t>
            </a:r>
            <a:r>
              <a:rPr lang="ru-RU" dirty="0" smtClean="0">
                <a:solidFill>
                  <a:srgbClr val="002060"/>
                </a:solidFill>
                <a:hlinkClick r:id="rId6"/>
              </a:rPr>
              <a:t> в гори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стрибають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парашутами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опускаються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підводних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глибин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досліджують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печери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катаються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снігоходах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джипах по </a:t>
            </a:r>
            <a:r>
              <a:rPr lang="ru-RU" dirty="0" err="1" smtClean="0">
                <a:solidFill>
                  <a:srgbClr val="002060"/>
                </a:solidFill>
              </a:rPr>
              <a:t>непрохідній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місцевості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їдуть</a:t>
            </a:r>
            <a:r>
              <a:rPr lang="ru-RU" dirty="0" smtClean="0">
                <a:solidFill>
                  <a:srgbClr val="002060"/>
                </a:solidFill>
              </a:rPr>
              <a:t> в гори на велосипедах, </a:t>
            </a:r>
            <a:r>
              <a:rPr lang="ru-RU" dirty="0" err="1" smtClean="0">
                <a:solidFill>
                  <a:srgbClr val="002060"/>
                </a:solidFill>
              </a:rPr>
              <a:t>спускаються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стрімкою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течією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надувних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човнах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банджі-джампінг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скелелазіння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льодолазіння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ін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User\Desktop\пвд\c95aa6da50cabd1ff663015a1fb89921ed9e015e.jpe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3214678" y="4845840"/>
            <a:ext cx="3578919" cy="201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пвд\unnamed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357695"/>
            <a:ext cx="3763428" cy="25003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929322" cy="457203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err="1" smtClean="0"/>
              <a:t>Фото-тури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Професійні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фотографи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аматори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відправляються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мальовничі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відобразити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знімках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безцінний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досвід</a:t>
            </a:r>
            <a:r>
              <a:rPr lang="ru-RU" sz="2800" dirty="0" smtClean="0"/>
              <a:t>.</a:t>
            </a:r>
          </a:p>
          <a:p>
            <a:endParaRPr lang="uk-UA" sz="2800" dirty="0" smtClean="0"/>
          </a:p>
          <a:p>
            <a:r>
              <a:rPr lang="uk-UA" sz="2800" b="1" dirty="0" smtClean="0"/>
              <a:t>Гастрономічні тури. </a:t>
            </a:r>
            <a:r>
              <a:rPr lang="uk-UA" sz="2800" dirty="0" smtClean="0"/>
              <a:t>Організовуються з метою дегустації традиційної їжі та напоїв певних регіонів чи країн. Можуть бути винні, сирні чи кавові тури</a:t>
            </a:r>
            <a:endParaRPr lang="ru-RU" sz="2800" dirty="0"/>
          </a:p>
        </p:txBody>
      </p:sp>
      <p:pic>
        <p:nvPicPr>
          <p:cNvPr id="17410" name="Picture 2" descr="C:\Users\User\Desktop\пвд\petr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908494" cy="2786082"/>
          </a:xfrm>
          <a:prstGeom prst="rect">
            <a:avLst/>
          </a:prstGeom>
          <a:noFill/>
        </p:spPr>
      </p:pic>
      <p:pic>
        <p:nvPicPr>
          <p:cNvPr id="17412" name="Picture 4" descr="C:\Users\User\Desktop\пвд\tt_gas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813078" cy="3750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вд\4ad0a18fde347f7405b125bae1f201b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User\Desktop\пвд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96187" cy="3162319"/>
          </a:xfrm>
          <a:prstGeom prst="rect">
            <a:avLst/>
          </a:prstGeom>
          <a:noFill/>
        </p:spPr>
      </p:pic>
      <p:pic>
        <p:nvPicPr>
          <p:cNvPr id="19460" name="Picture 4" descr="C:\Users\User\Desktop\пвд\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0862" y="214290"/>
            <a:ext cx="4001334" cy="27146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8715436" cy="421481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uk-UA" sz="8400" b="1" u="sng" dirty="0" smtClean="0">
                <a:solidFill>
                  <a:srgbClr val="002060"/>
                </a:solidFill>
                <a:latin typeface="Bahnschrift" pitchFamily="34" charset="0"/>
                <a:cs typeface="Times New Roman" pitchFamily="18" charset="0"/>
              </a:rPr>
              <a:t>Елітарний туризм </a:t>
            </a:r>
            <a:r>
              <a:rPr lang="uk-UA" sz="8400" dirty="0" smtClean="0">
                <a:solidFill>
                  <a:srgbClr val="002060"/>
                </a:solidFill>
                <a:latin typeface="Bahnschrift" pitchFamily="34" charset="0"/>
                <a:cs typeface="Times New Roman" pitchFamily="18" charset="0"/>
              </a:rPr>
              <a:t>– пропонує заможним туристам унікальні, рідкісні, ексклюзивні послуги. Як, наприклад, сафарі на слоні, чи окремий острів для відпочинку. До нього можна віднести мисливські чи рибальські тури у  екзотичних місцях.</a:t>
            </a:r>
          </a:p>
          <a:p>
            <a:pPr>
              <a:buFontTx/>
              <a:buChar char="-"/>
            </a:pPr>
            <a:endParaRPr lang="uk-UA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7400" b="1" dirty="0" err="1" smtClean="0">
                <a:latin typeface="Times New Roman" pitchFamily="18" charset="0"/>
                <a:cs typeface="Times New Roman" pitchFamily="18" charset="0"/>
              </a:rPr>
              <a:t>Медіа-туризм</a:t>
            </a: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400" b="1" dirty="0" err="1" smtClean="0">
                <a:latin typeface="Times New Roman" pitchFamily="18" charset="0"/>
                <a:cs typeface="Times New Roman" pitchFamily="18" charset="0"/>
              </a:rPr>
              <a:t>прес-тур</a:t>
            </a: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туризму для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мас-медіа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проводиться у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туристична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зацікавлена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просуванні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7400" b="1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Екзотичний – </a:t>
            </a:r>
            <a:r>
              <a:rPr lang="uk-UA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відвідування країн з відмінними традиціями, культурою, кліматом, природою, флорою і фауною заради пізнання чи відпочинку. 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 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Незвична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погода,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інший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устрій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життя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,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яскраві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фарби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джунглів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,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нові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звуки та запахи,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незнайома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і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незвичайна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кухня,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цікава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архітектура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та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культурне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надбання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екзотичних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країн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- ось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основні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складові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захопливого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та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дивовижного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 </a:t>
            </a:r>
            <a:r>
              <a:rPr lang="ru-RU" sz="7400" dirty="0" err="1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відпочинку</a:t>
            </a:r>
            <a:r>
              <a:rPr lang="ru-RU" sz="7400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.</a:t>
            </a:r>
            <a:r>
              <a:rPr lang="ru-RU" sz="7400" dirty="0" smtClean="0">
                <a:latin typeface="Bahnschrift" pitchFamily="34" charset="0"/>
                <a:cs typeface="Times New Roman" pitchFamily="18" charset="0"/>
              </a:rPr>
              <a:t> </a:t>
            </a:r>
            <a:endParaRPr lang="ru-RU" sz="7400" dirty="0" smtClean="0">
              <a:latin typeface="Bahnschrift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072230" cy="78581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Ігровий туризм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15394" cy="57864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Ігровий</a:t>
            </a:r>
            <a:r>
              <a:rPr lang="ru-RU" b="1" dirty="0" smtClean="0"/>
              <a:t> туризм (</a:t>
            </a:r>
            <a:r>
              <a:rPr lang="ru-RU" b="1" dirty="0" err="1" smtClean="0"/>
              <a:t>розважальний</a:t>
            </a:r>
            <a:r>
              <a:rPr lang="ru-RU" b="1" dirty="0" smtClean="0"/>
              <a:t> </a:t>
            </a:r>
            <a:r>
              <a:rPr lang="ru-RU" b="1" dirty="0" err="1" smtClean="0"/>
              <a:t>туризм</a:t>
            </a:r>
            <a:r>
              <a:rPr lang="ru-RU" b="1" dirty="0" smtClean="0"/>
              <a:t>) </a:t>
            </a:r>
            <a:r>
              <a:rPr lang="ru-RU" dirty="0" smtClean="0"/>
              <a:t>- </a:t>
            </a:r>
            <a:r>
              <a:rPr lang="ru-RU" dirty="0" err="1" smtClean="0"/>
              <a:t>різновид</a:t>
            </a:r>
            <a:r>
              <a:rPr lang="ru-RU" dirty="0" smtClean="0"/>
              <a:t> туризму,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туристи-учасники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гравцями</a:t>
            </a:r>
            <a:r>
              <a:rPr lang="ru-RU" dirty="0" smtClean="0"/>
              <a:t>, </a:t>
            </a:r>
            <a:r>
              <a:rPr lang="ru-RU" dirty="0" err="1" smtClean="0"/>
              <a:t>управляють</a:t>
            </a:r>
            <a:r>
              <a:rPr lang="ru-RU" dirty="0" smtClean="0"/>
              <a:t> ресурсами, </a:t>
            </a:r>
            <a:r>
              <a:rPr lang="ru-RU" dirty="0" err="1" smtClean="0"/>
              <a:t>даними</a:t>
            </a:r>
            <a:r>
              <a:rPr lang="ru-RU" dirty="0" smtClean="0"/>
              <a:t> через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досягнення</a:t>
            </a:r>
            <a:r>
              <a:rPr lang="ru-RU" dirty="0" smtClean="0"/>
              <a:t> мети</a:t>
            </a:r>
            <a:r>
              <a:rPr lang="ru-RU" dirty="0" smtClean="0"/>
              <a:t>. Головне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туризму -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розважальною</a:t>
            </a:r>
            <a:r>
              <a:rPr lang="ru-RU" dirty="0" smtClean="0"/>
              <a:t> та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навчальною</a:t>
            </a:r>
            <a:r>
              <a:rPr lang="ru-RU" dirty="0" smtClean="0"/>
              <a:t> метою.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Види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ігрового</a:t>
            </a:r>
            <a:r>
              <a:rPr lang="ru-RU" dirty="0" smtClean="0">
                <a:solidFill>
                  <a:srgbClr val="002060"/>
                </a:solidFill>
              </a:rPr>
              <a:t> туризму: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1. </a:t>
            </a:r>
            <a:r>
              <a:rPr lang="ru-RU" b="1" i="1" dirty="0" err="1" smtClean="0">
                <a:solidFill>
                  <a:srgbClr val="002060"/>
                </a:solidFill>
              </a:rPr>
              <a:t>Дитячі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, для </a:t>
            </a:r>
            <a:r>
              <a:rPr lang="ru-RU" dirty="0" err="1" smtClean="0">
                <a:solidFill>
                  <a:srgbClr val="002060"/>
                </a:solidFill>
              </a:rPr>
              <a:t>цього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створюють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турзонах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дитячу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анімацію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ігрові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кімнати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дітей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2. </a:t>
            </a:r>
            <a:r>
              <a:rPr lang="ru-RU" b="1" i="1" dirty="0" err="1" smtClean="0">
                <a:solidFill>
                  <a:srgbClr val="002060"/>
                </a:solidFill>
              </a:rPr>
              <a:t>Симуляції</a:t>
            </a:r>
            <a:r>
              <a:rPr lang="ru-RU" b="1" i="1" dirty="0" smtClean="0">
                <a:solidFill>
                  <a:srgbClr val="002060"/>
                </a:solidFill>
              </a:rPr>
              <a:t>, </a:t>
            </a:r>
            <a:r>
              <a:rPr lang="ru-RU" dirty="0" err="1" smtClean="0">
                <a:solidFill>
                  <a:srgbClr val="002060"/>
                </a:solidFill>
              </a:rPr>
              <a:t>наприклад</a:t>
            </a:r>
            <a:r>
              <a:rPr lang="ru-RU" dirty="0" smtClean="0">
                <a:solidFill>
                  <a:srgbClr val="002060"/>
                </a:solidFill>
              </a:rPr>
              <a:t> скаутинг, </a:t>
            </a:r>
            <a:r>
              <a:rPr lang="ru-RU" dirty="0" err="1" smtClean="0">
                <a:solidFill>
                  <a:srgbClr val="002060"/>
                </a:solidFill>
              </a:rPr>
              <a:t>квест-анімація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3. </a:t>
            </a:r>
            <a:r>
              <a:rPr lang="ru-RU" b="1" i="1" dirty="0" err="1" smtClean="0">
                <a:solidFill>
                  <a:srgbClr val="002060"/>
                </a:solidFill>
              </a:rPr>
              <a:t>Спортивні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, 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найпопулярніших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спортивних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ігор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туризмі</a:t>
            </a:r>
            <a:r>
              <a:rPr lang="ru-RU" dirty="0" smtClean="0">
                <a:solidFill>
                  <a:srgbClr val="002060"/>
                </a:solidFill>
              </a:rPr>
              <a:t>: футбол, </a:t>
            </a:r>
            <a:r>
              <a:rPr lang="ru-RU" dirty="0" err="1" smtClean="0">
                <a:solidFill>
                  <a:srgbClr val="002060"/>
                </a:solidFill>
              </a:rPr>
              <a:t>теніс</a:t>
            </a:r>
            <a:r>
              <a:rPr lang="ru-RU" dirty="0" smtClean="0">
                <a:solidFill>
                  <a:srgbClr val="002060"/>
                </a:solidFill>
              </a:rPr>
              <a:t>, гольф, </a:t>
            </a:r>
            <a:r>
              <a:rPr lang="ru-RU" dirty="0" err="1" smtClean="0">
                <a:solidFill>
                  <a:srgbClr val="002060"/>
                </a:solidFill>
              </a:rPr>
              <a:t>петанк</a:t>
            </a:r>
            <a:r>
              <a:rPr lang="ru-RU" dirty="0" smtClean="0">
                <a:solidFill>
                  <a:srgbClr val="002060"/>
                </a:solidFill>
              </a:rPr>
              <a:t>, волейбол.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4. </a:t>
            </a:r>
            <a:r>
              <a:rPr lang="ru-RU" b="1" i="1" dirty="0" err="1" smtClean="0">
                <a:solidFill>
                  <a:srgbClr val="002060"/>
                </a:solidFill>
              </a:rPr>
              <a:t>Логічні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серед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рекреантів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популярні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кросворди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судоку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розумова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анімація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5. </a:t>
            </a:r>
            <a:r>
              <a:rPr lang="ru-RU" b="1" i="1" dirty="0" err="1" smtClean="0">
                <a:solidFill>
                  <a:srgbClr val="002060"/>
                </a:solidFill>
              </a:rPr>
              <a:t>Настільні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, 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популярних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настільних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ігор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відпочинку</a:t>
            </a:r>
            <a:r>
              <a:rPr lang="ru-RU" dirty="0" smtClean="0">
                <a:solidFill>
                  <a:srgbClr val="002060"/>
                </a:solidFill>
              </a:rPr>
              <a:t>: шахи, шашки, </a:t>
            </a:r>
            <a:r>
              <a:rPr lang="ru-RU" dirty="0" err="1" smtClean="0">
                <a:solidFill>
                  <a:srgbClr val="002060"/>
                </a:solidFill>
              </a:rPr>
              <a:t>нарди</a:t>
            </a:r>
            <a:r>
              <a:rPr lang="ru-RU" dirty="0" smtClean="0">
                <a:solidFill>
                  <a:srgbClr val="002060"/>
                </a:solidFill>
              </a:rPr>
              <a:t>, го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14290"/>
            <a:ext cx="8358278" cy="37147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6. </a:t>
            </a:r>
            <a:r>
              <a:rPr lang="ru-RU" b="1" i="1" dirty="0" err="1" smtClean="0">
                <a:solidFill>
                  <a:srgbClr val="002060"/>
                </a:solidFill>
              </a:rPr>
              <a:t>Азартні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. </a:t>
            </a:r>
            <a:r>
              <a:rPr lang="ru-RU" dirty="0" err="1" smtClean="0">
                <a:solidFill>
                  <a:srgbClr val="002060"/>
                </a:solidFill>
              </a:rPr>
              <a:t>Відмінністю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азартних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ігор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те,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виграш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програш</a:t>
            </a:r>
            <a:r>
              <a:rPr lang="ru-RU" dirty="0" smtClean="0">
                <a:solidFill>
                  <a:srgbClr val="002060"/>
                </a:solidFill>
              </a:rPr>
              <a:t> у них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тільки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символічне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реальне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життєве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значення</a:t>
            </a:r>
            <a:r>
              <a:rPr lang="ru-RU" dirty="0" smtClean="0">
                <a:solidFill>
                  <a:srgbClr val="002060"/>
                </a:solidFill>
              </a:rPr>
              <a:t> - вони </a:t>
            </a:r>
            <a:r>
              <a:rPr lang="ru-RU" dirty="0" err="1" smtClean="0">
                <a:solidFill>
                  <a:srgbClr val="002060"/>
                </a:solidFill>
              </a:rPr>
              <a:t>грають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гроші</a:t>
            </a:r>
            <a:r>
              <a:rPr lang="ru-RU" dirty="0" smtClean="0">
                <a:solidFill>
                  <a:srgbClr val="002060"/>
                </a:solidFill>
              </a:rPr>
              <a:t>. А </a:t>
            </a:r>
            <a:r>
              <a:rPr lang="ru-RU" dirty="0" err="1" smtClean="0">
                <a:solidFill>
                  <a:srgbClr val="002060"/>
                </a:solidFill>
              </a:rPr>
              <a:t>такі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дуже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популярні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курортних</a:t>
            </a:r>
            <a:r>
              <a:rPr lang="ru-RU" dirty="0" smtClean="0">
                <a:solidFill>
                  <a:srgbClr val="002060"/>
                </a:solidFill>
              </a:rPr>
              <a:t> зонах, коли </a:t>
            </a:r>
            <a:r>
              <a:rPr lang="ru-RU" dirty="0" err="1" smtClean="0">
                <a:solidFill>
                  <a:srgbClr val="002060"/>
                </a:solidFill>
              </a:rPr>
              <a:t>туристи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відпочивають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часто </a:t>
            </a:r>
            <a:r>
              <a:rPr lang="ru-RU" dirty="0" err="1" smtClean="0">
                <a:solidFill>
                  <a:srgbClr val="002060"/>
                </a:solidFill>
              </a:rPr>
              <a:t>послаблюють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соціальні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гальма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7. </a:t>
            </a:r>
            <a:r>
              <a:rPr lang="ru-RU" b="1" i="1" dirty="0" err="1" smtClean="0">
                <a:solidFill>
                  <a:srgbClr val="002060"/>
                </a:solidFill>
              </a:rPr>
              <a:t>Комп'ютерні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, </a:t>
            </a:r>
            <a:r>
              <a:rPr lang="ru-RU" dirty="0" smtClean="0">
                <a:solidFill>
                  <a:srgbClr val="002060"/>
                </a:solidFill>
              </a:rPr>
              <a:t>очевидно, </a:t>
            </a:r>
            <a:r>
              <a:rPr lang="ru-RU" dirty="0" err="1" smtClean="0">
                <a:solidFill>
                  <a:srgbClr val="002060"/>
                </a:solidFill>
              </a:rPr>
              <a:t>саме</a:t>
            </a:r>
            <a:r>
              <a:rPr lang="ru-RU" dirty="0" smtClean="0">
                <a:solidFill>
                  <a:srgbClr val="002060"/>
                </a:solidFill>
              </a:rPr>
              <a:t> тому в </a:t>
            </a:r>
            <a:r>
              <a:rPr lang="ru-RU" dirty="0" err="1" smtClean="0">
                <a:solidFill>
                  <a:srgbClr val="002060"/>
                </a:solidFill>
              </a:rPr>
              <a:t>багатьох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готельних</a:t>
            </a:r>
            <a:r>
              <a:rPr lang="ru-RU" dirty="0" smtClean="0">
                <a:solidFill>
                  <a:srgbClr val="002060"/>
                </a:solidFill>
              </a:rPr>
              <a:t> комплексах </a:t>
            </a:r>
            <a:r>
              <a:rPr lang="ru-RU" dirty="0" err="1" smtClean="0">
                <a:solidFill>
                  <a:srgbClr val="002060"/>
                </a:solidFill>
              </a:rPr>
              <a:t>встановлено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комп'ютерні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зали</a:t>
            </a:r>
            <a:r>
              <a:rPr lang="ru-RU" dirty="0" smtClean="0">
                <a:solidFill>
                  <a:srgbClr val="002060"/>
                </a:solidFill>
              </a:rPr>
              <a:t>, де </a:t>
            </a:r>
            <a:r>
              <a:rPr lang="ru-RU" dirty="0" err="1" smtClean="0">
                <a:solidFill>
                  <a:srgbClr val="002060"/>
                </a:solidFill>
              </a:rPr>
              <a:t>запеклі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гравці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комп'ютерних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ігор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проводять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основний</a:t>
            </a:r>
            <a:r>
              <a:rPr lang="ru-RU" dirty="0" smtClean="0">
                <a:solidFill>
                  <a:srgbClr val="002060"/>
                </a:solidFill>
              </a:rPr>
              <a:t> час </a:t>
            </a:r>
            <a:r>
              <a:rPr lang="ru-RU" dirty="0" err="1" smtClean="0">
                <a:solidFill>
                  <a:srgbClr val="002060"/>
                </a:solidFill>
              </a:rPr>
              <a:t>своїх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відпусток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8. </a:t>
            </a:r>
            <a:r>
              <a:rPr lang="ru-RU" b="1" i="1" dirty="0" err="1" smtClean="0">
                <a:solidFill>
                  <a:srgbClr val="002060"/>
                </a:solidFill>
              </a:rPr>
              <a:t>Рольові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ігри</a:t>
            </a:r>
            <a:r>
              <a:rPr lang="ru-RU" b="1" i="1" dirty="0" smtClean="0">
                <a:solidFill>
                  <a:srgbClr val="002060"/>
                </a:solidFill>
              </a:rPr>
              <a:t>, </a:t>
            </a:r>
            <a:r>
              <a:rPr lang="ru-RU" dirty="0" err="1" smtClean="0">
                <a:solidFill>
                  <a:srgbClr val="002060"/>
                </a:solidFill>
              </a:rPr>
              <a:t>анімація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туризмі</a:t>
            </a:r>
            <a:r>
              <a:rPr lang="ru-RU" dirty="0" smtClean="0">
                <a:solidFill>
                  <a:srgbClr val="002060"/>
                </a:solidFill>
              </a:rPr>
              <a:t>. В </a:t>
            </a:r>
            <a:r>
              <a:rPr lang="ru-RU" dirty="0" err="1" smtClean="0">
                <a:solidFill>
                  <a:srgbClr val="002060"/>
                </a:solidFill>
              </a:rPr>
              <a:t>рольових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іграх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гравці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діють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певному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заданому</a:t>
            </a:r>
            <a:r>
              <a:rPr lang="ru-RU" dirty="0" smtClean="0">
                <a:solidFill>
                  <a:srgbClr val="002060"/>
                </a:solidFill>
              </a:rPr>
              <a:t> правилами,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беручи</a:t>
            </a:r>
            <a:r>
              <a:rPr lang="ru-RU" dirty="0" smtClean="0">
                <a:solidFill>
                  <a:srgbClr val="002060"/>
                </a:solidFill>
              </a:rPr>
              <a:t> на себе </a:t>
            </a:r>
            <a:r>
              <a:rPr lang="ru-RU" dirty="0" err="1" smtClean="0">
                <a:solidFill>
                  <a:srgbClr val="002060"/>
                </a:solidFill>
              </a:rPr>
              <a:t>певні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вигадані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ролі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Рольові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ігри</a:t>
            </a:r>
            <a:r>
              <a:rPr lang="ru-RU" dirty="0" smtClean="0">
                <a:solidFill>
                  <a:srgbClr val="002060"/>
                </a:solidFill>
              </a:rPr>
              <a:t> часто не </a:t>
            </a:r>
            <a:r>
              <a:rPr lang="ru-RU" dirty="0" err="1" smtClean="0">
                <a:solidFill>
                  <a:srgbClr val="002060"/>
                </a:solidFill>
              </a:rPr>
              <a:t>носять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змагального</a:t>
            </a:r>
            <a:r>
              <a:rPr lang="ru-RU" dirty="0" smtClean="0">
                <a:solidFill>
                  <a:srgbClr val="002060"/>
                </a:solidFill>
              </a:rPr>
              <a:t> характеру, а </a:t>
            </a:r>
            <a:r>
              <a:rPr lang="ru-RU" dirty="0" err="1" smtClean="0">
                <a:solidFill>
                  <a:srgbClr val="002060"/>
                </a:solidFill>
              </a:rPr>
              <a:t>призначені</a:t>
            </a:r>
            <a:r>
              <a:rPr lang="ru-RU" dirty="0" smtClean="0">
                <a:solidFill>
                  <a:srgbClr val="002060"/>
                </a:solidFill>
              </a:rPr>
              <a:t> для того, 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отримати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задоволення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самого </a:t>
            </a:r>
            <a:r>
              <a:rPr lang="ru-RU" dirty="0" err="1" smtClean="0">
                <a:solidFill>
                  <a:srgbClr val="002060"/>
                </a:solidFill>
              </a:rPr>
              <a:t>процесу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C:\Users\User\Desktop\пвд\unnamed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3056132" cy="2027234"/>
          </a:xfrm>
          <a:prstGeom prst="rect">
            <a:avLst/>
          </a:prstGeom>
          <a:noFill/>
        </p:spPr>
      </p:pic>
      <p:pic>
        <p:nvPicPr>
          <p:cNvPr id="20483" name="Picture 3" descr="C:\Users\User\Desktop\пвд\1427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357562"/>
            <a:ext cx="3087689" cy="2451264"/>
          </a:xfrm>
          <a:prstGeom prst="rect">
            <a:avLst/>
          </a:prstGeom>
          <a:noFill/>
        </p:spPr>
      </p:pic>
      <p:pic>
        <p:nvPicPr>
          <p:cNvPr id="20484" name="Picture 4" descr="C:\Users\User\Desktop\пвд\animatori-minyoni-kiy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357694"/>
            <a:ext cx="3067044" cy="2303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5429288" cy="7858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Спортивний туризм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5072098" cy="5715040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Спортивний</a:t>
            </a:r>
            <a:r>
              <a:rPr lang="ru-RU" b="1" dirty="0" smtClean="0"/>
              <a:t> </a:t>
            </a:r>
            <a:r>
              <a:rPr lang="ru-RU" b="1" dirty="0" smtClean="0"/>
              <a:t>туризм </a:t>
            </a:r>
            <a:r>
              <a:rPr lang="ru-RU" dirty="0" smtClean="0"/>
              <a:t>- </a:t>
            </a:r>
            <a:r>
              <a:rPr lang="ru-RU" dirty="0" err="1" smtClean="0"/>
              <a:t>різновид</a:t>
            </a:r>
            <a:r>
              <a:rPr lang="ru-RU" dirty="0" smtClean="0"/>
              <a:t> туризму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відрізку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маршрутом.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"земною </a:t>
            </a:r>
            <a:r>
              <a:rPr lang="ru-RU" dirty="0" err="1" smtClean="0"/>
              <a:t>поверхнею</a:t>
            </a:r>
            <a:r>
              <a:rPr lang="ru-RU" dirty="0" smtClean="0"/>
              <a:t>" </a:t>
            </a:r>
            <a:r>
              <a:rPr lang="ru-RU" dirty="0" err="1" smtClean="0"/>
              <a:t>мається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ґрунтова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кам'яна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проходження</a:t>
            </a:r>
            <a:r>
              <a:rPr lang="ru-RU" dirty="0" smtClean="0"/>
              <a:t> маршруту </a:t>
            </a:r>
            <a:r>
              <a:rPr lang="ru-RU" dirty="0" err="1" smtClean="0"/>
              <a:t>долаються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специфічні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перевали (у </a:t>
            </a:r>
            <a:r>
              <a:rPr lang="ru-RU" dirty="0" err="1" smtClean="0"/>
              <a:t>гірському</a:t>
            </a:r>
            <a:r>
              <a:rPr lang="ru-RU" dirty="0" smtClean="0"/>
              <a:t> </a:t>
            </a:r>
            <a:r>
              <a:rPr lang="ru-RU" dirty="0" err="1" smtClean="0"/>
              <a:t>туризмі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річкові</a:t>
            </a:r>
            <a:r>
              <a:rPr lang="ru-RU" dirty="0" smtClean="0"/>
              <a:t> пороги (у сплавах </a:t>
            </a:r>
            <a:r>
              <a:rPr lang="ru-RU" dirty="0" err="1" smtClean="0"/>
              <a:t>річками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8434" name="Picture 2" descr="C:\Users\User\Desktop\пвд\57df09f3d41a3b007fa195ea54010fb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2650" y="4143380"/>
            <a:ext cx="3801765" cy="2441578"/>
          </a:xfrm>
          <a:prstGeom prst="rect">
            <a:avLst/>
          </a:prstGeom>
          <a:noFill/>
        </p:spPr>
      </p:pic>
      <p:pic>
        <p:nvPicPr>
          <p:cNvPr id="18435" name="Picture 3" descr="C:\Users\User\Desktop\пвд\674px-Водный_туризм_на_открытом_каноэ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46384" cy="3357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вд\tourism-promo.jpg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2163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75542"/>
          </a:xfrm>
        </p:spPr>
        <p:txBody>
          <a:bodyPr>
            <a:normAutofit/>
          </a:bodyPr>
          <a:lstStyle/>
          <a:p>
            <a:r>
              <a:rPr lang="uk-UA" sz="3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Види туризму за способом пересування</a:t>
            </a:r>
            <a:endParaRPr lang="ru-RU" sz="33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142984"/>
            <a:ext cx="5643602" cy="54292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Пішохідний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Авіаційний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Морський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Річковий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Автотуризм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Залізничний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Велосипедний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Змішаний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пвд\4d17ff877486664d625eaaeb29d8bf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86610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Туризм – це…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Туризм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багатогранне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географією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архітектурою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медициною, культурою, спортом та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науками.</a:t>
            </a:r>
            <a:endParaRPr lang="uk-U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Закон </a:t>
            </a:r>
            <a:r>
              <a:rPr lang="ru-RU" sz="3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України</a:t>
            </a:r>
            <a:r>
              <a:rPr lang="ru-RU" sz="3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"Про туризм"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туризм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як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виїзд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оздоровчою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професійно-діловою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 без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зайняття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оплачуваною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перебування</a:t>
            </a:r>
            <a:endParaRPr lang="uk-UA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(ВТО), туризм 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похідним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tour (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прогулянка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поїздка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час, один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Н.Ф.Реймерсом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 туризм -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знайомства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регіонами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об'єктами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О.О.Бейдик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терміна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туризм -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подорожування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екологічною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освітянською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функціями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4786346" cy="41837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13. Індустріальний туризм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614366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Індустріальний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туризм (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промисловий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туризм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туристами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інженерних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закинутих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дослідницького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індустріального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Відвідання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закинутих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популярністю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окусіма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Прип'ять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), Троя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Туреччина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), Клондайк (США),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Схокланд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Нідерланди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Белл (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Австралія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Пост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паломництво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відвідання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занедбаних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десакралізованних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релігійного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вшанування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закриті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паломництва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релігійного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культу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Наприклад закинуті єврейські кладовища в Україні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охороняються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діючих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зон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 зон, не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створених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них людей -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інфільтрація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баз,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армійські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заводи.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диггерство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дренажних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каналізаційних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колекторів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тунелів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858000"/>
          </a:xfrm>
        </p:spPr>
        <p:txBody>
          <a:bodyPr>
            <a:normAutofit fontScale="70000" lnSpcReduction="20000"/>
          </a:bodyPr>
          <a:lstStyle/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дахами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руфинг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руферство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), 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дахами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хмарочосів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багатоповерхівок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комерційний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індустріальний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туризм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відвідання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підприємцями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вдалих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запозичення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моментів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можливого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Психогеографія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Туристи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психогеогра-фією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ландшафт,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стикається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нав'язує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повсякденні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маршрути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звичні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методом таких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**дрейф"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drift) --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проходу через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мінливу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атмосферу,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суб'єктивного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простору.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району,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дезорієнтація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8. 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Урбанізм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пейзажів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Об'єктами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митців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надихаються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видами на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залізничні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розв'язки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 депо, атмосферою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спальних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колодязів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тупиків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дивних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незвичайних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тури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неафішованими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куточками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Сурвівалізм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(англ.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survival 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екстремальних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стихійних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лих,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чинника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286544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sz="2800" b="1" dirty="0" smtClean="0"/>
              <a:t>Туризм катастроф </a:t>
            </a:r>
            <a:r>
              <a:rPr lang="ru-RU" sz="2800" dirty="0" smtClean="0"/>
              <a:t>(туризм </a:t>
            </a:r>
            <a:r>
              <a:rPr lang="ru-RU" sz="2800" dirty="0" err="1" smtClean="0"/>
              <a:t>стихійних</a:t>
            </a:r>
            <a:r>
              <a:rPr lang="ru-RU" sz="2800" dirty="0" smtClean="0"/>
              <a:t> лих) - </a:t>
            </a:r>
            <a:r>
              <a:rPr lang="ru-RU" sz="2800" dirty="0" err="1" smtClean="0"/>
              <a:t>різновид</a:t>
            </a:r>
            <a:r>
              <a:rPr lang="ru-RU" sz="2800" dirty="0" smtClean="0"/>
              <a:t> туризму,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функціонує</a:t>
            </a:r>
            <a:r>
              <a:rPr lang="ru-RU" sz="2800" dirty="0" smtClean="0"/>
              <a:t> в </a:t>
            </a:r>
            <a:r>
              <a:rPr lang="ru-RU" sz="2800" dirty="0" err="1" smtClean="0"/>
              <a:t>місцевостях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відбулися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катастрофічні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події</a:t>
            </a:r>
            <a:r>
              <a:rPr lang="ru-RU" sz="2800" dirty="0" smtClean="0"/>
              <a:t>. </a:t>
            </a:r>
            <a:r>
              <a:rPr lang="ru-RU" sz="2800" dirty="0" err="1" smtClean="0"/>
              <a:t>Туроператори</a:t>
            </a:r>
            <a:r>
              <a:rPr lang="ru-RU" sz="2800" dirty="0" smtClean="0"/>
              <a:t> в основному </a:t>
            </a:r>
            <a:r>
              <a:rPr lang="ru-RU" sz="2800" dirty="0" err="1" smtClean="0"/>
              <a:t>пропонують</a:t>
            </a:r>
            <a:r>
              <a:rPr lang="ru-RU" sz="2800" dirty="0" smtClean="0"/>
              <a:t> торнадо, </a:t>
            </a:r>
            <a:r>
              <a:rPr lang="ru-RU" sz="2800" dirty="0" err="1" smtClean="0"/>
              <a:t>блискавки</a:t>
            </a:r>
            <a:r>
              <a:rPr lang="ru-RU" sz="2800" dirty="0" smtClean="0"/>
              <a:t>, град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пісчані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бурі</a:t>
            </a:r>
            <a:r>
              <a:rPr lang="ru-RU" sz="2800" dirty="0" smtClean="0"/>
              <a:t>. </a:t>
            </a:r>
            <a:endParaRPr lang="uk-UA" sz="2800" dirty="0" smtClean="0"/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</a:t>
            </a:r>
            <a:r>
              <a:rPr lang="ru-RU" sz="2800" dirty="0" err="1" smtClean="0"/>
              <a:t>космічних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тіл</a:t>
            </a:r>
            <a:r>
              <a:rPr lang="ru-RU" sz="2800" dirty="0" smtClean="0"/>
              <a:t>;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в геосферах;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в </a:t>
            </a:r>
            <a:r>
              <a:rPr lang="ru-RU" sz="2800" dirty="0" err="1" smtClean="0"/>
              <a:t>біосфері</a:t>
            </a:r>
            <a:r>
              <a:rPr lang="ru-RU" sz="2800" dirty="0" smtClean="0"/>
              <a:t>;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;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техногенні</a:t>
            </a:r>
            <a:r>
              <a:rPr lang="ru-RU" sz="2800" dirty="0" smtClean="0"/>
              <a:t>;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в </a:t>
            </a:r>
            <a:r>
              <a:rPr lang="ru-RU" sz="2800" dirty="0" err="1" smtClean="0"/>
              <a:t>житті</a:t>
            </a:r>
            <a:r>
              <a:rPr lang="ru-RU" sz="2800" dirty="0" smtClean="0"/>
              <a:t> людей;</a:t>
            </a:r>
          </a:p>
          <a:p>
            <a:r>
              <a:rPr lang="en-US" sz="2800" dirty="0" smtClean="0"/>
              <a:t> </a:t>
            </a:r>
            <a:r>
              <a:rPr lang="ru-RU" sz="2800" dirty="0" err="1" smtClean="0"/>
              <a:t>катастрофи</a:t>
            </a:r>
            <a:r>
              <a:rPr lang="ru-RU" sz="2800" dirty="0" smtClean="0"/>
              <a:t> машин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pPr algn="just">
              <a:buNone/>
            </a:pPr>
            <a:r>
              <a:rPr lang="ru-RU" dirty="0" smtClean="0"/>
              <a:t>-   </a:t>
            </a:r>
            <a:r>
              <a:rPr lang="ru-RU" b="1" dirty="0" err="1" smtClean="0"/>
              <a:t>Мовний</a:t>
            </a:r>
            <a:r>
              <a:rPr lang="ru-RU" b="1" dirty="0" smtClean="0"/>
              <a:t> </a:t>
            </a:r>
            <a:r>
              <a:rPr lang="ru-RU" b="1" dirty="0" smtClean="0"/>
              <a:t>туризм (</a:t>
            </a:r>
            <a:r>
              <a:rPr lang="ru-RU" b="1" dirty="0" err="1" smtClean="0"/>
              <a:t>лінгвістичний</a:t>
            </a:r>
            <a:r>
              <a:rPr lang="ru-RU" b="1" dirty="0" smtClean="0"/>
              <a:t> </a:t>
            </a:r>
            <a:r>
              <a:rPr lang="ru-RU" b="1" dirty="0" err="1" smtClean="0"/>
              <a:t>туризм</a:t>
            </a:r>
            <a:r>
              <a:rPr lang="ru-RU" dirty="0" smtClean="0"/>
              <a:t>) - </a:t>
            </a:r>
            <a:r>
              <a:rPr lang="ru-RU" dirty="0" err="1" smtClean="0"/>
              <a:t>різновид</a:t>
            </a:r>
            <a:r>
              <a:rPr lang="ru-RU" dirty="0" smtClean="0"/>
              <a:t> туризму, коли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поїздок</a:t>
            </a:r>
            <a:r>
              <a:rPr lang="ru-RU" dirty="0" smtClean="0"/>
              <a:t> турист </a:t>
            </a:r>
            <a:r>
              <a:rPr lang="ru-RU" dirty="0" err="1" smtClean="0"/>
              <a:t>поєднує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вивченням</a:t>
            </a:r>
            <a:r>
              <a:rPr lang="ru-RU" dirty="0" smtClean="0"/>
              <a:t> </a:t>
            </a:r>
            <a:r>
              <a:rPr lang="ru-RU" dirty="0" err="1" smtClean="0"/>
              <a:t>іноземної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три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лінгвістичного</a:t>
            </a:r>
            <a:r>
              <a:rPr lang="ru-RU" dirty="0" smtClean="0"/>
              <a:t> туризму:</a:t>
            </a:r>
          </a:p>
          <a:p>
            <a:pPr algn="just"/>
            <a:r>
              <a:rPr lang="en-US" dirty="0" smtClean="0"/>
              <a:t> </a:t>
            </a:r>
            <a:r>
              <a:rPr lang="ru-RU" dirty="0" err="1" smtClean="0"/>
              <a:t>мовно-навчальні</a:t>
            </a:r>
            <a:r>
              <a:rPr lang="ru-RU" dirty="0" smtClean="0"/>
              <a:t> тури;</a:t>
            </a:r>
          </a:p>
          <a:p>
            <a:pPr algn="just"/>
            <a:r>
              <a:rPr lang="en-US" dirty="0" smtClean="0"/>
              <a:t> </a:t>
            </a:r>
            <a:r>
              <a:rPr lang="ru-RU" dirty="0" err="1" smtClean="0"/>
              <a:t>спортивно-навчальні</a:t>
            </a:r>
            <a:r>
              <a:rPr lang="ru-RU" dirty="0" smtClean="0"/>
              <a:t> тури;</a:t>
            </a:r>
          </a:p>
          <a:p>
            <a:pPr algn="just"/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вимираючих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C:\Users\User\Desktop\пвд\2c3a2819ce047066f5172756efd91c30_resize_w_830_h_46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1500174"/>
            <a:ext cx="4036477" cy="2689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пвд\business-travel-traveling-map-world-concept-planning-tourism-traveler-plan-holiday-ticket-lay-desk-flat-tourist-booking-journey-85195634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b="87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58248" cy="6357958"/>
          </a:xfrm>
          <a:ln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У 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4" tooltip="1975"/>
              </a:rPr>
              <a:t>1975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 р. </a:t>
            </a:r>
            <a:r>
              <a:rPr lang="ru-RU" sz="37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створено </a:t>
            </a:r>
            <a:r>
              <a:rPr lang="ru-RU" sz="37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Всесвітню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туристичну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організацію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5" tooltip="Світова організація торгівлі"/>
              </a:rPr>
              <a:t>ВТО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до складу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якої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на початку </a:t>
            </a:r>
            <a:r>
              <a:rPr lang="en-US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XXI 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ст. входило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ніж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120 держав. 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6" tooltip="Генеральна асамблея ООН"/>
              </a:rPr>
              <a:t>Генеральна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6" tooltip="Генеральна асамблея ООН"/>
              </a:rPr>
              <a:t>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6" tooltip="Генеральна асамблея ООН"/>
              </a:rPr>
              <a:t>асамблея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6" tooltip="Генеральна асамблея ООН"/>
              </a:rPr>
              <a:t> ООН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визнала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за ВТО статус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міжнародної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яка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координує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міжнародного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туризму. Штаб-квартира 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7" tooltip="Всесвітня туристична організація"/>
              </a:rPr>
              <a:t>ВТО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перебувала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в 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8" tooltip="Мадрид"/>
              </a:rPr>
              <a:t>Мадриді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Статут ВТО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було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прийнято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27 </a:t>
            </a:r>
            <a:r>
              <a:rPr lang="ru-RU" sz="37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вересня</a:t>
            </a:r>
            <a:r>
              <a:rPr lang="ru-RU" sz="37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1975 р., 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1980 року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ця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дата </a:t>
            </a:r>
            <a:r>
              <a:rPr lang="ru-RU" sz="3700" b="1" u="sng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відзначається</a:t>
            </a:r>
            <a:r>
              <a:rPr lang="ru-RU" sz="37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як </a:t>
            </a:r>
            <a:r>
              <a:rPr lang="ru-RU" sz="37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Всесвітній</a:t>
            </a:r>
            <a:r>
              <a:rPr lang="ru-RU" sz="3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день туризму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37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3700" b="1" dirty="0" err="1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Згідно</a:t>
            </a:r>
            <a:r>
              <a:rPr lang="ru-RU" sz="37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зі</a:t>
            </a:r>
            <a:r>
              <a:rPr lang="ru-RU" sz="37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 статутом ВТО, </a:t>
            </a:r>
            <a:r>
              <a:rPr lang="ru-RU" sz="3700" b="1" dirty="0" err="1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її</a:t>
            </a:r>
            <a:r>
              <a:rPr lang="ru-RU" sz="37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основними</a:t>
            </a:r>
            <a:r>
              <a:rPr lang="ru-RU" sz="37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b="1" dirty="0" err="1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цілями</a:t>
            </a:r>
            <a:r>
              <a:rPr lang="ru-RU" sz="37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 є:</a:t>
            </a:r>
            <a:endParaRPr lang="ru-RU" sz="3700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  <a:p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стимулювання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розвитку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туризму як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засобу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росту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економічних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показників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;</a:t>
            </a:r>
          </a:p>
          <a:p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розвиток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туризму як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чинника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миру та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взаємного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співробітництва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між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країнами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;</a:t>
            </a:r>
          </a:p>
          <a:p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реалізація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посередництвом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туризму прав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людини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на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відпочинок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і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свободу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пересування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незалежно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від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раси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,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статі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,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мови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та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релігії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;</a:t>
            </a:r>
          </a:p>
          <a:p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зосередження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уваги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на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країнах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,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що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розвиваються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, в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сфері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туризму;</a:t>
            </a:r>
          </a:p>
          <a:p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проведення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науково-дослідної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роботи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в </a:t>
            </a:r>
            <a:r>
              <a:rPr lang="ru-RU" sz="3700" dirty="0" err="1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сфері</a:t>
            </a:r>
            <a:r>
              <a:rPr lang="ru-RU" sz="3700" dirty="0">
                <a:solidFill>
                  <a:srgbClr val="C00000"/>
                </a:solidFill>
                <a:latin typeface="Arial Black" pitchFamily="34" charset="0"/>
                <a:cs typeface="Calibri" pitchFamily="34" charset="0"/>
              </a:rPr>
              <a:t> туризму.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пвд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57256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вересня Всесвітній день туризму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пвд\unnamed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985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Законодавчі акти про туризм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5000660"/>
          </a:xfrm>
        </p:spPr>
        <p:txBody>
          <a:bodyPr>
            <a:normAutofit/>
          </a:bodyPr>
          <a:lstStyle/>
          <a:p>
            <a:r>
              <a:rPr lang="ru-RU" b="1" dirty="0"/>
              <a:t>ВТО </a:t>
            </a:r>
            <a:r>
              <a:rPr lang="ru-RU" b="1" dirty="0" err="1"/>
              <a:t>прийняла</a:t>
            </a:r>
            <a:r>
              <a:rPr lang="ru-RU" b="1" dirty="0"/>
              <a:t> ряд </a:t>
            </a:r>
            <a:r>
              <a:rPr lang="ru-RU" b="1" dirty="0" err="1"/>
              <a:t>важливих</a:t>
            </a:r>
            <a:r>
              <a:rPr lang="ru-RU" b="1" dirty="0"/>
              <a:t> для туризму </a:t>
            </a:r>
            <a:r>
              <a:rPr lang="ru-RU" b="1" dirty="0" err="1"/>
              <a:t>декларацій</a:t>
            </a:r>
            <a:r>
              <a:rPr lang="ru-RU" b="1" dirty="0"/>
              <a:t>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Манільська</a:t>
            </a:r>
            <a:r>
              <a:rPr lang="ru-RU" dirty="0"/>
              <a:t> </a:t>
            </a:r>
            <a:r>
              <a:rPr lang="ru-RU" dirty="0" err="1"/>
              <a:t>декларація</a:t>
            </a:r>
            <a:r>
              <a:rPr lang="ru-RU" dirty="0"/>
              <a:t> «Про туризм у </a:t>
            </a:r>
            <a:r>
              <a:rPr lang="ru-RU" dirty="0" err="1"/>
              <a:t>світі</a:t>
            </a:r>
            <a:r>
              <a:rPr lang="ru-RU" dirty="0"/>
              <a:t>» (</a:t>
            </a:r>
            <a:r>
              <a:rPr lang="ru-RU" dirty="0" err="1"/>
              <a:t>Філіппіни</a:t>
            </a:r>
            <a:r>
              <a:rPr lang="ru-RU" dirty="0"/>
              <a:t> 1980 р.);</a:t>
            </a:r>
          </a:p>
          <a:p>
            <a:r>
              <a:rPr lang="ru-RU" dirty="0"/>
              <a:t>«Документ Акапулько» (Мексика, 1982 р.);</a:t>
            </a:r>
          </a:p>
          <a:p>
            <a:r>
              <a:rPr lang="ru-RU" dirty="0"/>
              <a:t>«</a:t>
            </a:r>
            <a:r>
              <a:rPr lang="ru-RU" dirty="0" err="1"/>
              <a:t>Хартія</a:t>
            </a:r>
            <a:r>
              <a:rPr lang="ru-RU" dirty="0"/>
              <a:t> туризму» </a:t>
            </a:r>
            <a:r>
              <a:rPr lang="ru-RU" dirty="0" err="1"/>
              <a:t>і</a:t>
            </a:r>
            <a:r>
              <a:rPr lang="ru-RU" dirty="0"/>
              <a:t> «Кодекс туриста» (</a:t>
            </a:r>
            <a:r>
              <a:rPr lang="ru-RU" dirty="0" err="1"/>
              <a:t>Софія</a:t>
            </a:r>
            <a:r>
              <a:rPr lang="ru-RU" dirty="0"/>
              <a:t>, </a:t>
            </a:r>
            <a:r>
              <a:rPr lang="ru-RU" dirty="0" err="1"/>
              <a:t>Болгарія</a:t>
            </a:r>
            <a:r>
              <a:rPr lang="ru-RU" dirty="0"/>
              <a:t>, 1985 р.);</a:t>
            </a:r>
          </a:p>
          <a:p>
            <a:r>
              <a:rPr lang="ru-RU" dirty="0" err="1"/>
              <a:t>Гаазька</a:t>
            </a:r>
            <a:r>
              <a:rPr lang="ru-RU" dirty="0"/>
              <a:t> «</a:t>
            </a:r>
            <a:r>
              <a:rPr lang="ru-RU" dirty="0" err="1"/>
              <a:t>Декларація</a:t>
            </a:r>
            <a:r>
              <a:rPr lang="ru-RU" dirty="0"/>
              <a:t> про туризм» (</a:t>
            </a:r>
            <a:r>
              <a:rPr lang="ru-RU" dirty="0" err="1"/>
              <a:t>Голландія</a:t>
            </a:r>
            <a:r>
              <a:rPr lang="ru-RU" dirty="0"/>
              <a:t>, 1989 р.).</a:t>
            </a:r>
          </a:p>
          <a:p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</a:t>
            </a:r>
            <a:r>
              <a:rPr lang="uk-UA" dirty="0" err="1" smtClean="0"/>
              <a:t>туризм”</a:t>
            </a:r>
            <a:r>
              <a:rPr lang="uk-UA" dirty="0" smtClean="0"/>
              <a:t>, 1995 р.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46980"/>
          </a:xfrm>
        </p:spPr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http://www.htexpo.com.ua/o-proekte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https://www.socosvita.kiev.ua/sites/default/files/Turyzm_present.pdf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http://infotour.in.ua/artemova7.htm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http://www.economy.nayka.com.ua/?op=1&amp;z=3345</a:t>
            </a:r>
            <a:endParaRPr lang="uk-UA" dirty="0" smtClean="0"/>
          </a:p>
          <a:p>
            <a:r>
              <a:rPr lang="uk-UA" dirty="0" smtClean="0"/>
              <a:t>Закон </a:t>
            </a:r>
            <a:r>
              <a:rPr lang="uk-UA" dirty="0"/>
              <a:t>України "Про туризм" від 05.09.95 р. // Відомості Верховної Ради. - 1995. - №31.</a:t>
            </a:r>
          </a:p>
          <a:p>
            <a:r>
              <a:rPr lang="uk-UA" dirty="0" smtClean="0"/>
              <a:t> </a:t>
            </a:r>
            <a:r>
              <a:rPr lang="uk-UA" dirty="0" err="1"/>
              <a:t>Кифяк</a:t>
            </a:r>
            <a:r>
              <a:rPr lang="uk-UA" dirty="0"/>
              <a:t> В.Ф. Організація туристичної діяльності в Україні - Чернівці: </a:t>
            </a:r>
            <a:r>
              <a:rPr lang="uk-UA" dirty="0" err="1"/>
              <a:t>Книги-ХХІ</a:t>
            </a:r>
            <a:r>
              <a:rPr lang="uk-UA" dirty="0"/>
              <a:t>, 2003. - 300 с.</a:t>
            </a:r>
          </a:p>
          <a:p>
            <a:r>
              <a:rPr lang="uk-UA" dirty="0" smtClean="0"/>
              <a:t> </a:t>
            </a:r>
            <a:r>
              <a:rPr lang="uk-UA" dirty="0" err="1"/>
              <a:t>Мальська</a:t>
            </a:r>
            <a:r>
              <a:rPr lang="uk-UA" dirty="0"/>
              <a:t> М.П. Основи туристичного бізнесу: навчальний посібник / М.П. </a:t>
            </a:r>
            <a:r>
              <a:rPr lang="uk-UA" dirty="0" err="1"/>
              <a:t>Мальська</a:t>
            </a:r>
            <a:r>
              <a:rPr lang="uk-UA" dirty="0"/>
              <a:t> , В.В. </a:t>
            </a:r>
            <a:r>
              <a:rPr lang="uk-UA" dirty="0" err="1"/>
              <a:t>Худо</a:t>
            </a:r>
            <a:r>
              <a:rPr lang="uk-UA" dirty="0"/>
              <a:t>, В.І. Цибух. - К.: Центр навчальної літератури, 2004. - 272 с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вд\7a29b507b0fba8a97fde25abb9cc244e.jpg"/>
          <p:cNvPicPr>
            <a:picLocks noChangeAspect="1" noChangeArrowheads="1"/>
          </p:cNvPicPr>
          <p:nvPr/>
        </p:nvPicPr>
        <p:blipFill>
          <a:blip r:embed="rId2">
            <a:lum bright="-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01122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Класифікація </a:t>
            </a:r>
            <a:r>
              <a:rPr lang="uk-UA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видів туризму </a:t>
            </a:r>
            <a:r>
              <a:rPr lang="uk-UA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різними ознаками:</a:t>
            </a:r>
            <a:r>
              <a:rPr lang="uk-UA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429652" cy="4857784"/>
          </a:xfrm>
        </p:spPr>
        <p:txBody>
          <a:bodyPr numCol="2" anchor="ctr">
            <a:normAutofit fontScale="25000" lnSpcReduction="20000"/>
          </a:bodyPr>
          <a:lstStyle/>
          <a:p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1. Географічна ознака</a:t>
            </a:r>
          </a:p>
          <a:p>
            <a:pPr>
              <a:buNone/>
            </a:pP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- Внутрішній</a:t>
            </a:r>
            <a:b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- Міжнародний</a:t>
            </a:r>
          </a:p>
          <a:p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2. Напрямок туристичного потоку</a:t>
            </a:r>
          </a:p>
          <a:p>
            <a:pPr>
              <a:buNone/>
            </a:pP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-  В'їзний</a:t>
            </a:r>
            <a:b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-  Виїзний</a:t>
            </a:r>
          </a:p>
          <a:p>
            <a:r>
              <a:rPr lang="uk-UA" sz="8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3</a:t>
            </a: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. Джерело фінансування</a:t>
            </a:r>
          </a:p>
          <a:p>
            <a:pPr>
              <a:buNone/>
            </a:pP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-  Соціальний</a:t>
            </a:r>
            <a:b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-  Комерційний</a:t>
            </a:r>
          </a:p>
          <a:p>
            <a:endParaRPr lang="uk-UA" sz="88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8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8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8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endParaRPr lang="uk-UA" sz="8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4. Інтенсивність туристичного потоку</a:t>
            </a:r>
          </a:p>
          <a:p>
            <a:pPr>
              <a:buNone/>
            </a:pP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   -  Постійний</a:t>
            </a:r>
            <a:b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- </a:t>
            </a: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Сезонний</a:t>
            </a:r>
          </a:p>
          <a:p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5. Тривалість перебування</a:t>
            </a:r>
          </a:p>
          <a:p>
            <a:pPr>
              <a:buNone/>
            </a:pP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   -  Короткочасний</a:t>
            </a:r>
            <a:b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-  Довготривалий</a:t>
            </a:r>
          </a:p>
          <a:p>
            <a:r>
              <a:rPr lang="uk-UA" sz="8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6</a:t>
            </a: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. Ступінь підготовки</a:t>
            </a:r>
          </a:p>
          <a:p>
            <a:pPr>
              <a:buNone/>
            </a:pP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   -  Запланований </a:t>
            </a:r>
          </a:p>
          <a:p>
            <a:pPr>
              <a:buNone/>
            </a:pPr>
            <a:r>
              <a:rPr lang="uk-UA" sz="8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    - </a:t>
            </a:r>
            <a:r>
              <a:rPr lang="uk-UA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Спонтанний</a:t>
            </a:r>
          </a:p>
          <a:p>
            <a:pPr>
              <a:buNone/>
            </a:pPr>
            <a:endParaRPr lang="uk-UA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uk-UA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endParaRPr lang="uk-UA" b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вд\unnamed.jpg"/>
          <p:cNvPicPr>
            <a:picLocks noChangeAspect="1" noChangeArrowheads="1"/>
          </p:cNvPicPr>
          <p:nvPr/>
        </p:nvPicPr>
        <p:blipFill>
          <a:blip r:embed="rId2">
            <a:lum bright="-10000" contrast="-30000"/>
          </a:blip>
          <a:srcRect/>
          <a:stretch>
            <a:fillRect/>
          </a:stretch>
        </p:blipFill>
        <p:spPr bwMode="auto">
          <a:xfrm>
            <a:off x="26786" y="0"/>
            <a:ext cx="911721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796" y="428580"/>
            <a:ext cx="6715204" cy="64294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Засоби розміщення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 Готелі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 Мотелі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Пансіонати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Кемпінги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Намети</a:t>
            </a:r>
          </a:p>
          <a:p>
            <a:pPr algn="r"/>
            <a:r>
              <a:rPr lang="uk-UA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Кількість учасників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  Індивідуальний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Сімейний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Груповий</a:t>
            </a:r>
          </a:p>
          <a:p>
            <a:pPr algn="r"/>
            <a:r>
              <a:rPr lang="uk-UA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Розташування туристичного місця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 Гірський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Водний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Сільський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Міський</a:t>
            </a:r>
          </a:p>
          <a:p>
            <a:pPr algn="r"/>
            <a:r>
              <a:rPr lang="uk-UA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Організаційна форма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 Організований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Неорганізований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вд\рюкзак\аптечка\народні прикмети\RbnO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14356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Види туризму за </a:t>
            </a:r>
            <a:r>
              <a:rPr lang="uk-UA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метою поїздки</a:t>
            </a: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пвд\unnamed (11)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572132" y="4479081"/>
            <a:ext cx="3571868" cy="2378919"/>
          </a:xfrm>
          <a:prstGeom prst="rect">
            <a:avLst/>
          </a:prstGeom>
          <a:noFill/>
        </p:spPr>
      </p:pic>
      <p:pic>
        <p:nvPicPr>
          <p:cNvPr id="5125" name="Picture 5" descr="C:\Users\User\Desktop\пвд\39_main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79143" y="4429133"/>
            <a:ext cx="3512377" cy="2428868"/>
          </a:xfrm>
          <a:prstGeom prst="rect">
            <a:avLst/>
          </a:prstGeom>
          <a:noFill/>
        </p:spPr>
      </p:pic>
      <p:pic>
        <p:nvPicPr>
          <p:cNvPr id="5123" name="Picture 3" descr="C:\Users\User\Desktop\пвд\unnamed (8).jp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2928926" y="3786190"/>
            <a:ext cx="3143240" cy="240040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578647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Пізнавальний відпочинок чи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Екскурсійний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туризм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пізнавальною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метою</a:t>
            </a:r>
            <a:r>
              <a:rPr lang="ru-RU" sz="2200" dirty="0" smtClean="0"/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форма туризму,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ознайомитися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культурними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пам'ятками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задовольняється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практично для кожного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туризму</a:t>
            </a:r>
            <a:r>
              <a:rPr lang="ru-RU" sz="2200" dirty="0" smtClean="0"/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/>
              <a:t/>
            </a:r>
            <a:br>
              <a:rPr lang="uk-UA" sz="1600" dirty="0"/>
            </a:b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вд\рюкзак\аптечка\народні прикмети\polosi-koltsa-tsvetnie-svechenie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pic>
        <p:nvPicPr>
          <p:cNvPr id="7171" name="Picture 3" descr="C:\Users\User\Desktop\пвд\Курорт_Миргород_-_panoramio (1)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5143504" y="732215"/>
            <a:ext cx="3786214" cy="2839661"/>
          </a:xfrm>
          <a:prstGeom prst="rect">
            <a:avLst/>
          </a:prstGeom>
          <a:noFill/>
        </p:spPr>
      </p:pic>
      <p:pic>
        <p:nvPicPr>
          <p:cNvPr id="7172" name="Picture 4" descr="C:\Users\User\Desktop\пвд\IMG_10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143380"/>
            <a:ext cx="4231328" cy="25003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929354" cy="6429420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Оздоровчий туризм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можна поділити на: </a:t>
            </a:r>
          </a:p>
          <a:p>
            <a:pPr>
              <a:buNone/>
            </a:pPr>
            <a:r>
              <a:rPr lang="uk-UA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uk-UA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 з метою  лікування захворювань, обстеження чи інших медичних процедур. А також з метою проведення чи відвідування медичних конференцій,  конгресів чи виставок.</a:t>
            </a:r>
          </a:p>
          <a:p>
            <a:pPr>
              <a:buNone/>
            </a:pPr>
            <a:r>
              <a:rPr lang="uk-UA" sz="4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Рекреаційний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Рекреаційний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туризм 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індустрія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Рекреація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recreatio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Цей вид туризму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Оздоровчий</a:t>
            </a: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санаторно-курортний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Курортом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kurort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лікувальні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(воду, глину,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хвороб.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вд\рюкзак\аптечка\народні прикмети\polosyi-linii-krujochki-goluboy_ton-art (1).pn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пвд\zarvanytsya16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28596" y="3500438"/>
            <a:ext cx="4143404" cy="3107552"/>
          </a:xfrm>
          <a:prstGeom prst="rect">
            <a:avLst/>
          </a:prstGeom>
          <a:noFill/>
        </p:spPr>
      </p:pic>
      <p:pic>
        <p:nvPicPr>
          <p:cNvPr id="6149" name="Picture 5" descr="C:\Users\User\Desktop\пвд\1471597133-5375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929190" y="3571876"/>
            <a:ext cx="3975108" cy="29813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4000528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3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Екотуризм</a:t>
            </a:r>
            <a:r>
              <a:rPr lang="uk-UA" sz="3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екскурсії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турботою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екскурсоводи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пояснюють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Часто,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рейди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якусь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гору,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заповідник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стежки.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екотуризм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супутником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невід'ємною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туризму.</a:t>
            </a:r>
          </a:p>
          <a:p>
            <a:pPr algn="just"/>
            <a:r>
              <a:rPr lang="uk-UA" sz="3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Релігійний чи паломництво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мету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процедур,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вд\business-travel-traveling-map-world-concept-planning-tourism-traveler-plan-holiday-lay-desk-flat-tourist-booking-journey-pointing-80222779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b="87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35798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Ностальгічний чи етнічний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побачень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село де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предки.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 туризму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відвідуванням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виїздом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віддалені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проїзних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квитків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паспортів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візових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формальностей.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заходах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мітинги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публічні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виступи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вд\unnamed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10" y="3857628"/>
            <a:ext cx="3944811" cy="2627305"/>
          </a:xfrm>
          <a:prstGeom prst="rect">
            <a:avLst/>
          </a:prstGeom>
          <a:noFill/>
        </p:spPr>
      </p:pic>
      <p:pic>
        <p:nvPicPr>
          <p:cNvPr id="12291" name="Picture 3" descr="C:\Users\User\Desktop\пвд\image(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4072212" cy="26076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4071966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uk-UA" sz="3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Професійно-діловий туризм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посиленню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бізнес-активності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континентах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оїздки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ділових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збуту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зарахувати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Америки та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їдуть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конгресах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виставках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семінарах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команд,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гастролі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3000" b="1" u="sng" dirty="0" smtClean="0">
                <a:latin typeface="Times New Roman" pitchFamily="18" charset="0"/>
                <a:cs typeface="Times New Roman" pitchFamily="18" charset="0"/>
              </a:rPr>
              <a:t>Науковий </a:t>
            </a:r>
            <a:r>
              <a:rPr lang="uk-UA" sz="3000" b="1" u="sng" dirty="0" smtClean="0">
                <a:latin typeface="Times New Roman" pitchFamily="18" charset="0"/>
                <a:cs typeface="Times New Roman" pitchFamily="18" charset="0"/>
              </a:rPr>
              <a:t>(конгресовий</a:t>
            </a:r>
            <a:r>
              <a:rPr lang="uk-UA" sz="3000" dirty="0" smtClean="0"/>
              <a:t>) </a:t>
            </a:r>
            <a:r>
              <a:rPr lang="uk-UA" sz="3000" b="1" dirty="0" smtClean="0"/>
              <a:t>туризм</a:t>
            </a:r>
            <a:r>
              <a:rPr lang="ru-RU" sz="3000" b="1" dirty="0" smtClean="0"/>
              <a:t> </a:t>
            </a:r>
            <a:r>
              <a:rPr lang="ru-RU" sz="3000" dirty="0" smtClean="0"/>
              <a:t>– </a:t>
            </a:r>
            <a:r>
              <a:rPr lang="ru-RU" sz="3000" dirty="0" err="1" smtClean="0"/>
              <a:t>полягає</a:t>
            </a:r>
            <a:r>
              <a:rPr lang="ru-RU" sz="3000" dirty="0" smtClean="0"/>
              <a:t> в </a:t>
            </a:r>
            <a:r>
              <a:rPr lang="ru-RU" sz="3000" dirty="0" err="1" smtClean="0"/>
              <a:t>участі</a:t>
            </a:r>
            <a:r>
              <a:rPr lang="ru-RU" sz="3000" dirty="0" smtClean="0"/>
              <a:t> людей у </a:t>
            </a:r>
            <a:r>
              <a:rPr lang="ru-RU" sz="3000" dirty="0" err="1" smtClean="0"/>
              <a:t>роботі</a:t>
            </a:r>
            <a:r>
              <a:rPr lang="ru-RU" sz="3000" dirty="0" smtClean="0"/>
              <a:t> </a:t>
            </a:r>
            <a:r>
              <a:rPr lang="ru-RU" sz="3000" dirty="0" err="1" smtClean="0"/>
              <a:t>науково-практичних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семінарів</a:t>
            </a:r>
            <a:r>
              <a:rPr lang="ru-RU" sz="3000" dirty="0" smtClean="0"/>
              <a:t>, </a:t>
            </a:r>
            <a:r>
              <a:rPr lang="ru-RU" sz="3000" dirty="0" err="1" smtClean="0"/>
              <a:t>конференцій</a:t>
            </a:r>
            <a:r>
              <a:rPr lang="ru-RU" sz="3000" dirty="0" smtClean="0"/>
              <a:t>, </a:t>
            </a:r>
            <a:r>
              <a:rPr lang="ru-RU" sz="3000" dirty="0" err="1" smtClean="0"/>
              <a:t>з’їздів</a:t>
            </a:r>
            <a:r>
              <a:rPr lang="ru-RU" sz="3000" dirty="0" smtClean="0"/>
              <a:t>, </a:t>
            </a:r>
            <a:r>
              <a:rPr lang="ru-RU" sz="3000" dirty="0" err="1" smtClean="0"/>
              <a:t>експедицій</a:t>
            </a:r>
            <a:r>
              <a:rPr lang="ru-RU" sz="3000" dirty="0" smtClean="0"/>
              <a:t> </a:t>
            </a:r>
            <a:r>
              <a:rPr lang="ru-RU" sz="3000" dirty="0" err="1" smtClean="0"/>
              <a:t>тощо</a:t>
            </a:r>
            <a:endParaRPr lang="uk-UA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2182</TotalTime>
  <Words>1173</Words>
  <Application>Microsoft Office PowerPoint</Application>
  <PresentationFormat>Экран (4:3)</PresentationFormat>
  <Paragraphs>150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Позашкільне навчально-виховне об’єднання м. Кам’янець-Подільський   тема: Що таке туризм і які його види   Підготувала О.М.Кух</vt:lpstr>
      <vt:lpstr>Туризм – це…</vt:lpstr>
      <vt:lpstr>        Класифікація видів туризму за різними ознаками: </vt:lpstr>
      <vt:lpstr>Слайд 4</vt:lpstr>
      <vt:lpstr>11. Види туризму за метою поїздки:</vt:lpstr>
      <vt:lpstr>Слайд 6</vt:lpstr>
      <vt:lpstr>Слайд 7</vt:lpstr>
      <vt:lpstr>Слайд 8</vt:lpstr>
      <vt:lpstr>Слайд 9</vt:lpstr>
      <vt:lpstr>Слайд 10</vt:lpstr>
      <vt:lpstr>Слайд 11</vt:lpstr>
      <vt:lpstr>Пригодницький туризм</vt:lpstr>
      <vt:lpstr>Слайд 13</vt:lpstr>
      <vt:lpstr>Слайд 14</vt:lpstr>
      <vt:lpstr>Слайд 15</vt:lpstr>
      <vt:lpstr>Ігровий туризм</vt:lpstr>
      <vt:lpstr>Слайд 17</vt:lpstr>
      <vt:lpstr> Спортивний туризм</vt:lpstr>
      <vt:lpstr>12. Види туризму за способом пересування</vt:lpstr>
      <vt:lpstr>13. Індустріальний туризм</vt:lpstr>
      <vt:lpstr>Слайд 21</vt:lpstr>
      <vt:lpstr>Слайд 22</vt:lpstr>
      <vt:lpstr>Слайд 23</vt:lpstr>
      <vt:lpstr>27 вересня Всесвітній день туризму</vt:lpstr>
      <vt:lpstr>Законодавчі акти про туризм</vt:lpstr>
      <vt:lpstr>Використані джерела: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141</cp:revision>
  <dcterms:created xsi:type="dcterms:W3CDTF">2020-05-14T20:25:29Z</dcterms:created>
  <dcterms:modified xsi:type="dcterms:W3CDTF">2020-05-16T08:48:11Z</dcterms:modified>
</cp:coreProperties>
</file>