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5A94B8-3839-435C-8E45-10C58020700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1BA589E-5E91-4E9D-B9F8-79E81D3023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Я хочу пойти в поход (или что нужно купить для того, чтобы пойти в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17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3929090"/>
          </a:xfrm>
        </p:spPr>
        <p:txBody>
          <a:bodyPr/>
          <a:lstStyle/>
          <a:p>
            <a:pPr algn="ctr"/>
            <a:r>
              <a:rPr lang="uk-UA" sz="2000" dirty="0" smtClean="0"/>
              <a:t>Кам’янець-Подільське позашкільне навчально-виховне об’єднання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Тема: Зустріч із дикими тваринами у поході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786" y="5786454"/>
            <a:ext cx="3786214" cy="757246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Підготувала. О.М. </a:t>
            </a:r>
            <a:r>
              <a:rPr lang="uk-UA" dirty="0" err="1" smtClean="0">
                <a:solidFill>
                  <a:srgbClr val="FFFF00"/>
                </a:solidFill>
              </a:rPr>
              <a:t>Кух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ись — Вікіпедія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971475" y="2000240"/>
            <a:ext cx="3172526" cy="39904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929354" cy="6357958"/>
          </a:xfrm>
        </p:spPr>
        <p:txBody>
          <a:bodyPr>
            <a:normAutofit fontScale="77500" lnSpcReduction="20000"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європейська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взагалі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розглядає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як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об’єкт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своєї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здобичі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Поодинокі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випадки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нападів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спровоковані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самою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людиною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Найнебезпечнішими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поранені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тварини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Переслідуючи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хижака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гарячих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слідах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очікувати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звір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причаївся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зненацька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нападе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небезпечна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опинитись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поряд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малюками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Загрозу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становлять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звірі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час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поїдання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їжі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Загалом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дуже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обережна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дика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кішка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яка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уникає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зустрічі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людьми.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усього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вона, як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ведмідь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рідкісним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Україні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звіром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тут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мешкає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майже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450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переважно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Карпатських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лісах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натрапите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тварину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вважайте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пощастило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рідкісного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хижака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плямисту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кішку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Лося внесли в Красную книгу Украины - Korrespondent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2557" y="2500306"/>
            <a:ext cx="5131443" cy="32386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6286544" cy="6357958"/>
          </a:xfrm>
        </p:spPr>
        <p:txBody>
          <a:bodyPr>
            <a:normAutofit fontScale="70000" lnSpcReduction="20000"/>
          </a:bodyPr>
          <a:lstStyle/>
          <a:p>
            <a:r>
              <a:rPr lang="uk-UA" sz="3400" b="1" dirty="0" smtClean="0">
                <a:solidFill>
                  <a:srgbClr val="FF0000"/>
                </a:solidFill>
              </a:rPr>
              <a:t>Лось</a:t>
            </a:r>
            <a:r>
              <a:rPr lang="uk-UA" b="1" dirty="0" smtClean="0"/>
              <a:t> </a:t>
            </a:r>
            <a:r>
              <a:rPr lang="ru-RU" b="1" dirty="0" smtClean="0"/>
              <a:t> </a:t>
            </a:r>
            <a:r>
              <a:rPr lang="ru-RU" sz="3000" b="1" dirty="0" err="1" smtClean="0"/>
              <a:t>досить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небезпечна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тварина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Він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може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завдати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смертельних</a:t>
            </a:r>
            <a:r>
              <a:rPr lang="ru-RU" sz="3000" b="1" dirty="0" smtClean="0"/>
              <a:t> травм. </a:t>
            </a:r>
            <a:r>
              <a:rPr lang="ru-RU" sz="3000" b="1" dirty="0" err="1" smtClean="0"/>
              <a:t>Відомі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випадки</a:t>
            </a:r>
            <a:r>
              <a:rPr lang="ru-RU" sz="3000" b="1" dirty="0" smtClean="0"/>
              <a:t>, коли лось </a:t>
            </a:r>
            <a:r>
              <a:rPr lang="ru-RU" sz="3000" b="1" dirty="0" err="1" smtClean="0"/>
              <a:t>копитами</a:t>
            </a:r>
            <a:r>
              <a:rPr lang="ru-RU" sz="3000" b="1" dirty="0" smtClean="0"/>
              <a:t> пробивав обшивку легкового </a:t>
            </a:r>
            <a:r>
              <a:rPr lang="ru-RU" sz="3000" b="1" dirty="0" err="1" smtClean="0"/>
              <a:t>автомобіля</a:t>
            </a:r>
            <a:r>
              <a:rPr lang="ru-RU" sz="3000" b="1" dirty="0" smtClean="0"/>
              <a:t>. Для </a:t>
            </a:r>
            <a:r>
              <a:rPr lang="ru-RU" sz="3000" b="1" dirty="0" err="1" smtClean="0"/>
              <a:t>нього</a:t>
            </a:r>
            <a:r>
              <a:rPr lang="ru-RU" sz="3000" b="1" dirty="0" smtClean="0"/>
              <a:t> не проблема </a:t>
            </a:r>
            <a:r>
              <a:rPr lang="ru-RU" sz="3000" b="1" dirty="0" err="1" smtClean="0"/>
              <a:t>підняти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людину</a:t>
            </a:r>
            <a:r>
              <a:rPr lang="ru-RU" sz="3000" b="1" dirty="0" smtClean="0"/>
              <a:t> на </a:t>
            </a:r>
            <a:r>
              <a:rPr lang="ru-RU" sz="3000" b="1" dirty="0" err="1" smtClean="0"/>
              <a:t>свої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роги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Самці</a:t>
            </a:r>
            <a:r>
              <a:rPr lang="ru-RU" sz="3000" b="1" dirty="0" smtClean="0"/>
              <a:t> лося – </a:t>
            </a:r>
            <a:r>
              <a:rPr lang="ru-RU" sz="3000" b="1" dirty="0" err="1" smtClean="0"/>
              <a:t>дуже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агресивні</a:t>
            </a:r>
            <a:r>
              <a:rPr lang="ru-RU" sz="3000" b="1" dirty="0" smtClean="0"/>
              <a:t> у </a:t>
            </a:r>
            <a:r>
              <a:rPr lang="ru-RU" sz="3000" b="1" dirty="0" err="1" smtClean="0"/>
              <a:t>шлюбний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період</a:t>
            </a:r>
            <a:r>
              <a:rPr lang="ru-RU" sz="3000" b="1" dirty="0" smtClean="0"/>
              <a:t>, а </a:t>
            </a:r>
            <a:r>
              <a:rPr lang="ru-RU" sz="3000" b="1" dirty="0" err="1" smtClean="0"/>
              <a:t>самиці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проявляють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лють</a:t>
            </a:r>
            <a:r>
              <a:rPr lang="ru-RU" sz="3000" b="1" dirty="0" smtClean="0"/>
              <a:t>, коли </a:t>
            </a:r>
            <a:r>
              <a:rPr lang="ru-RU" sz="3000" b="1" dirty="0" err="1" smtClean="0"/>
              <a:t>наблизишся</a:t>
            </a:r>
            <a:r>
              <a:rPr lang="ru-RU" sz="3000" b="1" dirty="0" smtClean="0"/>
              <a:t> до </a:t>
            </a:r>
            <a:r>
              <a:rPr lang="ru-RU" sz="3000" b="1" dirty="0" err="1" smtClean="0"/>
              <a:t>лосенят</a:t>
            </a:r>
            <a:r>
              <a:rPr lang="ru-RU" sz="3000" b="1" dirty="0" smtClean="0"/>
              <a:t>.</a:t>
            </a:r>
          </a:p>
          <a:p>
            <a:r>
              <a:rPr lang="ru-RU" sz="3000" b="1" dirty="0" smtClean="0"/>
              <a:t> </a:t>
            </a:r>
            <a:r>
              <a:rPr lang="ru-RU" sz="3000" b="1" dirty="0" err="1" smtClean="0"/>
              <a:t>Якщо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натрапили</a:t>
            </a:r>
            <a:r>
              <a:rPr lang="ru-RU" sz="3000" b="1" dirty="0" smtClean="0"/>
              <a:t> на </a:t>
            </a:r>
            <a:r>
              <a:rPr lang="ru-RU" sz="3000" b="1" dirty="0" err="1" smtClean="0"/>
              <a:t>цих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тварин</a:t>
            </a:r>
            <a:r>
              <a:rPr lang="ru-RU" sz="3000" b="1" dirty="0" smtClean="0"/>
              <a:t>, то</a:t>
            </a:r>
            <a:r>
              <a:rPr lang="uk-UA" sz="3000" b="1" dirty="0" smtClean="0"/>
              <a:t>;</a:t>
            </a:r>
            <a:endParaRPr lang="ru-RU" sz="3000" b="1" dirty="0" smtClean="0"/>
          </a:p>
          <a:p>
            <a:pPr lvl="0"/>
            <a:r>
              <a:rPr lang="ru-RU" sz="3000" b="1" dirty="0" smtClean="0"/>
              <a:t> </a:t>
            </a:r>
            <a:r>
              <a:rPr lang="ru-RU" sz="3000" b="1" dirty="0" err="1" smtClean="0"/>
              <a:t>краще</a:t>
            </a:r>
            <a:r>
              <a:rPr lang="ru-RU" sz="3000" b="1" dirty="0" smtClean="0"/>
              <a:t>  </a:t>
            </a:r>
            <a:r>
              <a:rPr lang="ru-RU" sz="3000" b="1" dirty="0" err="1" smtClean="0"/>
              <a:t>помилуватися</a:t>
            </a:r>
            <a:r>
              <a:rPr lang="ru-RU" sz="3000" b="1" dirty="0" smtClean="0"/>
              <a:t> ними </a:t>
            </a:r>
            <a:r>
              <a:rPr lang="ru-RU" sz="3000" b="1" dirty="0" err="1" smtClean="0"/>
              <a:t>здалеку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сфотографувати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залишити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це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місце</a:t>
            </a:r>
            <a:r>
              <a:rPr lang="ru-RU" sz="3000" b="1" dirty="0" smtClean="0"/>
              <a:t>. </a:t>
            </a:r>
          </a:p>
          <a:p>
            <a:pPr lvl="0"/>
            <a:r>
              <a:rPr lang="ru-RU" sz="3000" b="1" dirty="0" err="1" smtClean="0"/>
              <a:t>Тікайте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почувши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ревіння</a:t>
            </a:r>
            <a:r>
              <a:rPr lang="ru-RU" sz="3000" b="1" dirty="0" smtClean="0"/>
              <a:t> </a:t>
            </a:r>
            <a:r>
              <a:rPr lang="ru-RU" sz="3000" b="1" dirty="0" smtClean="0"/>
              <a:t>лося</a:t>
            </a:r>
            <a:endParaRPr lang="ru-RU" sz="3000" b="1" dirty="0" smtClean="0"/>
          </a:p>
          <a:p>
            <a:pPr lvl="0"/>
            <a:r>
              <a:rPr lang="ru-RU" sz="3000" b="1" dirty="0" err="1" smtClean="0"/>
              <a:t>Якщо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зустріч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відбулася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повільно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зійти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дороги лося — </a:t>
            </a:r>
            <a:r>
              <a:rPr lang="ru-RU" sz="3000" b="1" dirty="0" err="1" smtClean="0"/>
              <a:t>він</a:t>
            </a:r>
            <a:r>
              <a:rPr lang="ru-RU" sz="3000" b="1" dirty="0" smtClean="0"/>
              <a:t> не </a:t>
            </a:r>
            <a:r>
              <a:rPr lang="ru-RU" sz="3000" b="1" dirty="0" err="1" smtClean="0"/>
              <a:t>може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задкувати</a:t>
            </a:r>
            <a:r>
              <a:rPr lang="ru-RU" sz="3000" b="1" dirty="0" smtClean="0"/>
              <a:t>.</a:t>
            </a:r>
          </a:p>
          <a:p>
            <a:pPr lvl="0"/>
            <a:r>
              <a:rPr lang="ru-RU" sz="3000" b="1" dirty="0" err="1" smtClean="0"/>
              <a:t>Сховайтеся</a:t>
            </a:r>
            <a:r>
              <a:rPr lang="ru-RU" sz="3000" b="1" dirty="0" smtClean="0"/>
              <a:t> </a:t>
            </a:r>
            <a:r>
              <a:rPr lang="ru-RU" sz="3000" b="1" dirty="0" smtClean="0"/>
              <a:t>за деревом — </a:t>
            </a:r>
            <a:r>
              <a:rPr lang="ru-RU" sz="3000" b="1" dirty="0" err="1" smtClean="0"/>
              <a:t>лосі</a:t>
            </a:r>
            <a:r>
              <a:rPr lang="ru-RU" sz="3000" b="1" dirty="0" smtClean="0"/>
              <a:t> погано </a:t>
            </a:r>
            <a:r>
              <a:rPr lang="ru-RU" sz="3000" b="1" dirty="0" err="1" smtClean="0"/>
              <a:t>бачать</a:t>
            </a:r>
            <a:r>
              <a:rPr lang="ru-RU" sz="3000" b="1" dirty="0" smtClean="0"/>
              <a:t>.</a:t>
            </a:r>
          </a:p>
          <a:p>
            <a:pPr lvl="0"/>
            <a:r>
              <a:rPr lang="ru-RU" sz="3000" b="1" dirty="0" err="1" smtClean="0"/>
              <a:t>Включіть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музику</a:t>
            </a:r>
            <a:r>
              <a:rPr lang="ru-RU" sz="3000" b="1" dirty="0" smtClean="0"/>
              <a:t> на </a:t>
            </a:r>
            <a:r>
              <a:rPr lang="ru-RU" sz="3000" b="1" dirty="0" err="1" smtClean="0"/>
              <a:t>телефоні</a:t>
            </a:r>
            <a:r>
              <a:rPr lang="ru-RU" sz="3000" b="1" dirty="0" smtClean="0"/>
              <a:t> — лося </a:t>
            </a:r>
            <a:r>
              <a:rPr lang="ru-RU" sz="3000" b="1" dirty="0" err="1" smtClean="0"/>
              <a:t>лякають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незнайомі</a:t>
            </a:r>
            <a:r>
              <a:rPr lang="ru-RU" sz="3000" b="1" dirty="0" smtClean="0"/>
              <a:t> звуки.</a:t>
            </a:r>
          </a:p>
          <a:p>
            <a:pPr lvl="0"/>
            <a:r>
              <a:rPr lang="ru-RU" sz="3000" b="1" dirty="0" err="1" smtClean="0"/>
              <a:t>Якщо</a:t>
            </a:r>
            <a:r>
              <a:rPr lang="ru-RU" sz="3000" b="1" dirty="0" smtClean="0"/>
              <a:t> лось </a:t>
            </a:r>
            <a:r>
              <a:rPr lang="ru-RU" sz="3000" b="1" dirty="0" err="1" smtClean="0"/>
              <a:t>біжить</a:t>
            </a:r>
            <a:r>
              <a:rPr lang="ru-RU" sz="3000" b="1" dirty="0" smtClean="0"/>
              <a:t> за вами, </a:t>
            </a:r>
            <a:r>
              <a:rPr lang="ru-RU" sz="3000" b="1" dirty="0" err="1" smtClean="0"/>
              <a:t>лізьте</a:t>
            </a:r>
            <a:r>
              <a:rPr lang="ru-RU" sz="3000" b="1" dirty="0" smtClean="0"/>
              <a:t> на дерево.</a:t>
            </a:r>
          </a:p>
          <a:p>
            <a:pPr lvl="0"/>
            <a:r>
              <a:rPr lang="ru-RU" sz="3000" b="1" dirty="0" smtClean="0"/>
              <a:t>Лось </a:t>
            </a:r>
            <a:r>
              <a:rPr lang="ru-RU" sz="3000" b="1" dirty="0" smtClean="0"/>
              <a:t>не </a:t>
            </a:r>
            <a:r>
              <a:rPr lang="ru-RU" sz="3000" b="1" dirty="0" err="1" smtClean="0"/>
              <a:t>переслідує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свого</a:t>
            </a:r>
            <a:r>
              <a:rPr lang="ru-RU" sz="3000" b="1" dirty="0" smtClean="0"/>
              <a:t> противника.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Благородный олень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4830809" cy="32146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407196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Олені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загрожувати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шлюбний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гарем,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ревниво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охороняють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опиниться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самкою, олень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напасти.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Нахилом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вперед,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тупотом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копит та звуками,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нагадують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хрюкання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попереджає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причиною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автомобільних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проїжджій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Вони не бояться машин, а тому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дорогах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уважним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Лисячі атаки: на Черкащині лисиці знищили свійську птицю у господарів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799083" y="3214686"/>
            <a:ext cx="5344917" cy="36433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364333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Лисиця</a:t>
            </a:r>
            <a:endParaRPr lang="ru-RU" dirty="0" smtClean="0"/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Лисиці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небезпечними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обережний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полохливий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уникає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контролює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себе, коли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хвора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сказ.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Шанси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натрапити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скажену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лисицю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вони часто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наближаються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житла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людей.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дикої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фауни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хворі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лисиці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переносники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сказу,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постраждати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худоба, собаки через укуси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зараженим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звіром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лисиці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переносниками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корости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хвороб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провокуйте та не підгодовуйте звіра!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В заказник «Польновский» Никифоровского района вернулись барсуки ...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429093" y="3714728"/>
            <a:ext cx="4714907" cy="3143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572560" cy="30003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Борсук.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потужні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щелепи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роздроблять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кістку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ноги.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борсуки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полохливі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намагаються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нападають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захищаючи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потомство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відлякати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звуками.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хворої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заходу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пункти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вони нападали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траплявся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8916" name="Picture 4" descr="Барсуки и летучие мыши Жигулевского заповедника будут строго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638587" cy="272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Єнотовидний собака. Опис, особливості, види, спосіб життя і середовище проживання єнотовидного собаки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14414" y="4184144"/>
            <a:ext cx="4214841" cy="2673856"/>
          </a:xfrm>
          <a:prstGeom prst="rect">
            <a:avLst/>
          </a:prstGeom>
          <a:noFill/>
        </p:spPr>
      </p:pic>
      <p:pic>
        <p:nvPicPr>
          <p:cNvPr id="39938" name="Picture 2" descr="Енотовидная собака: фото и описание, отличие от енота, содержание ...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86446" y="3390898"/>
            <a:ext cx="3114163" cy="34671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3786214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Єнотовидний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собака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полюбляє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вологі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заселює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заплави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струмків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мешкає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болотах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заростях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осоки.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нору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густому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чагарнику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росте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схилах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балок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листяному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оселяється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густому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підліску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Єнотовидний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собака —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тварина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всеїдна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Меню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сезону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Плоди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зерно,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зелена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дієти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собаки.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Тваринна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раціону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різноманітна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безхребетні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гризуни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популярні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земноводні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птахи,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членистоногі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молюски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Зустрічей з людиною уникає, оскільки не дуже швидко бігає. </a:t>
            </a: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Нападає лише коли захищає нору чи хвора на сказ.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32147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b="1" dirty="0" err="1" smtClean="0"/>
              <a:t>складають</a:t>
            </a:r>
            <a:r>
              <a:rPr lang="ru-RU" b="1" dirty="0" smtClean="0"/>
              <a:t> </a:t>
            </a:r>
            <a:r>
              <a:rPr lang="ru-RU" b="1" dirty="0" err="1" smtClean="0"/>
              <a:t>бродячі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здичавілі</a:t>
            </a:r>
            <a:r>
              <a:rPr lang="ru-RU" b="1" dirty="0" smtClean="0"/>
              <a:t> собаки.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удома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формування</a:t>
            </a:r>
            <a:r>
              <a:rPr lang="ru-RU" dirty="0" smtClean="0"/>
              <a:t> великих </a:t>
            </a:r>
            <a:r>
              <a:rPr lang="ru-RU" dirty="0" err="1" smtClean="0"/>
              <a:t>зграй</a:t>
            </a:r>
            <a:r>
              <a:rPr lang="ru-RU" dirty="0" smtClean="0"/>
              <a:t>, особливо на </a:t>
            </a:r>
            <a:r>
              <a:rPr lang="ru-RU" dirty="0" err="1" smtClean="0"/>
              <a:t>околицях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містечок</a:t>
            </a:r>
            <a:r>
              <a:rPr lang="ru-RU" dirty="0" smtClean="0"/>
              <a:t>, у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smtClean="0"/>
              <a:t>бродячих та </a:t>
            </a:r>
            <a:r>
              <a:rPr lang="ru-RU" dirty="0" err="1" smtClean="0"/>
              <a:t>здичавілих</a:t>
            </a:r>
            <a:r>
              <a:rPr lang="ru-RU" dirty="0" smtClean="0"/>
              <a:t> собак в </a:t>
            </a:r>
            <a:r>
              <a:rPr lang="ru-RU" dirty="0" err="1" smtClean="0"/>
              <a:t>Україні</a:t>
            </a:r>
            <a:r>
              <a:rPr lang="ru-RU" dirty="0" smtClean="0"/>
              <a:t> не </a:t>
            </a:r>
            <a:r>
              <a:rPr lang="ru-RU" dirty="0" err="1" smtClean="0"/>
              <a:t>встановлена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пси не бояться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агресивні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часто </a:t>
            </a:r>
            <a:r>
              <a:rPr lang="ru-RU" dirty="0" err="1" smtClean="0"/>
              <a:t>нападають</a:t>
            </a:r>
            <a:r>
              <a:rPr lang="ru-RU" dirty="0" smtClean="0"/>
              <a:t>. </a:t>
            </a:r>
            <a:r>
              <a:rPr lang="ru-RU" dirty="0" err="1" smtClean="0"/>
              <a:t>Імовірність</a:t>
            </a:r>
            <a:r>
              <a:rPr lang="ru-RU" dirty="0" smtClean="0"/>
              <a:t> бути </a:t>
            </a:r>
            <a:r>
              <a:rPr lang="ru-RU" dirty="0" err="1" smtClean="0"/>
              <a:t>вкушеним</a:t>
            </a:r>
            <a:r>
              <a:rPr lang="ru-RU" dirty="0" smtClean="0"/>
              <a:t> хворою на сказ бездомною собакою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.</a:t>
            </a:r>
          </a:p>
          <a:p>
            <a:pPr algn="just"/>
            <a:r>
              <a:rPr lang="uk-UA" dirty="0" smtClean="0"/>
              <a:t>Не провокуйте собак! Поведінка в такій ситуації як і з вовком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Роздерті кози і подушені кури: зграя здичавілих псів тероризує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4143404" cy="3104550"/>
          </a:xfrm>
          <a:prstGeom prst="rect">
            <a:avLst/>
          </a:prstGeom>
          <a:noFill/>
        </p:spPr>
      </p:pic>
      <p:pic>
        <p:nvPicPr>
          <p:cNvPr id="40964" name="Picture 4" descr="Здичавілі собаки та лисиці тероризують околиці Кременчук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966" y="3929066"/>
            <a:ext cx="375049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Ліс наше багатство, наша краса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3686172" cy="85250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Запам'ятайте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574428"/>
          </a:xfrm>
        </p:spPr>
        <p:txBody>
          <a:bodyPr>
            <a:normAutofit fontScale="85000" lnSpcReduction="20000"/>
          </a:bodyPr>
          <a:lstStyle/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зустрічі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диким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звіром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постарайтеся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втрачати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самовладання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впадайте в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паніку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Тварини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дуже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добре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відчувають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емоційний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стан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людини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Якщо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звір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все ж напав на вас,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використовуйте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для оборони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будь-які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тверді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ніж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палицю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камінь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ін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Якщо він повалив вас на землю - постарайтеся згрупуватися, максимально захистивши внутрішні органи, і наносите удари в найбільш вразливі місця на тілі тварини - очі, горло і ніс;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Збираючись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лісу, завжди беріть з собою предмети, які можуть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відлякати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звіра.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бути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простий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свисток,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спрей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комарів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або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балончик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перцевим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аерозолем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Відмінною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захистом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нападу «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шумові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стартові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пістолети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algn="just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Лес – бесценный дар природы | Харьковский зоопарк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29552" cy="70962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Що ще </a:t>
            </a:r>
            <a:r>
              <a:rPr lang="uk-UA" sz="2800" b="1" u="sng" dirty="0" smtClean="0">
                <a:solidFill>
                  <a:srgbClr val="FFFF00"/>
                </a:solidFill>
              </a:rPr>
              <a:t>вбереже від </a:t>
            </a:r>
            <a:r>
              <a:rPr lang="uk-UA" sz="2800" b="1" u="sng" dirty="0" smtClean="0">
                <a:solidFill>
                  <a:srgbClr val="FFFF00"/>
                </a:solidFill>
              </a:rPr>
              <a:t>зустрічі з тваринами: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5866"/>
          </a:xfrm>
        </p:spPr>
        <p:txBody>
          <a:bodyPr>
            <a:normAutofit fontScale="85000" lnSpcReduction="10000"/>
          </a:bodyPr>
          <a:lstStyle/>
          <a:p>
            <a:pPr lvl="0"/>
            <a:endParaRPr lang="uk-UA" b="1" dirty="0" smtClean="0">
              <a:solidFill>
                <a:schemeClr val="bg1"/>
              </a:solidFill>
            </a:endParaRPr>
          </a:p>
          <a:p>
            <a:pPr lvl="0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ставте намет та не паліть вогонь на звіриних стежках та біля водопою. Про це місце вам вкажуть сліди.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намагайтеся годувати тварин своєю їжею – це небезпечно для тварини і Вас. Звірі можуть напасти у пошуках їжі – вкусити та зіпсувати спорядження.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залишайте на ніч запаси їжі на вулиці, щоб не привабити </a:t>
            </a:r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гризунів та дрібних хижаків. 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Готову страву, яку не з’їли заховайте в намет або подалі від нього, але не під тент. Щоб уникнути нападу звірів.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гладьте тварин, щоб не заразитися різними хворобами.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чіпайте пташині гнізда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намагайтеся самостійно рятувати поранену тварину, навіть </a:t>
            </a:r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маленьку, щоб уникнути укусу.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Укуси тварин загрожують вам заразитися сказом!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Державна служба України з питань безпечності харчових продуктів та ..."/>
          <p:cNvPicPr>
            <a:picLocks noChangeAspect="1" noChangeArrowheads="1"/>
          </p:cNvPicPr>
          <p:nvPr/>
        </p:nvPicPr>
        <p:blipFill>
          <a:blip r:embed="rId2">
            <a:lum bright="-2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50299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Збираючись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похід</a:t>
            </a:r>
            <a:r>
              <a:rPr lang="ru-RU" dirty="0" smtClean="0"/>
              <a:t> до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на </a:t>
            </a:r>
            <a:r>
              <a:rPr lang="ru-RU" dirty="0" err="1" smtClean="0"/>
              <a:t>прогулянку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  </a:t>
            </a:r>
            <a:r>
              <a:rPr lang="ru-RU" dirty="0" err="1" smtClean="0"/>
              <a:t>полювання</a:t>
            </a:r>
            <a:r>
              <a:rPr lang="ru-RU" dirty="0" smtClean="0"/>
              <a:t>, за ягодами, грибами </a:t>
            </a:r>
            <a:r>
              <a:rPr lang="ru-RU" dirty="0" err="1" smtClean="0"/>
              <a:t>або</a:t>
            </a:r>
            <a:r>
              <a:rPr lang="ru-RU" dirty="0" smtClean="0"/>
              <a:t> ж просто </a:t>
            </a:r>
            <a:r>
              <a:rPr lang="ru-RU" dirty="0" err="1" smtClean="0"/>
              <a:t>відпочиваючи</a:t>
            </a:r>
            <a:r>
              <a:rPr lang="ru-RU" dirty="0" smtClean="0"/>
              <a:t> в </a:t>
            </a:r>
            <a:r>
              <a:rPr lang="ru-RU" dirty="0" err="1" smtClean="0"/>
              <a:t>мальовничому</a:t>
            </a:r>
            <a:r>
              <a:rPr lang="ru-RU" dirty="0" smtClean="0"/>
              <a:t> «глухому» </a:t>
            </a:r>
            <a:r>
              <a:rPr lang="ru-RU" dirty="0" err="1" smtClean="0"/>
              <a:t>куточку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пам'ятати</a:t>
            </a:r>
            <a:r>
              <a:rPr lang="ru-RU" dirty="0" smtClean="0"/>
              <a:t> про 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раптово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дикого </a:t>
            </a:r>
            <a:r>
              <a:rPr lang="ru-RU" dirty="0" err="1" smtClean="0"/>
              <a:t>звіра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Відзначимо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дикі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в наших </a:t>
            </a:r>
            <a:r>
              <a:rPr lang="ru-RU" dirty="0" err="1" smtClean="0"/>
              <a:t>лісах</a:t>
            </a:r>
            <a:r>
              <a:rPr lang="ru-RU" dirty="0" smtClean="0"/>
              <a:t>, не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як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полювання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просто так, без причини, </a:t>
            </a:r>
            <a:r>
              <a:rPr lang="ru-RU" dirty="0" err="1" smtClean="0"/>
              <a:t>ніколи</a:t>
            </a:r>
            <a:r>
              <a:rPr lang="ru-RU" dirty="0" smtClean="0"/>
              <a:t> на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нападають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відбутися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тому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люди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спровокують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звіра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неправильними</a:t>
            </a:r>
            <a:r>
              <a:rPr lang="ru-RU" dirty="0" smtClean="0"/>
              <a:t> </a:t>
            </a:r>
            <a:r>
              <a:rPr lang="ru-RU" dirty="0" err="1" smtClean="0"/>
              <a:t>діями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Звірі, які можуть становити небезпеку в Україні - </a:t>
            </a:r>
            <a:r>
              <a:rPr lang="ru-RU" b="1" dirty="0" err="1" smtClean="0"/>
              <a:t>ведмідь</a:t>
            </a:r>
            <a:r>
              <a:rPr lang="ru-RU" b="1" dirty="0" smtClean="0"/>
              <a:t>, лось, кабан, </a:t>
            </a:r>
            <a:r>
              <a:rPr lang="ru-RU" b="1" dirty="0" err="1" smtClean="0"/>
              <a:t>рись</a:t>
            </a:r>
            <a:r>
              <a:rPr lang="uk-UA" b="1" dirty="0" smtClean="0"/>
              <a:t>, вовк, лисиця, борсук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C:\Users\User\Desktop\пвд\2-47-758x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43128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Будьте обережними і нехай походи принесуть лише задоволення!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7000924" cy="709610"/>
          </a:xfrm>
        </p:spPr>
        <p:txBody>
          <a:bodyPr/>
          <a:lstStyle/>
          <a:p>
            <a:pPr algn="ctr"/>
            <a:r>
              <a:rPr lang="uk-UA" dirty="0" smtClean="0"/>
              <a:t>Як уникнути зустрічі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  </a:t>
            </a:r>
            <a:r>
              <a:rPr lang="ru-RU" dirty="0" smtClean="0"/>
              <a:t>У </a:t>
            </a:r>
            <a:r>
              <a:rPr lang="ru-RU" dirty="0" err="1" smtClean="0"/>
              <a:t>лісі</a:t>
            </a:r>
            <a:r>
              <a:rPr lang="ru-RU" dirty="0" smtClean="0"/>
              <a:t> </a:t>
            </a:r>
            <a:r>
              <a:rPr lang="ru-RU" b="1" dirty="0" err="1"/>
              <a:t>уникайте</a:t>
            </a:r>
            <a:r>
              <a:rPr lang="ru-RU" b="1" dirty="0"/>
              <a:t> </a:t>
            </a:r>
            <a:r>
              <a:rPr lang="ru-RU" b="1" dirty="0" err="1"/>
              <a:t>ділянок</a:t>
            </a:r>
            <a:r>
              <a:rPr lang="ru-RU" b="1" dirty="0"/>
              <a:t>, </a:t>
            </a:r>
            <a:r>
              <a:rPr lang="ru-RU" b="1" dirty="0" err="1"/>
              <a:t>зарослих</a:t>
            </a:r>
            <a:r>
              <a:rPr lang="ru-RU" b="1" dirty="0"/>
              <a:t> </a:t>
            </a:r>
            <a:r>
              <a:rPr lang="ru-RU" b="1" dirty="0" err="1"/>
              <a:t>високою</a:t>
            </a:r>
            <a:r>
              <a:rPr lang="ru-RU" b="1" dirty="0"/>
              <a:t> травою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b="1" dirty="0"/>
              <a:t>густим </a:t>
            </a:r>
            <a:r>
              <a:rPr lang="ru-RU" b="1" dirty="0" err="1"/>
              <a:t>чагарником</a:t>
            </a:r>
            <a:r>
              <a:rPr lang="ru-RU" b="1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«денного» </a:t>
            </a:r>
            <a:r>
              <a:rPr lang="ru-RU" dirty="0" err="1"/>
              <a:t>перебування</a:t>
            </a:r>
            <a:r>
              <a:rPr lang="ru-RU" dirty="0"/>
              <a:t> дикого </a:t>
            </a:r>
            <a:r>
              <a:rPr lang="ru-RU" dirty="0" err="1"/>
              <a:t>звіра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ru-RU" b="1" dirty="0" err="1"/>
              <a:t>звіра</a:t>
            </a:r>
            <a:r>
              <a:rPr lang="ru-RU" b="1" dirty="0"/>
              <a:t> </a:t>
            </a:r>
            <a:r>
              <a:rPr lang="ru-RU" b="1" dirty="0" err="1"/>
              <a:t>здалеку</a:t>
            </a:r>
            <a:r>
              <a:rPr lang="ru-RU" dirty="0"/>
              <a:t> -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наближайтеся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, не </a:t>
            </a:r>
            <a:r>
              <a:rPr lang="ru-RU" dirty="0" err="1"/>
              <a:t>галасуйте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b="1" dirty="0" err="1"/>
              <a:t>обережно</a:t>
            </a:r>
            <a:r>
              <a:rPr lang="ru-RU" b="1" dirty="0"/>
              <a:t> </a:t>
            </a:r>
            <a:r>
              <a:rPr lang="ru-RU" b="1" dirty="0" err="1"/>
              <a:t>обійдіть</a:t>
            </a:r>
            <a:r>
              <a:rPr lang="ru-RU" dirty="0"/>
              <a:t> , </a:t>
            </a:r>
            <a:r>
              <a:rPr lang="ru-RU" dirty="0" err="1"/>
              <a:t>дотримуючи</a:t>
            </a:r>
            <a:r>
              <a:rPr lang="ru-RU" dirty="0"/>
              <a:t> максимально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;</a:t>
            </a:r>
          </a:p>
          <a:p>
            <a:pPr lvl="0"/>
            <a:r>
              <a:rPr lang="uk-UA" dirty="0"/>
              <a:t> Рухаючись по лісу групою, потрібно видавати якомога </a:t>
            </a:r>
            <a:r>
              <a:rPr lang="uk-UA" b="1" dirty="0"/>
              <a:t>більше звуків</a:t>
            </a:r>
            <a:r>
              <a:rPr lang="uk-UA" dirty="0"/>
              <a:t> - перекрикуватися, співати і вільно перемовлятися - гучний шум змусить звіра обійти вашу компанію стороною;</a:t>
            </a:r>
            <a:endParaRPr lang="ru-RU" dirty="0"/>
          </a:p>
          <a:p>
            <a:pPr lvl="0"/>
            <a:r>
              <a:rPr lang="uk-UA" dirty="0"/>
              <a:t> Негайно залишіть місце, в якому ви </a:t>
            </a:r>
            <a:r>
              <a:rPr lang="uk-UA" b="1" dirty="0"/>
              <a:t>виявили дитинчат тварин,</a:t>
            </a:r>
            <a:r>
              <a:rPr lang="uk-UA" dirty="0"/>
              <a:t> не наближайтеся до них і пам'ятайте - їх мати </a:t>
            </a:r>
            <a:r>
              <a:rPr lang="ru-RU" dirty="0"/>
              <a:t>в 99% </a:t>
            </a:r>
            <a:r>
              <a:rPr lang="uk-UA" dirty="0"/>
              <a:t>десь поруч.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потомство, вона </a:t>
            </a:r>
            <a:r>
              <a:rPr lang="ru-RU" dirty="0" err="1" smtClean="0"/>
              <a:t>нападе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!</a:t>
            </a:r>
          </a:p>
          <a:p>
            <a:pPr lvl="0"/>
            <a:r>
              <a:rPr lang="uk-UA" dirty="0" smtClean="0"/>
              <a:t> </a:t>
            </a:r>
            <a:r>
              <a:rPr lang="uk-UA" dirty="0" smtClean="0"/>
              <a:t>Не підходити  до пораненого звіра</a:t>
            </a:r>
          </a:p>
          <a:p>
            <a:pPr lvl="0"/>
            <a:r>
              <a:rPr lang="uk-UA" dirty="0" smtClean="0"/>
              <a:t>Не дратувати хвору тварину, вона може хворіти на сказ (піна біля рота) і напасти сама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кие кабаны – грозный предок домашней свиньи – Клуб любителей хрюш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435765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nfo RM: Лосиха и лосёнок застрелены браконьерами в Мордовии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929190" y="3000372"/>
            <a:ext cx="3852484" cy="3857628"/>
          </a:xfrm>
          <a:prstGeom prst="rect">
            <a:avLst/>
          </a:prstGeom>
          <a:noFill/>
        </p:spPr>
      </p:pic>
      <p:pic>
        <p:nvPicPr>
          <p:cNvPr id="1028" name="Picture 4" descr="Волчата родились в зоопарке Нижнего Новгорода - РИА Новости, 11.05 ...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14282" y="3286124"/>
            <a:ext cx="4506794" cy="3357562"/>
          </a:xfrm>
          <a:prstGeom prst="rect">
            <a:avLst/>
          </a:prstGeom>
          <a:noFill/>
        </p:spPr>
      </p:pic>
      <p:pic>
        <p:nvPicPr>
          <p:cNvPr id="1030" name="Picture 6" descr="Лиса играет с лисятами.» — карточка пользователя Елена С. в Яндекс ...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4312894" y="0"/>
            <a:ext cx="4831106" cy="30003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16" y="0"/>
            <a:ext cx="20002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Лисиця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0"/>
            <a:ext cx="20002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Кабан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6429396"/>
            <a:ext cx="1357322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Лось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357562"/>
            <a:ext cx="1285884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Вовк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ᐈ Медведь с медвежатами фото, фотографии медведица с медвежатам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3203" y="3714728"/>
            <a:ext cx="5590797" cy="3143272"/>
          </a:xfrm>
          <a:prstGeom prst="rect">
            <a:avLst/>
          </a:prstGeom>
          <a:noFill/>
        </p:spPr>
      </p:pic>
      <p:pic>
        <p:nvPicPr>
          <p:cNvPr id="19460" name="Picture 4" descr="50 цікавих фактів про борсук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714999" cy="3429000"/>
          </a:xfrm>
          <a:prstGeom prst="rect">
            <a:avLst/>
          </a:prstGeom>
          <a:noFill/>
        </p:spPr>
      </p:pic>
      <p:pic>
        <p:nvPicPr>
          <p:cNvPr id="19462" name="Picture 6" descr="Лісовий тхір - все про тварин"/>
          <p:cNvPicPr>
            <a:picLocks noChangeAspect="1" noChangeArrowheads="1"/>
          </p:cNvPicPr>
          <p:nvPr/>
        </p:nvPicPr>
        <p:blipFill>
          <a:blip r:embed="rId4"/>
          <a:srcRect l="13663" t="10942" r="13054" b="2453"/>
          <a:stretch>
            <a:fillRect/>
          </a:stretch>
        </p:blipFill>
        <p:spPr bwMode="auto">
          <a:xfrm>
            <a:off x="5857884" y="500042"/>
            <a:ext cx="3000364" cy="2593555"/>
          </a:xfrm>
          <a:prstGeom prst="rect">
            <a:avLst/>
          </a:prstGeom>
          <a:noFill/>
        </p:spPr>
      </p:pic>
      <p:pic>
        <p:nvPicPr>
          <p:cNvPr id="19464" name="Picture 8" descr="Куниці - фото, опис, ареал, вороги, популяц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3643306" cy="22727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6357958"/>
            <a:ext cx="2571768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Ведмідь бурий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857496"/>
            <a:ext cx="20002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Тхір лісовий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72206"/>
            <a:ext cx="20002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Куниця карпатська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85728"/>
            <a:ext cx="178595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Борсук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У черкаському зоопарку народилося рисеня | Телерадіокомпанія ВІК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072066" cy="3378076"/>
          </a:xfrm>
          <a:prstGeom prst="rect">
            <a:avLst/>
          </a:prstGeom>
          <a:noFill/>
        </p:spPr>
      </p:pic>
      <p:pic>
        <p:nvPicPr>
          <p:cNvPr id="20484" name="Picture 4" descr="http://animal.in.ua/wp-content/uploads/pp1456_8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000504"/>
            <a:ext cx="5068186" cy="2500306"/>
          </a:xfrm>
          <a:prstGeom prst="rect">
            <a:avLst/>
          </a:prstGeom>
          <a:noFill/>
        </p:spPr>
      </p:pic>
      <p:sp>
        <p:nvSpPr>
          <p:cNvPr id="20486" name="AutoShape 6" descr="Ласка как природное и домашнее животное: размеры зверька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Ласка как природное и домашнее животное: размеры зверька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Ласка: описание животного, чем питается, среда обит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42918"/>
            <a:ext cx="3630607" cy="31303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285728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Рись європейська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6143644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Кіт лісовий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85728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Ласка мала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x1513800896_karpatskyi-buryi-vedm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68242"/>
            <a:ext cx="5929322" cy="380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643734" cy="6381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Що робити при зустрічі з: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215370" cy="57864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Ведмідь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Ведмеді, як і більшість великих звірів, найбільш небезпечні у шлюбний період, потривожені під час зимової сплячки, ті, що не залягли на зимовий сон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 </a:t>
            </a:r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чи відразу прокинулися після нього.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Та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найстрашніше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–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натрапити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на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ведмедицю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ведмежатами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1.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Якщо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звір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несподівано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з'явився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прямо перед вами, не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панікуйте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біжіть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-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ведмідь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незважаючи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на 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неповороткість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дуже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швидка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тварина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втекти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від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нього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не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вийде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2.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Не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намагайтеся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сховатися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від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нього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на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дереві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тварина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може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легкістю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туди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забратися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3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Намагайтеся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зберігати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спокій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повільно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ступайте назад, не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повертаючись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до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звіра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спиною. </a:t>
            </a:r>
          </a:p>
          <a:p>
            <a:pPr algn="just"/>
            <a:r>
              <a:rPr lang="uk-UA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4.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Гучним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криком закликайте на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допомогу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підніміть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руки, взявши в них куртку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або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светр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-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це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збільшить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ваш «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розмір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»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допоможе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відлякати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звіра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n by Krista Tattooer on Reference and Inspiration for art ...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20" y="714356"/>
            <a:ext cx="3290702" cy="58579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48" y="642894"/>
            <a:ext cx="7429552" cy="6215106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smtClean="0">
                <a:solidFill>
                  <a:srgbClr val="C00000"/>
                </a:solidFill>
                <a:cs typeface="Times New Roman" pitchFamily="18" charset="0"/>
              </a:rPr>
              <a:t>Вовк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– друга за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розміром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хижа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тварина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України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Він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мешкає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у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всіх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регіонах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Людина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не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є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об’єктом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полювання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вовк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намагається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оминати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її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не через те,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що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боїться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, а тому,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що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вона не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цікава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йому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як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потенційна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жертва.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Винятком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може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стати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дитина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вагою до 40 кг.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Якщо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доросла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людина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присяде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, то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це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може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спровокувати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вовка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напасти. </a:t>
            </a:r>
          </a:p>
          <a:p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1. При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зустрічі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з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цією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твариною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не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намагайтеся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від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нього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втекти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це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марно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Не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дивіться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в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очі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вовку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і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не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кричіть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він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сприймає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це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як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загрозу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або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виклик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3.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Обережно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ступайте назад, стоячи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обличчям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до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звіра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  <a:p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4.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Постарайтеся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вилізти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на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найближче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дерево -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це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кращий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вихід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при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зустрічі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з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вовком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і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чекайте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, коли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тварина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002060"/>
                </a:solidFill>
                <a:cs typeface="Times New Roman" pitchFamily="18" charset="0"/>
              </a:rPr>
              <a:t>піде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..</a:t>
            </a:r>
            <a:endParaRPr lang="ru-RU" sz="3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5. Однак, якщо вовк голодний, то він може покликати зграю і чатувати вас під деревом</a:t>
            </a:r>
            <a:endParaRPr lang="ru-RU" sz="3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6. Якщо звір все ж нападає на вас, виставте вперед руку (бажано встигнути обмотати її курткою або светром) для того, щоб вовк у неї вчепився, а іншою рукою наносіть</a:t>
            </a:r>
            <a:r>
              <a:rPr lang="ru-RU" sz="3300" b="1" dirty="0" smtClean="0">
                <a:solidFill>
                  <a:srgbClr val="002060"/>
                </a:solidFill>
                <a:cs typeface="Times New Roman" pitchFamily="18" charset="0"/>
              </a:rPr>
              <a:t> </a:t>
            </a:r>
            <a:r>
              <a:rPr lang="uk-UA" sz="3300" b="1" dirty="0" smtClean="0">
                <a:solidFill>
                  <a:srgbClr val="002060"/>
                </a:solidFill>
                <a:cs typeface="Times New Roman" pitchFamily="18" charset="0"/>
              </a:rPr>
              <a:t> йому удари в ніс або очі - це найбільш чутливі місця на тілі хижака</a:t>
            </a:r>
            <a:r>
              <a:rPr lang="uk-UA" sz="33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33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Один із методів, який змусить його відійти від вас при випадковій зустрічі: розстібнути куртку, максимально розгорнути поли над головою, щоб здаватися більш масивним і вищим.</a:t>
            </a:r>
            <a:endParaRPr lang="ru-RU" sz="2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В Петербург в поисках пищи пришли дикие кабаны"/>
          <p:cNvPicPr>
            <a:picLocks noChangeAspect="1" noChangeArrowheads="1"/>
          </p:cNvPicPr>
          <p:nvPr/>
        </p:nvPicPr>
        <p:blipFill>
          <a:blip r:embed="rId2"/>
          <a:srcRect l="9375" t="5950" r="7102" b="16383"/>
          <a:stretch>
            <a:fillRect/>
          </a:stretch>
        </p:blipFill>
        <p:spPr bwMode="auto">
          <a:xfrm>
            <a:off x="1714480" y="2999620"/>
            <a:ext cx="5643602" cy="38583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62151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Кабан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загрожувати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згадані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хижаки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По-перше,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наших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люті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шлюбного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Дикі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свині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невмотивованої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Вепри великими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гострими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іклами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завдати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поранень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смертельних</a:t>
            </a:r>
            <a:r>
              <a:rPr lang="uk-UA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Кабани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прудкі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напролом через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чагарники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завали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болота. Дикий кабан погано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розвинений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нюх та слух.</a:t>
            </a:r>
          </a:p>
          <a:p>
            <a:pPr algn="just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обережна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тварина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кабан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сховатися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гущавині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представляти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поранений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звір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самка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дитинчатами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Кабан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швидкий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звір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втекти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складно.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Залізьте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дерево</a:t>
            </a:r>
            <a:r>
              <a:rPr lang="uk-UA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гарантовано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врятує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метрової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висоти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вагою 100–200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кг.і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відлякуйте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кидаючи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гілки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кишень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кабана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вовка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чекати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чатуючи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вас, а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піде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Звір боїться різкого і гучного крику, шуму чи свисту - такі звуки викликають у нього паніку і кабан тікає</a:t>
            </a:r>
            <a:r>
              <a:rPr lang="uk-UA" sz="3000" dirty="0" smtClean="0">
                <a:solidFill>
                  <a:srgbClr val="0070C0"/>
                </a:solidFill>
              </a:rPr>
              <a:t>.</a:t>
            </a:r>
            <a:endParaRPr lang="ru-RU" sz="30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179</TotalTime>
  <Words>1038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Кам’янець-Подільське позашкільне навчально-виховне об’єднання   Тема: Зустріч із дикими тваринами у поході</vt:lpstr>
      <vt:lpstr>Слайд 2</vt:lpstr>
      <vt:lpstr>Як уникнути зустрічі</vt:lpstr>
      <vt:lpstr>Слайд 4</vt:lpstr>
      <vt:lpstr>Слайд 5</vt:lpstr>
      <vt:lpstr>Слайд 6</vt:lpstr>
      <vt:lpstr>Що робити при зустрічі з: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Запам'ятайте:</vt:lpstr>
      <vt:lpstr>Що ще вбереже від зустрічі з тваринами: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Кам’янець-Подільське позашкільне навчально-виховне об’єднання   Тема: Зустріч із дикими тваринами у поході</dc:title>
  <dc:creator>Пользователь</dc:creator>
  <cp:lastModifiedBy>Пользователь</cp:lastModifiedBy>
  <cp:revision>19</cp:revision>
  <dcterms:created xsi:type="dcterms:W3CDTF">2020-05-21T22:54:17Z</dcterms:created>
  <dcterms:modified xsi:type="dcterms:W3CDTF">2020-05-22T01:54:10Z</dcterms:modified>
</cp:coreProperties>
</file>