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5"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2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FDE447-52A5-493E-9B7A-C6A9B777D7A3}" type="datetimeFigureOut">
              <a:rPr lang="ru-RU" smtClean="0"/>
              <a:pPr/>
              <a:t>24.10.2019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10EAC4-1334-4FF7-BD26-2F228C50980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DE447-52A5-493E-9B7A-C6A9B777D7A3}" type="datetimeFigureOut">
              <a:rPr lang="ru-RU" smtClean="0"/>
              <a:pPr/>
              <a:t>24.10.2019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0EAC4-1334-4FF7-BD26-2F228C50980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559" y="1397843"/>
            <a:ext cx="7772400" cy="1470025"/>
          </a:xfrm>
        </p:spPr>
        <p:txBody>
          <a:bodyPr/>
          <a:lstStyle/>
          <a:p>
            <a:r>
              <a:rPr lang="uk-UA" dirty="0"/>
              <a:t> </a:t>
            </a:r>
            <a:endParaRPr lang="ru-RU" dirty="0"/>
          </a:p>
        </p:txBody>
      </p:sp>
      <p:sp>
        <p:nvSpPr>
          <p:cNvPr id="3" name="Подзаголовок 2"/>
          <p:cNvSpPr>
            <a:spLocks noGrp="1"/>
          </p:cNvSpPr>
          <p:nvPr>
            <p:ph type="subTitle" idx="1"/>
          </p:nvPr>
        </p:nvSpPr>
        <p:spPr/>
        <p:txBody>
          <a:bodyPr/>
          <a:lstStyle/>
          <a:p>
            <a:r>
              <a:rPr lang="uk-UA" dirty="0" smtClean="0"/>
              <a:t> </a:t>
            </a:r>
            <a:endParaRPr lang="ru-RU" dirty="0"/>
          </a:p>
        </p:txBody>
      </p:sp>
      <p:sp>
        <p:nvSpPr>
          <p:cNvPr id="4" name="Прямоугольник 3"/>
          <p:cNvSpPr/>
          <p:nvPr/>
        </p:nvSpPr>
        <p:spPr>
          <a:xfrm>
            <a:off x="848971" y="2132856"/>
            <a:ext cx="7496988" cy="1785104"/>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Знайомтесь</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 «</a:t>
            </a: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Лепбук</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p>
          <a:p>
            <a:pPr algn="ctr"/>
            <a:endParaRPr lang="uk-U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uk-U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uk-U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Підготувала: </a:t>
            </a:r>
            <a:r>
              <a:rPr lang="uk-UA"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Гоцуляк Інна Василівна</a:t>
            </a:r>
            <a:endParaRPr lang="ru-RU"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lstStyle/>
          <a:p>
            <a:r>
              <a:rPr lang="uk-UA" b="1" dirty="0" smtClean="0">
                <a:solidFill>
                  <a:srgbClr val="C00000"/>
                </a:solidFill>
                <a:latin typeface="Times New Roman" pitchFamily="18" charset="0"/>
                <a:cs typeface="Times New Roman" pitchFamily="18" charset="0"/>
              </a:rPr>
              <a:t>Послідовність роботи</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uk-UA" sz="2400" b="1" dirty="0" smtClean="0">
                <a:solidFill>
                  <a:srgbClr val="FF0000"/>
                </a:solidFill>
                <a:latin typeface="Times New Roman" pitchFamily="18" charset="0"/>
                <a:cs typeface="Times New Roman" pitchFamily="18" charset="0"/>
              </a:rPr>
              <a:t>КРОК 1. </a:t>
            </a:r>
            <a:r>
              <a:rPr lang="uk-UA" sz="2400" b="1" u="sng" dirty="0" smtClean="0">
                <a:solidFill>
                  <a:srgbClr val="FF0000"/>
                </a:solidFill>
                <a:latin typeface="Times New Roman" pitchFamily="18" charset="0"/>
                <a:cs typeface="Times New Roman" pitchFamily="18" charset="0"/>
              </a:rPr>
              <a:t>Постановка проблеми. Формулювання теми.</a:t>
            </a:r>
          </a:p>
          <a:p>
            <a:pPr>
              <a:buNone/>
            </a:pPr>
            <a:r>
              <a:rPr lang="uk-UA" sz="2400" b="1" dirty="0" smtClean="0">
                <a:latin typeface="Times New Roman" pitchFamily="18" charset="0"/>
                <a:cs typeface="Times New Roman" pitchFamily="18" charset="0"/>
              </a:rPr>
              <a:t>На початковому етапі можна поставити проблему, яка дозволить вам вийти на потрібну вам тему. </a:t>
            </a:r>
          </a:p>
          <a:p>
            <a:pPr>
              <a:buNone/>
            </a:pPr>
            <a:r>
              <a:rPr lang="uk-UA" sz="2400" b="1" dirty="0" smtClean="0">
                <a:latin typeface="Times New Roman" pitchFamily="18" charset="0"/>
                <a:cs typeface="Times New Roman" pitchFamily="18" charset="0"/>
              </a:rPr>
              <a:t>Тема повинна бути цікавою дитині і доступною (відповідати віку). </a:t>
            </a:r>
          </a:p>
          <a:p>
            <a:pPr>
              <a:buNone/>
            </a:pPr>
            <a:r>
              <a:rPr lang="uk-UA" sz="2400" b="1" dirty="0" smtClean="0">
                <a:latin typeface="Times New Roman" pitchFamily="18" charset="0"/>
                <a:cs typeface="Times New Roman" pitchFamily="18" charset="0"/>
              </a:rPr>
              <a:t>Тему для папки можна вибрати будь-яку, як і її складність. Це може тема, над вивченням якої ви працюєте впродовж тижня, місяця, або тема дослідження, проекту. Можливо, вона буде знайомою дітям, або зовсім новою, глибоко дослідженою дітьми або такою ,що потребує глибшого вивчення.</a:t>
            </a:r>
            <a:endParaRPr lang="uk-UA" sz="2400" b="1" dirty="0">
              <a:latin typeface="Times New Roman" pitchFamily="18" charset="0"/>
              <a:cs typeface="Times New Roman" pitchFamily="18" charset="0"/>
            </a:endParaRPr>
          </a:p>
        </p:txBody>
      </p:sp>
      <p:pic>
        <p:nvPicPr>
          <p:cNvPr id="4" name="Рисунок 3" descr="Без названия.jpg"/>
          <p:cNvPicPr>
            <a:picLocks noChangeAspect="1"/>
          </p:cNvPicPr>
          <p:nvPr/>
        </p:nvPicPr>
        <p:blipFill>
          <a:blip r:embed="rId2" cstate="print"/>
          <a:stretch>
            <a:fillRect/>
          </a:stretch>
        </p:blipFill>
        <p:spPr>
          <a:xfrm>
            <a:off x="8032872" y="0"/>
            <a:ext cx="1111128" cy="16697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476672"/>
            <a:ext cx="8229600" cy="1008112"/>
          </a:xfrm>
        </p:spPr>
        <p:txBody>
          <a:bodyPr/>
          <a:lstStyle/>
          <a:p>
            <a:r>
              <a:rPr lang="uk-UA" dirty="0" smtClean="0"/>
              <a:t> </a:t>
            </a:r>
            <a:endParaRPr lang="ru-RU" dirty="0"/>
          </a:p>
        </p:txBody>
      </p:sp>
      <p:sp>
        <p:nvSpPr>
          <p:cNvPr id="6" name="Содержимое 5"/>
          <p:cNvSpPr>
            <a:spLocks noGrp="1"/>
          </p:cNvSpPr>
          <p:nvPr>
            <p:ph idx="1"/>
          </p:nvPr>
        </p:nvSpPr>
        <p:spPr>
          <a:xfrm>
            <a:off x="395536" y="476672"/>
            <a:ext cx="8229600" cy="4525963"/>
          </a:xfrm>
        </p:spPr>
        <p:txBody>
          <a:bodyPr>
            <a:noAutofit/>
          </a:bodyPr>
          <a:lstStyle/>
          <a:p>
            <a:pPr marL="0" algn="ctr">
              <a:buNone/>
            </a:pPr>
            <a:r>
              <a:rPr lang="uk-UA" sz="2000" b="1" dirty="0" smtClean="0">
                <a:solidFill>
                  <a:srgbClr val="FF0000"/>
                </a:solidFill>
                <a:latin typeface="Times New Roman" pitchFamily="18" charset="0"/>
                <a:cs typeface="Times New Roman" pitchFamily="18" charset="0"/>
              </a:rPr>
              <a:t>КРОК 2. </a:t>
            </a:r>
            <a:r>
              <a:rPr lang="uk-UA" sz="2000" b="1" u="sng" dirty="0" smtClean="0">
                <a:solidFill>
                  <a:srgbClr val="FF0000"/>
                </a:solidFill>
                <a:latin typeface="Times New Roman" pitchFamily="18" charset="0"/>
                <a:cs typeface="Times New Roman" pitchFamily="18" charset="0"/>
              </a:rPr>
              <a:t>Складання плану.</a:t>
            </a:r>
          </a:p>
          <a:p>
            <a:pPr marL="0" algn="just">
              <a:buNone/>
            </a:pPr>
            <a:r>
              <a:rPr lang="uk-UA" sz="1900" b="1" dirty="0" smtClean="0">
                <a:latin typeface="Times New Roman" pitchFamily="18" charset="0"/>
                <a:cs typeface="Times New Roman" pitchFamily="18" charset="0"/>
              </a:rPr>
              <a:t>Розбийте тему на підтеми, на дрібніші частини інформації. Адже </a:t>
            </a:r>
            <a:r>
              <a:rPr lang="uk-UA" sz="1900" b="1" dirty="0" err="1" smtClean="0">
                <a:latin typeface="Times New Roman" pitchFamily="18" charset="0"/>
                <a:cs typeface="Times New Roman" pitchFamily="18" charset="0"/>
              </a:rPr>
              <a:t>лепбук</a:t>
            </a:r>
            <a:r>
              <a:rPr lang="uk-UA" sz="1900" b="1" dirty="0" smtClean="0">
                <a:latin typeface="Times New Roman" pitchFamily="18" charset="0"/>
                <a:cs typeface="Times New Roman" pitchFamily="18" charset="0"/>
              </a:rPr>
              <a:t> – це не просто книжка з картинками. Це навчальний посібник. Тому потрібно продумати,план того, про що ви хочете в цій папці розповісти, щоб повністю розкрити тему. Ці частини інформації можна буде використовувати, як тему дня під час тематичного тижня, або як підтему під час роботи над проектом. </a:t>
            </a:r>
          </a:p>
          <a:p>
            <a:pPr marL="0" algn="just">
              <a:buNone/>
            </a:pPr>
            <a:r>
              <a:rPr lang="uk-UA" sz="1900" b="1" dirty="0" smtClean="0">
                <a:latin typeface="Times New Roman" pitchFamily="18" charset="0"/>
                <a:cs typeface="Times New Roman" pitchFamily="18" charset="0"/>
              </a:rPr>
              <a:t>Ця частина роботи є дуже важливою, так як вона цілком виконується педагогом і саме від вибору окремих підтем залежить яку кількість інформації засвоїть дитина, наскільки різнобічною та цікавою та потрібною для дитини буде вона.</a:t>
            </a:r>
          </a:p>
          <a:p>
            <a:pPr marL="0" algn="just">
              <a:buNone/>
            </a:pPr>
            <a:r>
              <a:rPr lang="uk-UA" sz="1900" b="1" dirty="0" smtClean="0">
                <a:latin typeface="Times New Roman" pitchFamily="18" charset="0"/>
                <a:cs typeface="Times New Roman" pitchFamily="18" charset="0"/>
              </a:rPr>
              <a:t>Завдання вихователя розділити тему так, щоб вона була доступною та цікавою дітям, відповідала їх віковим особливостям, містила певний обсяг інформації, не була обтяжливою для засвоєння.</a:t>
            </a:r>
          </a:p>
          <a:p>
            <a:pPr marL="0" algn="just">
              <a:buNone/>
            </a:pPr>
            <a:r>
              <a:rPr lang="uk-UA" sz="1900" b="1" dirty="0" smtClean="0">
                <a:latin typeface="Times New Roman" pitchFamily="18" charset="0"/>
                <a:cs typeface="Times New Roman" pitchFamily="18" charset="0"/>
              </a:rPr>
              <a:t>На скільки ж саме частин ділити інформацію? Це залежить від самої теми, від віку, індивідуальних особливостей дітей групи. Цілком можливо, що розпочавши роботу над </a:t>
            </a:r>
            <a:r>
              <a:rPr lang="uk-UA" sz="1900" b="1" dirty="0" err="1" smtClean="0">
                <a:latin typeface="Times New Roman" pitchFamily="18" charset="0"/>
                <a:cs typeface="Times New Roman" pitchFamily="18" charset="0"/>
              </a:rPr>
              <a:t>лепбуком</a:t>
            </a:r>
            <a:r>
              <a:rPr lang="uk-UA" sz="1900" b="1" dirty="0" smtClean="0">
                <a:latin typeface="Times New Roman" pitchFamily="18" charset="0"/>
                <a:cs typeface="Times New Roman" pitchFamily="18" charset="0"/>
              </a:rPr>
              <a:t>, у дітей можуть виникнути питання, які буде доцільно вивчити досконаліше, що в свою чергу приведе до створення нових підтем.</a:t>
            </a:r>
            <a:endParaRPr lang="uk-UA" sz="19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a:xfrm>
            <a:off x="395536" y="476672"/>
            <a:ext cx="8496944" cy="4392488"/>
          </a:xfrm>
        </p:spPr>
        <p:txBody>
          <a:bodyPr>
            <a:normAutofit/>
          </a:bodyPr>
          <a:lstStyle/>
          <a:p>
            <a:pPr algn="ctr">
              <a:buNone/>
            </a:pPr>
            <a:r>
              <a:rPr lang="uk-UA" sz="2400" b="1" dirty="0" smtClean="0">
                <a:solidFill>
                  <a:srgbClr val="FF0000"/>
                </a:solidFill>
                <a:latin typeface="Times New Roman" pitchFamily="18" charset="0"/>
                <a:cs typeface="Times New Roman" pitchFamily="18" charset="0"/>
              </a:rPr>
              <a:t>КРОК 3. </a:t>
            </a:r>
            <a:r>
              <a:rPr lang="uk-UA" sz="2400" b="1" u="sng" dirty="0" smtClean="0">
                <a:solidFill>
                  <a:srgbClr val="FF0000"/>
                </a:solidFill>
                <a:latin typeface="Times New Roman" pitchFamily="18" charset="0"/>
                <a:cs typeface="Times New Roman" pitchFamily="18" charset="0"/>
              </a:rPr>
              <a:t>Створення макета.</a:t>
            </a:r>
          </a:p>
          <a:p>
            <a:pPr>
              <a:buNone/>
            </a:pPr>
            <a:r>
              <a:rPr lang="uk-UA" sz="2400" b="1" dirty="0" smtClean="0">
                <a:latin typeface="Times New Roman" pitchFamily="18" charset="0"/>
                <a:cs typeface="Times New Roman" pitchFamily="18" charset="0"/>
              </a:rPr>
              <a:t>Продумайте основу для </a:t>
            </a:r>
            <a:r>
              <a:rPr lang="uk-UA" sz="2400" b="1" dirty="0" err="1" smtClean="0">
                <a:latin typeface="Times New Roman" pitchFamily="18" charset="0"/>
                <a:cs typeface="Times New Roman" pitchFamily="18" charset="0"/>
              </a:rPr>
              <a:t>лепбука</a:t>
            </a:r>
            <a:r>
              <a:rPr lang="uk-UA" sz="2400" b="1" dirty="0" smtClean="0">
                <a:latin typeface="Times New Roman" pitchFamily="18" charset="0"/>
                <a:cs typeface="Times New Roman" pitchFamily="18" charset="0"/>
              </a:rPr>
              <a:t>. Вона може бути у вигляді стандартної книжечки з двома розворотами, картонної папки формату А3 або А4 з кількома розворотами, книжки-гармошки, фігурної папки. </a:t>
            </a:r>
          </a:p>
          <a:p>
            <a:pPr>
              <a:buNone/>
            </a:pPr>
            <a:r>
              <a:rPr lang="uk-UA" sz="2400" b="1" dirty="0" smtClean="0">
                <a:latin typeface="Times New Roman" pitchFamily="18" charset="0"/>
                <a:cs typeface="Times New Roman" pitchFamily="18" charset="0"/>
              </a:rPr>
              <a:t>Форма основи </a:t>
            </a:r>
            <a:r>
              <a:rPr lang="uk-UA" sz="2400" b="1" dirty="0" err="1" smtClean="0">
                <a:latin typeface="Times New Roman" pitchFamily="18" charset="0"/>
                <a:cs typeface="Times New Roman" pitchFamily="18" charset="0"/>
              </a:rPr>
              <a:t>лепбука</a:t>
            </a:r>
            <a:r>
              <a:rPr lang="uk-UA" sz="2400" b="1" dirty="0" smtClean="0">
                <a:latin typeface="Times New Roman" pitchFamily="18" charset="0"/>
                <a:cs typeface="Times New Roman" pitchFamily="18" charset="0"/>
              </a:rPr>
              <a:t> залежить від обраної теми та творчості педагога. На основі розташовуються різноманітні міні-книжки, кармани тощо.</a:t>
            </a:r>
            <a:endParaRPr lang="uk-UA" sz="24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1835696" y="3861048"/>
            <a:ext cx="5238750" cy="1381125"/>
          </a:xfrm>
          <a:prstGeom prst="rect">
            <a:avLst/>
          </a:prstGeom>
          <a:noFill/>
          <a:ln w="9525">
            <a:noFill/>
            <a:miter lim="800000"/>
            <a:headEnd/>
            <a:tailEnd/>
          </a:ln>
          <a:effectLst>
            <a:glow rad="228600">
              <a:schemeClr val="accent4">
                <a:satMod val="175000"/>
                <a:alpha val="40000"/>
              </a:schemeClr>
            </a:glow>
          </a:effectLst>
        </p:spPr>
      </p:pic>
      <p:pic>
        <p:nvPicPr>
          <p:cNvPr id="1027" name="Picture 3"/>
          <p:cNvPicPr>
            <a:picLocks noChangeAspect="1" noChangeArrowheads="1"/>
          </p:cNvPicPr>
          <p:nvPr/>
        </p:nvPicPr>
        <p:blipFill>
          <a:blip r:embed="rId3" cstate="print"/>
          <a:srcRect/>
          <a:stretch>
            <a:fillRect/>
          </a:stretch>
        </p:blipFill>
        <p:spPr bwMode="auto">
          <a:xfrm>
            <a:off x="0" y="5213201"/>
            <a:ext cx="2003841" cy="1644799"/>
          </a:xfrm>
          <a:prstGeom prst="rect">
            <a:avLst/>
          </a:prstGeom>
          <a:noFill/>
          <a:ln w="9525">
            <a:noFill/>
            <a:miter lim="800000"/>
            <a:headEnd/>
            <a:tailEnd/>
          </a:ln>
          <a:effectLst>
            <a:glow rad="228600">
              <a:schemeClr val="accent4">
                <a:satMod val="175000"/>
                <a:alpha val="40000"/>
              </a:schemeClr>
            </a:glow>
          </a:effectLst>
        </p:spPr>
      </p:pic>
      <p:pic>
        <p:nvPicPr>
          <p:cNvPr id="1028" name="Picture 4"/>
          <p:cNvPicPr>
            <a:picLocks noChangeAspect="1" noChangeArrowheads="1"/>
          </p:cNvPicPr>
          <p:nvPr/>
        </p:nvPicPr>
        <p:blipFill>
          <a:blip r:embed="rId4" cstate="print"/>
          <a:srcRect/>
          <a:stretch>
            <a:fillRect/>
          </a:stretch>
        </p:blipFill>
        <p:spPr bwMode="auto">
          <a:xfrm>
            <a:off x="6767736" y="5219014"/>
            <a:ext cx="2376264" cy="1638986"/>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idx="1"/>
          </p:nvPr>
        </p:nvSpPr>
        <p:spPr>
          <a:xfrm>
            <a:off x="467544" y="620688"/>
            <a:ext cx="8229600" cy="4093915"/>
          </a:xfrm>
        </p:spPr>
        <p:txBody>
          <a:bodyPr>
            <a:normAutofit lnSpcReduction="10000"/>
          </a:bodyPr>
          <a:lstStyle/>
          <a:p>
            <a:pPr algn="ctr">
              <a:buNone/>
            </a:pPr>
            <a:r>
              <a:rPr lang="uk-UA" sz="2400" b="1" dirty="0" smtClean="0">
                <a:solidFill>
                  <a:srgbClr val="FF0000"/>
                </a:solidFill>
                <a:latin typeface="Times New Roman" pitchFamily="18" charset="0"/>
                <a:cs typeface="Times New Roman" pitchFamily="18" charset="0"/>
              </a:rPr>
              <a:t>КРОК 4. </a:t>
            </a:r>
            <a:r>
              <a:rPr lang="uk-UA" sz="2400" b="1" u="sng" dirty="0" smtClean="0">
                <a:solidFill>
                  <a:srgbClr val="FF0000"/>
                </a:solidFill>
                <a:latin typeface="Times New Roman" pitchFamily="18" charset="0"/>
                <a:cs typeface="Times New Roman" pitchFamily="18" charset="0"/>
              </a:rPr>
              <a:t>Продумайте наповнення </a:t>
            </a:r>
            <a:r>
              <a:rPr lang="uk-UA" sz="2400" b="1" u="sng" dirty="0" err="1" smtClean="0">
                <a:solidFill>
                  <a:srgbClr val="FF0000"/>
                </a:solidFill>
                <a:latin typeface="Times New Roman" pitchFamily="18" charset="0"/>
                <a:cs typeface="Times New Roman" pitchFamily="18" charset="0"/>
              </a:rPr>
              <a:t>лепбука</a:t>
            </a:r>
            <a:r>
              <a:rPr lang="uk-UA" sz="2400" b="1" u="sng" dirty="0" smtClean="0">
                <a:solidFill>
                  <a:srgbClr val="FF0000"/>
                </a:solidFill>
                <a:latin typeface="Times New Roman" pitchFamily="18" charset="0"/>
                <a:cs typeface="Times New Roman" pitchFamily="18" charset="0"/>
              </a:rPr>
              <a:t>.</a:t>
            </a:r>
          </a:p>
          <a:p>
            <a:pPr marL="0">
              <a:buNone/>
            </a:pPr>
            <a:r>
              <a:rPr lang="uk-UA" sz="2400" b="1" dirty="0" smtClean="0">
                <a:latin typeface="Times New Roman" pitchFamily="18" charset="0"/>
                <a:cs typeface="Times New Roman" pitchFamily="18" charset="0"/>
              </a:rPr>
              <a:t>Доберіть до кожної підтеми той тип міні-книги, який найкраще підходить для викладу інформації.</a:t>
            </a:r>
          </a:p>
          <a:p>
            <a:pPr marL="0">
              <a:buNone/>
            </a:pPr>
            <a:r>
              <a:rPr lang="uk-UA" sz="2400" b="1" dirty="0" smtClean="0">
                <a:latin typeface="Times New Roman" pitchFamily="18" charset="0"/>
                <a:cs typeface="Times New Roman" pitchFamily="18" charset="0"/>
              </a:rPr>
              <a:t>Види міні-книг:</a:t>
            </a:r>
          </a:p>
          <a:p>
            <a:pPr marL="0" algn="ctr">
              <a:buNone/>
            </a:pPr>
            <a:r>
              <a:rPr lang="uk-UA" sz="2400" b="1" u="sng" dirty="0" smtClean="0">
                <a:solidFill>
                  <a:srgbClr val="FF0000"/>
                </a:solidFill>
                <a:latin typeface="Times New Roman" pitchFamily="18" charset="0"/>
                <a:cs typeface="Times New Roman" pitchFamily="18" charset="0"/>
              </a:rPr>
              <a:t>Багатошарова міні-книга. </a:t>
            </a:r>
          </a:p>
          <a:p>
            <a:pPr marL="0">
              <a:buNone/>
            </a:pPr>
            <a:r>
              <a:rPr lang="uk-UA" sz="2400" b="1" dirty="0" smtClean="0">
                <a:latin typeface="Times New Roman" pitchFamily="18" charset="0"/>
                <a:cs typeface="Times New Roman" pitchFamily="18" charset="0"/>
              </a:rPr>
              <a:t>Виготовляється з паперу різної довжини, складеного та з’єднаного між собою. Можна використовувати папір різних кольорів. Шари можуть складатися вгору або вниз, зліва направо, або навпаки. Багатошарову книгу краще використовувати для пов’язаного між собою списку для викладу інформації.</a:t>
            </a:r>
            <a:endParaRPr lang="uk-UA"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0" y="4807347"/>
            <a:ext cx="2808312" cy="2050653"/>
          </a:xfrm>
          <a:prstGeom prst="rect">
            <a:avLst/>
          </a:prstGeom>
          <a:noFill/>
          <a:ln w="9525">
            <a:noFill/>
            <a:miter lim="800000"/>
            <a:headEnd/>
            <a:tailEnd/>
          </a:ln>
          <a:effectLst>
            <a:glow rad="101600">
              <a:schemeClr val="accent2">
                <a:satMod val="175000"/>
                <a:alpha val="40000"/>
              </a:schemeClr>
            </a:glow>
          </a:effectLst>
        </p:spPr>
      </p:pic>
      <p:pic>
        <p:nvPicPr>
          <p:cNvPr id="2051" name="Picture 3"/>
          <p:cNvPicPr>
            <a:picLocks noChangeAspect="1" noChangeArrowheads="1"/>
          </p:cNvPicPr>
          <p:nvPr/>
        </p:nvPicPr>
        <p:blipFill>
          <a:blip r:embed="rId3" cstate="print"/>
          <a:srcRect/>
          <a:stretch>
            <a:fillRect/>
          </a:stretch>
        </p:blipFill>
        <p:spPr bwMode="auto">
          <a:xfrm>
            <a:off x="4283968" y="4836832"/>
            <a:ext cx="2160240" cy="2021168"/>
          </a:xfrm>
          <a:prstGeom prst="rect">
            <a:avLst/>
          </a:prstGeom>
          <a:noFill/>
          <a:ln w="9525">
            <a:noFill/>
            <a:miter lim="800000"/>
            <a:headEnd/>
            <a:tailEnd/>
          </a:ln>
          <a:effectLst>
            <a:glow rad="139700">
              <a:schemeClr val="accent2">
                <a:satMod val="175000"/>
                <a:alpha val="40000"/>
              </a:schemeClr>
            </a:glow>
          </a:effectLst>
        </p:spPr>
      </p:pic>
      <p:pic>
        <p:nvPicPr>
          <p:cNvPr id="2052" name="Picture 4"/>
          <p:cNvPicPr>
            <a:picLocks noChangeAspect="1" noChangeArrowheads="1"/>
          </p:cNvPicPr>
          <p:nvPr/>
        </p:nvPicPr>
        <p:blipFill>
          <a:blip r:embed="rId4" cstate="print"/>
          <a:srcRect/>
          <a:stretch>
            <a:fillRect/>
          </a:stretch>
        </p:blipFill>
        <p:spPr bwMode="auto">
          <a:xfrm>
            <a:off x="7703840" y="4917888"/>
            <a:ext cx="1440160" cy="1940112"/>
          </a:xfrm>
          <a:prstGeom prst="rect">
            <a:avLst/>
          </a:prstGeom>
          <a:noFill/>
          <a:ln w="9525">
            <a:noFill/>
            <a:miter lim="800000"/>
            <a:headEnd/>
            <a:tailEnd/>
          </a:ln>
          <a:effectLst>
            <a:glow rad="139700">
              <a:schemeClr val="accent2">
                <a:satMod val="175000"/>
                <a:alpha val="40000"/>
              </a:schemeClr>
            </a:glow>
          </a:effectLst>
        </p:spPr>
      </p:pic>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uk-UA" dirty="0" smtClean="0"/>
              <a:t> </a:t>
            </a:r>
            <a:endParaRPr lang="ru-RU" dirty="0"/>
          </a:p>
        </p:txBody>
      </p:sp>
      <p:sp>
        <p:nvSpPr>
          <p:cNvPr id="10" name="Содержимое 9"/>
          <p:cNvSpPr>
            <a:spLocks noGrp="1"/>
          </p:cNvSpPr>
          <p:nvPr>
            <p:ph sz="half" idx="1"/>
          </p:nvPr>
        </p:nvSpPr>
        <p:spPr>
          <a:xfrm>
            <a:off x="467544" y="620688"/>
            <a:ext cx="4038600" cy="4309939"/>
          </a:xfrm>
        </p:spPr>
        <p:txBody>
          <a:bodyPr>
            <a:normAutofit fontScale="92500"/>
          </a:bodyPr>
          <a:lstStyle/>
          <a:p>
            <a:pPr algn="ctr">
              <a:buNone/>
            </a:pPr>
            <a:r>
              <a:rPr lang="uk-UA" b="1" u="sng" dirty="0" smtClean="0">
                <a:solidFill>
                  <a:srgbClr val="FF0000"/>
                </a:solidFill>
                <a:latin typeface="Times New Roman" pitchFamily="18" charset="0"/>
                <a:cs typeface="Times New Roman" pitchFamily="18" charset="0"/>
              </a:rPr>
              <a:t>Книга-вкладка. </a:t>
            </a:r>
          </a:p>
          <a:p>
            <a:pPr marL="0">
              <a:buNone/>
            </a:pPr>
            <a:r>
              <a:rPr lang="uk-UA" b="1" dirty="0" smtClean="0">
                <a:latin typeface="Times New Roman" pitchFamily="18" charset="0"/>
                <a:cs typeface="Times New Roman" pitchFamily="18" charset="0"/>
              </a:rPr>
              <a:t>Використовується для списку подібних речей або прогресії від меншого до більшого. Вона може мати від трьох і більше вкладок. До них можна переходити зверху, по бокам або знизу для більшої універсальності</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11" name="Содержимое 10"/>
          <p:cNvSpPr>
            <a:spLocks noGrp="1"/>
          </p:cNvSpPr>
          <p:nvPr>
            <p:ph sz="half" idx="2"/>
          </p:nvPr>
        </p:nvSpPr>
        <p:spPr>
          <a:xfrm>
            <a:off x="4644008" y="764704"/>
            <a:ext cx="4038600" cy="4165923"/>
          </a:xfrm>
        </p:spPr>
        <p:txBody>
          <a:bodyPr>
            <a:normAutofit fontScale="92500"/>
          </a:bodyPr>
          <a:lstStyle/>
          <a:p>
            <a:pPr algn="ctr">
              <a:buNone/>
            </a:pPr>
            <a:r>
              <a:rPr lang="uk-UA" sz="2600" b="1" u="sng" dirty="0" err="1" smtClean="0">
                <a:solidFill>
                  <a:srgbClr val="FF0000"/>
                </a:solidFill>
                <a:latin typeface="Times New Roman" pitchFamily="18" charset="0"/>
                <a:cs typeface="Times New Roman" pitchFamily="18" charset="0"/>
              </a:rPr>
              <a:t>Книга-</a:t>
            </a:r>
            <a:r>
              <a:rPr lang="uk-UA" sz="2600" b="1" u="sng" dirty="0" smtClean="0">
                <a:solidFill>
                  <a:srgbClr val="FF0000"/>
                </a:solidFill>
                <a:latin typeface="Times New Roman" pitchFamily="18" charset="0"/>
                <a:cs typeface="Times New Roman" pitchFamily="18" charset="0"/>
              </a:rPr>
              <a:t> гармошка.</a:t>
            </a:r>
          </a:p>
          <a:p>
            <a:pPr marL="0">
              <a:buNone/>
            </a:pPr>
            <a:r>
              <a:rPr lang="uk-UA" sz="2600" b="1" dirty="0" smtClean="0">
                <a:latin typeface="Times New Roman" pitchFamily="18" charset="0"/>
                <a:cs typeface="Times New Roman" pitchFamily="18" charset="0"/>
              </a:rPr>
              <a:t>Виготовляється з цілого або склеєних між собою аркушів.</a:t>
            </a:r>
          </a:p>
          <a:p>
            <a:pPr marL="0">
              <a:buNone/>
            </a:pPr>
            <a:r>
              <a:rPr lang="uk-UA" sz="2600" b="1" dirty="0" smtClean="0">
                <a:latin typeface="Times New Roman" pitchFamily="18" charset="0"/>
                <a:cs typeface="Times New Roman" pitchFamily="18" charset="0"/>
              </a:rPr>
              <a:t>Її доцільно використовувати для зображення послідовності, ряду подій тощо.</a:t>
            </a:r>
            <a:endParaRPr lang="uk-UA" sz="26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611560" y="5016755"/>
            <a:ext cx="2304256" cy="1841245"/>
          </a:xfrm>
          <a:prstGeom prst="rect">
            <a:avLst/>
          </a:prstGeom>
          <a:noFill/>
          <a:ln w="9525">
            <a:noFill/>
            <a:miter lim="800000"/>
            <a:headEnd/>
            <a:tailEnd/>
          </a:ln>
          <a:effectLst>
            <a:glow rad="228600">
              <a:schemeClr val="accent6">
                <a:satMod val="175000"/>
                <a:alpha val="40000"/>
              </a:schemeClr>
            </a:glow>
          </a:effectLst>
        </p:spPr>
      </p:pic>
      <p:pic>
        <p:nvPicPr>
          <p:cNvPr id="3075" name="Picture 3"/>
          <p:cNvPicPr>
            <a:picLocks noChangeAspect="1" noChangeArrowheads="1"/>
          </p:cNvPicPr>
          <p:nvPr/>
        </p:nvPicPr>
        <p:blipFill>
          <a:blip r:embed="rId3" cstate="print"/>
          <a:srcRect/>
          <a:stretch>
            <a:fillRect/>
          </a:stretch>
        </p:blipFill>
        <p:spPr bwMode="auto">
          <a:xfrm>
            <a:off x="4860032" y="5334000"/>
            <a:ext cx="3905250" cy="1524000"/>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sz="half" idx="1"/>
          </p:nvPr>
        </p:nvSpPr>
        <p:spPr>
          <a:xfrm>
            <a:off x="467544" y="620688"/>
            <a:ext cx="4038600" cy="4237931"/>
          </a:xfrm>
        </p:spPr>
        <p:txBody>
          <a:bodyPr/>
          <a:lstStyle/>
          <a:p>
            <a:pPr algn="ctr">
              <a:buNone/>
            </a:pPr>
            <a:r>
              <a:rPr lang="uk-UA" b="1" u="sng" dirty="0" smtClean="0">
                <a:solidFill>
                  <a:schemeClr val="accent2">
                    <a:lumMod val="60000"/>
                    <a:lumOff val="40000"/>
                  </a:schemeClr>
                </a:solidFill>
                <a:latin typeface="Times New Roman" pitchFamily="18" charset="0"/>
                <a:cs typeface="Times New Roman" pitchFamily="18" charset="0"/>
              </a:rPr>
              <a:t>Книга - віяло. </a:t>
            </a:r>
          </a:p>
          <a:p>
            <a:pPr marL="0">
              <a:buNone/>
            </a:pPr>
            <a:r>
              <a:rPr lang="uk-UA" b="1" dirty="0" smtClean="0">
                <a:latin typeface="Times New Roman" pitchFamily="18" charset="0"/>
                <a:cs typeface="Times New Roman" pitchFamily="18" charset="0"/>
              </a:rPr>
              <a:t>Для її виготовлення використовують аркуші паперу певної форми, що з’єднуються між собою</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4008" y="836712"/>
            <a:ext cx="4038600" cy="1656184"/>
          </a:xfrm>
        </p:spPr>
        <p:txBody>
          <a:bodyPr/>
          <a:lstStyle/>
          <a:p>
            <a:pPr algn="ctr">
              <a:buNone/>
            </a:pPr>
            <a:r>
              <a:rPr lang="uk-UA" b="1" u="sng" dirty="0" smtClean="0">
                <a:solidFill>
                  <a:schemeClr val="accent2">
                    <a:lumMod val="60000"/>
                    <a:lumOff val="40000"/>
                  </a:schemeClr>
                </a:solidFill>
                <a:latin typeface="Times New Roman" pitchFamily="18" charset="0"/>
                <a:cs typeface="Times New Roman" pitchFamily="18" charset="0"/>
              </a:rPr>
              <a:t>Книга-мушля</a:t>
            </a:r>
          </a:p>
          <a:p>
            <a:pPr>
              <a:buNone/>
            </a:pPr>
            <a:endParaRPr lang="uk-UA" b="1" dirty="0"/>
          </a:p>
        </p:txBody>
      </p:sp>
      <p:pic>
        <p:nvPicPr>
          <p:cNvPr id="4098" name="Picture 2"/>
          <p:cNvPicPr>
            <a:picLocks noChangeAspect="1" noChangeArrowheads="1"/>
          </p:cNvPicPr>
          <p:nvPr/>
        </p:nvPicPr>
        <p:blipFill>
          <a:blip r:embed="rId2" cstate="print"/>
          <a:srcRect/>
          <a:stretch>
            <a:fillRect/>
          </a:stretch>
        </p:blipFill>
        <p:spPr bwMode="auto">
          <a:xfrm>
            <a:off x="251520" y="3573015"/>
            <a:ext cx="2371725" cy="1419225"/>
          </a:xfrm>
          <a:prstGeom prst="rect">
            <a:avLst/>
          </a:prstGeom>
          <a:noFill/>
          <a:ln w="9525">
            <a:noFill/>
            <a:miter lim="800000"/>
            <a:headEnd/>
            <a:tailEnd/>
          </a:ln>
          <a:effectLst>
            <a:glow rad="101600">
              <a:schemeClr val="accent2">
                <a:lumMod val="60000"/>
                <a:lumOff val="40000"/>
                <a:alpha val="60000"/>
              </a:schemeClr>
            </a:glow>
          </a:effectLst>
        </p:spPr>
      </p:pic>
      <p:pic>
        <p:nvPicPr>
          <p:cNvPr id="4099" name="Picture 3"/>
          <p:cNvPicPr>
            <a:picLocks noChangeAspect="1" noChangeArrowheads="1"/>
          </p:cNvPicPr>
          <p:nvPr/>
        </p:nvPicPr>
        <p:blipFill>
          <a:blip r:embed="rId3" cstate="print"/>
          <a:srcRect/>
          <a:stretch>
            <a:fillRect/>
          </a:stretch>
        </p:blipFill>
        <p:spPr bwMode="auto">
          <a:xfrm>
            <a:off x="1979712" y="5157192"/>
            <a:ext cx="2371725" cy="1543050"/>
          </a:xfrm>
          <a:prstGeom prst="rect">
            <a:avLst/>
          </a:prstGeom>
          <a:noFill/>
          <a:ln w="9525">
            <a:noFill/>
            <a:miter lim="800000"/>
            <a:headEnd/>
            <a:tailEnd/>
          </a:ln>
          <a:effectLst>
            <a:glow rad="101600">
              <a:schemeClr val="accent2">
                <a:lumMod val="60000"/>
                <a:lumOff val="40000"/>
                <a:alpha val="60000"/>
              </a:schemeClr>
            </a:glow>
          </a:effectLst>
        </p:spPr>
      </p:pic>
      <p:pic>
        <p:nvPicPr>
          <p:cNvPr id="4100" name="Picture 4"/>
          <p:cNvPicPr>
            <a:picLocks noChangeAspect="1" noChangeArrowheads="1"/>
          </p:cNvPicPr>
          <p:nvPr/>
        </p:nvPicPr>
        <p:blipFill>
          <a:blip r:embed="rId4" cstate="print"/>
          <a:srcRect/>
          <a:stretch>
            <a:fillRect/>
          </a:stretch>
        </p:blipFill>
        <p:spPr bwMode="auto">
          <a:xfrm>
            <a:off x="4831983" y="2107001"/>
            <a:ext cx="1524000" cy="1543050"/>
          </a:xfrm>
          <a:prstGeom prst="rect">
            <a:avLst/>
          </a:prstGeom>
          <a:noFill/>
          <a:ln w="9525">
            <a:noFill/>
            <a:miter lim="800000"/>
            <a:headEnd/>
            <a:tailEnd/>
          </a:ln>
          <a:effectLst>
            <a:glow rad="101600">
              <a:schemeClr val="accent2">
                <a:lumMod val="60000"/>
                <a:lumOff val="40000"/>
                <a:alpha val="60000"/>
              </a:schemeClr>
            </a:glow>
          </a:effectLst>
        </p:spPr>
      </p:pic>
      <p:pic>
        <p:nvPicPr>
          <p:cNvPr id="4101" name="Picture 5"/>
          <p:cNvPicPr>
            <a:picLocks noChangeAspect="1" noChangeArrowheads="1"/>
          </p:cNvPicPr>
          <p:nvPr/>
        </p:nvPicPr>
        <p:blipFill>
          <a:blip r:embed="rId5" cstate="print"/>
          <a:srcRect/>
          <a:stretch>
            <a:fillRect/>
          </a:stretch>
        </p:blipFill>
        <p:spPr bwMode="auto">
          <a:xfrm>
            <a:off x="7164288" y="2107001"/>
            <a:ext cx="1552575" cy="1543050"/>
          </a:xfrm>
          <a:prstGeom prst="rect">
            <a:avLst/>
          </a:prstGeom>
          <a:noFill/>
          <a:ln w="9525">
            <a:noFill/>
            <a:miter lim="800000"/>
            <a:headEnd/>
            <a:tailEnd/>
          </a:ln>
          <a:effectLst>
            <a:glow rad="101600">
              <a:schemeClr val="accent2">
                <a:lumMod val="60000"/>
                <a:lumOff val="40000"/>
                <a:alpha val="60000"/>
              </a:schemeClr>
            </a:glow>
          </a:effectLst>
        </p:spPr>
      </p:pic>
      <p:pic>
        <p:nvPicPr>
          <p:cNvPr id="1026" name="Picture 2"/>
          <p:cNvPicPr>
            <a:picLocks noChangeAspect="1" noChangeArrowheads="1"/>
          </p:cNvPicPr>
          <p:nvPr/>
        </p:nvPicPr>
        <p:blipFill>
          <a:blip r:embed="rId6" cstate="print"/>
          <a:srcRect/>
          <a:stretch>
            <a:fillRect/>
          </a:stretch>
        </p:blipFill>
        <p:spPr bwMode="auto">
          <a:xfrm>
            <a:off x="5220072" y="4282628"/>
            <a:ext cx="3304592" cy="2448272"/>
          </a:xfrm>
          <a:prstGeom prst="rect">
            <a:avLst/>
          </a:prstGeom>
          <a:noFill/>
          <a:ln w="9525">
            <a:noFill/>
            <a:miter lim="800000"/>
            <a:headEnd/>
            <a:tailEnd/>
          </a:ln>
          <a:effectLst>
            <a:glow rad="101600">
              <a:schemeClr val="accent2">
                <a:lumMod val="60000"/>
                <a:lumOff val="40000"/>
                <a:alpha val="60000"/>
              </a:schemeClr>
            </a:glow>
          </a:effectLst>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sz="half" idx="1"/>
          </p:nvPr>
        </p:nvSpPr>
        <p:spPr>
          <a:xfrm>
            <a:off x="179512" y="764704"/>
            <a:ext cx="4464496" cy="4165923"/>
          </a:xfrm>
        </p:spPr>
        <p:txBody>
          <a:bodyPr>
            <a:normAutofit/>
          </a:bodyPr>
          <a:lstStyle/>
          <a:p>
            <a:pPr algn="ctr">
              <a:buNone/>
            </a:pPr>
            <a:r>
              <a:rPr lang="uk-UA" sz="2400" b="1" u="sng" dirty="0" smtClean="0">
                <a:solidFill>
                  <a:schemeClr val="accent6">
                    <a:lumMod val="75000"/>
                  </a:schemeClr>
                </a:solidFill>
                <a:latin typeface="Times New Roman" pitchFamily="18" charset="0"/>
                <a:cs typeface="Times New Roman" pitchFamily="18" charset="0"/>
              </a:rPr>
              <a:t>Книжка з пелюсток. </a:t>
            </a:r>
          </a:p>
          <a:p>
            <a:pPr marL="0">
              <a:buNone/>
            </a:pPr>
            <a:r>
              <a:rPr lang="uk-UA" sz="2600" b="1" dirty="0" smtClean="0">
                <a:latin typeface="Times New Roman" pitchFamily="18" charset="0"/>
                <a:cs typeface="Times New Roman" pitchFamily="18" charset="0"/>
              </a:rPr>
              <a:t>Ця книжка використовується для демонстрації частин цілого, утворення числа, складу тощо.</a:t>
            </a:r>
            <a:endParaRPr lang="uk-UA" sz="2600"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4008" y="548680"/>
            <a:ext cx="4038600" cy="4381947"/>
          </a:xfrm>
        </p:spPr>
        <p:txBody>
          <a:bodyPr>
            <a:normAutofit/>
          </a:bodyPr>
          <a:lstStyle/>
          <a:p>
            <a:pPr algn="ctr">
              <a:buNone/>
            </a:pPr>
            <a:r>
              <a:rPr lang="uk-UA" sz="2400" b="1" u="sng" dirty="0" smtClean="0">
                <a:solidFill>
                  <a:schemeClr val="accent6">
                    <a:lumMod val="75000"/>
                  </a:schemeClr>
                </a:solidFill>
                <a:latin typeface="Times New Roman" pitchFamily="18" charset="0"/>
                <a:cs typeface="Times New Roman" pitchFamily="18" charset="0"/>
              </a:rPr>
              <a:t>Книга-конверт.</a:t>
            </a:r>
          </a:p>
          <a:p>
            <a:pPr marL="0">
              <a:buNone/>
            </a:pPr>
            <a:r>
              <a:rPr lang="uk-UA" sz="2400" b="1" dirty="0" smtClean="0">
                <a:latin typeface="Times New Roman" pitchFamily="18" charset="0"/>
                <a:cs typeface="Times New Roman" pitchFamily="18" charset="0"/>
              </a:rPr>
              <a:t>Цікава та проста книга. Складається з чотирикутного аркуша паперу, складеного кутами в центрі, таким чином ви отримуєте чотири секції, тому інформація з чотирьох частин найкраще підходить для цієї міні-книги.</a:t>
            </a:r>
            <a:endParaRPr lang="uk-UA" sz="24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flipH="1">
            <a:off x="1619672" y="3140968"/>
            <a:ext cx="1736536" cy="1692573"/>
          </a:xfrm>
          <a:prstGeom prst="rect">
            <a:avLst/>
          </a:prstGeom>
          <a:noFill/>
          <a:ln w="9525">
            <a:noFill/>
            <a:miter lim="800000"/>
            <a:headEnd/>
            <a:tailEnd/>
          </a:ln>
          <a:effectLst>
            <a:glow rad="101600">
              <a:srgbClr val="FFC000">
                <a:alpha val="60000"/>
              </a:srgbClr>
            </a:glow>
          </a:effectLst>
        </p:spPr>
      </p:pic>
      <p:pic>
        <p:nvPicPr>
          <p:cNvPr id="5123" name="Picture 3"/>
          <p:cNvPicPr>
            <a:picLocks noChangeAspect="1" noChangeArrowheads="1"/>
          </p:cNvPicPr>
          <p:nvPr/>
        </p:nvPicPr>
        <p:blipFill>
          <a:blip r:embed="rId3" cstate="print"/>
          <a:srcRect/>
          <a:stretch>
            <a:fillRect/>
          </a:stretch>
        </p:blipFill>
        <p:spPr bwMode="auto">
          <a:xfrm>
            <a:off x="2699792" y="5085184"/>
            <a:ext cx="1700415" cy="1660972"/>
          </a:xfrm>
          <a:prstGeom prst="rect">
            <a:avLst/>
          </a:prstGeom>
          <a:noFill/>
          <a:ln w="9525">
            <a:noFill/>
            <a:miter lim="800000"/>
            <a:headEnd/>
            <a:tailEnd/>
          </a:ln>
          <a:effectLst>
            <a:glow rad="101600">
              <a:srgbClr val="FFC000">
                <a:alpha val="60000"/>
              </a:srgbClr>
            </a:glow>
          </a:effectLst>
        </p:spPr>
      </p:pic>
      <p:pic>
        <p:nvPicPr>
          <p:cNvPr id="5124" name="Picture 4"/>
          <p:cNvPicPr>
            <a:picLocks noChangeAspect="1" noChangeArrowheads="1"/>
          </p:cNvPicPr>
          <p:nvPr/>
        </p:nvPicPr>
        <p:blipFill>
          <a:blip r:embed="rId4" cstate="print"/>
          <a:srcRect/>
          <a:stretch>
            <a:fillRect/>
          </a:stretch>
        </p:blipFill>
        <p:spPr bwMode="auto">
          <a:xfrm>
            <a:off x="251520" y="5085184"/>
            <a:ext cx="1748139" cy="1652786"/>
          </a:xfrm>
          <a:prstGeom prst="rect">
            <a:avLst/>
          </a:prstGeom>
          <a:noFill/>
          <a:ln w="9525">
            <a:noFill/>
            <a:miter lim="800000"/>
            <a:headEnd/>
            <a:tailEnd/>
          </a:ln>
          <a:effectLst>
            <a:glow rad="101600">
              <a:srgbClr val="FFC000">
                <a:alpha val="60000"/>
              </a:srgbClr>
            </a:glow>
          </a:effectLst>
        </p:spPr>
      </p:pic>
      <p:pic>
        <p:nvPicPr>
          <p:cNvPr id="5125" name="Picture 5"/>
          <p:cNvPicPr>
            <a:picLocks noChangeAspect="1" noChangeArrowheads="1"/>
          </p:cNvPicPr>
          <p:nvPr/>
        </p:nvPicPr>
        <p:blipFill>
          <a:blip r:embed="rId5" cstate="print"/>
          <a:srcRect/>
          <a:stretch>
            <a:fillRect/>
          </a:stretch>
        </p:blipFill>
        <p:spPr bwMode="auto">
          <a:xfrm>
            <a:off x="5940152" y="4409728"/>
            <a:ext cx="2448272" cy="2448272"/>
          </a:xfrm>
          <a:prstGeom prst="rect">
            <a:avLst/>
          </a:prstGeom>
          <a:noFill/>
          <a:ln w="9525">
            <a:noFill/>
            <a:miter lim="800000"/>
            <a:headEnd/>
            <a:tailEnd/>
          </a:ln>
          <a:effectLst>
            <a:glow rad="101600">
              <a:srgbClr val="FFC000">
                <a:alpha val="60000"/>
              </a:srgbClr>
            </a:glow>
          </a:effec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circle(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circle(in)">
                                      <p:cBhvr>
                                        <p:cTn id="1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3" name="Содержимое 2"/>
          <p:cNvSpPr>
            <a:spLocks noGrp="1"/>
          </p:cNvSpPr>
          <p:nvPr>
            <p:ph sz="half" idx="1"/>
          </p:nvPr>
        </p:nvSpPr>
        <p:spPr>
          <a:xfrm>
            <a:off x="467544" y="548680"/>
            <a:ext cx="4038600" cy="4309939"/>
          </a:xfrm>
        </p:spPr>
        <p:txBody>
          <a:bodyPr>
            <a:normAutofit fontScale="85000" lnSpcReduction="20000"/>
          </a:bodyPr>
          <a:lstStyle/>
          <a:p>
            <a:pPr algn="ctr">
              <a:buNone/>
            </a:pPr>
            <a:r>
              <a:rPr lang="uk-UA" b="1" u="sng" dirty="0" smtClean="0">
                <a:solidFill>
                  <a:schemeClr val="accent6">
                    <a:lumMod val="75000"/>
                  </a:schemeClr>
                </a:solidFill>
                <a:latin typeface="Times New Roman" pitchFamily="18" charset="0"/>
                <a:cs typeface="Times New Roman" pitchFamily="18" charset="0"/>
              </a:rPr>
              <a:t>Книга з зачиненими дверцятами</a:t>
            </a:r>
            <a:r>
              <a:rPr lang="uk-UA" b="1" u="sng" dirty="0" smtClean="0">
                <a:latin typeface="Times New Roman" pitchFamily="18" charset="0"/>
                <a:cs typeface="Times New Roman" pitchFamily="18" charset="0"/>
              </a:rPr>
              <a:t>. </a:t>
            </a:r>
          </a:p>
          <a:p>
            <a:pPr marL="0">
              <a:buNone/>
            </a:pPr>
            <a:r>
              <a:rPr lang="uk-UA" b="1" dirty="0" smtClean="0">
                <a:latin typeface="Times New Roman" pitchFamily="18" charset="0"/>
                <a:cs typeface="Times New Roman" pitchFamily="18" charset="0"/>
              </a:rPr>
              <a:t>Це міні-книжка ідеально підходить для словника, розв’язування прикладів, читання складів. Кількість «дверцят» та їх розмір можливо змінювати відповідно до вашої теми. Вони можуть відкриватись з однієї або обох сторін, зверху або знизу, або навіть в усі сторони .</a:t>
            </a:r>
            <a:endParaRPr lang="uk-UA" b="1" dirty="0">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692695"/>
            <a:ext cx="4038600" cy="1872209"/>
          </a:xfrm>
        </p:spPr>
        <p:txBody>
          <a:bodyPr>
            <a:normAutofit fontScale="85000" lnSpcReduction="20000"/>
          </a:bodyPr>
          <a:lstStyle/>
          <a:p>
            <a:pPr algn="ctr">
              <a:buNone/>
            </a:pPr>
            <a:r>
              <a:rPr lang="uk-UA" b="1" u="sng" dirty="0" smtClean="0">
                <a:solidFill>
                  <a:schemeClr val="accent6">
                    <a:lumMod val="75000"/>
                  </a:schemeClr>
                </a:solidFill>
                <a:latin typeface="Times New Roman" pitchFamily="18" charset="0"/>
                <a:cs typeface="Times New Roman" pitchFamily="18" charset="0"/>
              </a:rPr>
              <a:t>Книга – сірникова коробка</a:t>
            </a:r>
            <a:r>
              <a:rPr lang="uk-UA" b="1" u="sng" dirty="0" smtClean="0">
                <a:latin typeface="Times New Roman" pitchFamily="18" charset="0"/>
                <a:cs typeface="Times New Roman" pitchFamily="18" charset="0"/>
              </a:rPr>
              <a:t>.</a:t>
            </a:r>
          </a:p>
          <a:p>
            <a:pPr marL="0">
              <a:buNone/>
            </a:pPr>
            <a:r>
              <a:rPr lang="uk-UA" b="1" dirty="0" smtClean="0">
                <a:latin typeface="Times New Roman" pitchFamily="18" charset="0"/>
                <a:cs typeface="Times New Roman" pitchFamily="18" charset="0"/>
              </a:rPr>
              <a:t>Використовується для словника та пов’язаних з</a:t>
            </a:r>
          </a:p>
          <a:p>
            <a:pPr marL="0">
              <a:buNone/>
            </a:pPr>
            <a:r>
              <a:rPr lang="uk-UA" b="1" dirty="0" smtClean="0">
                <a:latin typeface="Times New Roman" pitchFamily="18" charset="0"/>
                <a:cs typeface="Times New Roman" pitchFamily="18" charset="0"/>
              </a:rPr>
              <a:t>ним понять.</a:t>
            </a:r>
            <a:endParaRPr lang="uk-UA"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179512" y="4941168"/>
            <a:ext cx="2283097" cy="1668016"/>
          </a:xfrm>
          <a:prstGeom prst="rect">
            <a:avLst/>
          </a:prstGeom>
          <a:noFill/>
          <a:ln w="9525">
            <a:noFill/>
            <a:miter lim="800000"/>
            <a:headEnd/>
            <a:tailEnd/>
          </a:ln>
          <a:effectLst>
            <a:glow rad="101600">
              <a:schemeClr val="accent5">
                <a:lumMod val="60000"/>
                <a:lumOff val="40000"/>
                <a:alpha val="60000"/>
              </a:schemeClr>
            </a:glow>
          </a:effectLst>
        </p:spPr>
      </p:pic>
      <p:pic>
        <p:nvPicPr>
          <p:cNvPr id="6147" name="Picture 3"/>
          <p:cNvPicPr>
            <a:picLocks noChangeAspect="1" noChangeArrowheads="1"/>
          </p:cNvPicPr>
          <p:nvPr/>
        </p:nvPicPr>
        <p:blipFill>
          <a:blip r:embed="rId3" cstate="print"/>
          <a:srcRect/>
          <a:stretch>
            <a:fillRect/>
          </a:stretch>
        </p:blipFill>
        <p:spPr bwMode="auto">
          <a:xfrm>
            <a:off x="2627784" y="4869160"/>
            <a:ext cx="2232248" cy="1694958"/>
          </a:xfrm>
          <a:prstGeom prst="rect">
            <a:avLst/>
          </a:prstGeom>
          <a:noFill/>
          <a:ln w="9525">
            <a:noFill/>
            <a:miter lim="800000"/>
            <a:headEnd/>
            <a:tailEnd/>
          </a:ln>
          <a:effectLst>
            <a:glow rad="101600">
              <a:schemeClr val="accent5">
                <a:lumMod val="60000"/>
                <a:lumOff val="40000"/>
                <a:alpha val="60000"/>
              </a:schemeClr>
            </a:glow>
          </a:effectLst>
        </p:spPr>
      </p:pic>
      <p:pic>
        <p:nvPicPr>
          <p:cNvPr id="6148" name="Picture 4"/>
          <p:cNvPicPr>
            <a:picLocks noChangeAspect="1" noChangeArrowheads="1"/>
          </p:cNvPicPr>
          <p:nvPr/>
        </p:nvPicPr>
        <p:blipFill>
          <a:blip r:embed="rId4" cstate="print"/>
          <a:srcRect/>
          <a:stretch>
            <a:fillRect/>
          </a:stretch>
        </p:blipFill>
        <p:spPr bwMode="auto">
          <a:xfrm>
            <a:off x="4860032" y="2636912"/>
            <a:ext cx="4121073" cy="1728192"/>
          </a:xfrm>
          <a:prstGeom prst="rect">
            <a:avLst/>
          </a:prstGeom>
          <a:noFill/>
          <a:ln w="9525">
            <a:noFill/>
            <a:miter lim="800000"/>
            <a:headEnd/>
            <a:tailEnd/>
          </a:ln>
          <a:effectLst>
            <a:glow rad="101600">
              <a:schemeClr val="accent5">
                <a:lumMod val="60000"/>
                <a:lumOff val="40000"/>
                <a:alpha val="60000"/>
              </a:schemeClr>
            </a:glow>
          </a:effectLst>
        </p:spPr>
      </p:pic>
      <p:pic>
        <p:nvPicPr>
          <p:cNvPr id="6149" name="Picture 5"/>
          <p:cNvPicPr>
            <a:picLocks noChangeAspect="1" noChangeArrowheads="1"/>
          </p:cNvPicPr>
          <p:nvPr/>
        </p:nvPicPr>
        <p:blipFill>
          <a:blip r:embed="rId5" cstate="print"/>
          <a:srcRect/>
          <a:stretch>
            <a:fillRect/>
          </a:stretch>
        </p:blipFill>
        <p:spPr bwMode="auto">
          <a:xfrm>
            <a:off x="5148064" y="4581128"/>
            <a:ext cx="3740627" cy="2016224"/>
          </a:xfrm>
          <a:prstGeom prst="rect">
            <a:avLst/>
          </a:prstGeom>
          <a:noFill/>
          <a:ln w="9525">
            <a:noFill/>
            <a:miter lim="800000"/>
            <a:headEnd/>
            <a:tailEnd/>
          </a:ln>
          <a:effectLst>
            <a:glow rad="101600">
              <a:schemeClr val="accent5">
                <a:lumMod val="60000"/>
                <a:lumOff val="40000"/>
                <a:alpha val="60000"/>
              </a:schemeClr>
            </a:glo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1000"/>
                                        <p:tgtEl>
                                          <p:spTgt spid="6147"/>
                                        </p:tgtEl>
                                      </p:cBhvr>
                                    </p:animEffect>
                                    <p:anim calcmode="lin" valueType="num">
                                      <p:cBhvr>
                                        <p:cTn id="15" dur="1000" fill="hold"/>
                                        <p:tgtEl>
                                          <p:spTgt spid="6147"/>
                                        </p:tgtEl>
                                        <p:attrNameLst>
                                          <p:attrName>ppt_x</p:attrName>
                                        </p:attrNameLst>
                                      </p:cBhvr>
                                      <p:tavLst>
                                        <p:tav tm="0">
                                          <p:val>
                                            <p:strVal val="#ppt_x"/>
                                          </p:val>
                                        </p:tav>
                                        <p:tav tm="100000">
                                          <p:val>
                                            <p:strVal val="#ppt_x"/>
                                          </p:val>
                                        </p:tav>
                                      </p:tavLst>
                                    </p:anim>
                                    <p:anim calcmode="lin" valueType="num">
                                      <p:cBhvr>
                                        <p:cTn id="1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1000"/>
                                        <p:tgtEl>
                                          <p:spTgt spid="6149"/>
                                        </p:tgtEl>
                                      </p:cBhvr>
                                    </p:animEffect>
                                    <p:anim calcmode="lin" valueType="num">
                                      <p:cBhvr>
                                        <p:cTn id="22" dur="1000" fill="hold"/>
                                        <p:tgtEl>
                                          <p:spTgt spid="6149"/>
                                        </p:tgtEl>
                                        <p:attrNameLst>
                                          <p:attrName>ppt_x</p:attrName>
                                        </p:attrNameLst>
                                      </p:cBhvr>
                                      <p:tavLst>
                                        <p:tav tm="0">
                                          <p:val>
                                            <p:strVal val="#ppt_x"/>
                                          </p:val>
                                        </p:tav>
                                        <p:tav tm="100000">
                                          <p:val>
                                            <p:strVal val="#ppt_x"/>
                                          </p:val>
                                        </p:tav>
                                      </p:tavLst>
                                    </p:anim>
                                    <p:anim calcmode="lin" valueType="num">
                                      <p:cBhvr>
                                        <p:cTn id="23" dur="1000" fill="hold"/>
                                        <p:tgtEl>
                                          <p:spTgt spid="6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   </a:t>
            </a:r>
            <a:endParaRPr lang="ru-RU" dirty="0"/>
          </a:p>
        </p:txBody>
      </p:sp>
      <p:sp>
        <p:nvSpPr>
          <p:cNvPr id="6" name="Содержимое 5"/>
          <p:cNvSpPr>
            <a:spLocks noGrp="1"/>
          </p:cNvSpPr>
          <p:nvPr>
            <p:ph sz="half" idx="1"/>
          </p:nvPr>
        </p:nvSpPr>
        <p:spPr>
          <a:xfrm>
            <a:off x="467544" y="764704"/>
            <a:ext cx="3826768" cy="3312368"/>
          </a:xfrm>
        </p:spPr>
        <p:txBody>
          <a:bodyPr>
            <a:normAutofit fontScale="92500" lnSpcReduction="10000"/>
          </a:bodyPr>
          <a:lstStyle/>
          <a:p>
            <a:pPr marL="0" algn="ctr">
              <a:buNone/>
            </a:pPr>
            <a:r>
              <a:rPr lang="uk-UA" b="1" u="sng" dirty="0" smtClean="0">
                <a:solidFill>
                  <a:srgbClr val="FF0000"/>
                </a:solidFill>
                <a:latin typeface="Times New Roman" pitchFamily="18" charset="0"/>
                <a:cs typeface="Times New Roman" pitchFamily="18" charset="0"/>
              </a:rPr>
              <a:t>Книга-круг. </a:t>
            </a:r>
          </a:p>
          <a:p>
            <a:pPr marL="0">
              <a:buNone/>
            </a:pPr>
            <a:r>
              <a:rPr lang="uk-UA" b="1" dirty="0" smtClean="0">
                <a:latin typeface="Times New Roman" pitchFamily="18" charset="0"/>
                <a:cs typeface="Times New Roman" pitchFamily="18" charset="0"/>
              </a:rPr>
              <a:t>Легка у виготовленні книга. Вона має вигляд круга, складеного на 4 частини. Використовується для невеликої кількості інформації.</a:t>
            </a:r>
            <a:endParaRPr lang="uk-UA" b="1" dirty="0">
              <a:latin typeface="Times New Roman" pitchFamily="18" charset="0"/>
              <a:cs typeface="Times New Roman" pitchFamily="18" charset="0"/>
            </a:endParaRPr>
          </a:p>
        </p:txBody>
      </p:sp>
      <p:pic>
        <p:nvPicPr>
          <p:cNvPr id="7171" name="Picture 3"/>
          <p:cNvPicPr>
            <a:picLocks noGrp="1" noChangeAspect="1" noChangeArrowheads="1"/>
          </p:cNvPicPr>
          <p:nvPr>
            <p:ph sz="half" idx="2"/>
          </p:nvPr>
        </p:nvPicPr>
        <p:blipFill>
          <a:blip r:embed="rId2" cstate="print"/>
          <a:srcRect/>
          <a:stretch>
            <a:fillRect/>
          </a:stretch>
        </p:blipFill>
        <p:spPr bwMode="auto">
          <a:xfrm>
            <a:off x="971600" y="4365104"/>
            <a:ext cx="2304256" cy="2328448"/>
          </a:xfrm>
          <a:prstGeom prst="rect">
            <a:avLst/>
          </a:prstGeom>
          <a:noFill/>
          <a:ln w="9525">
            <a:noFill/>
            <a:miter lim="800000"/>
            <a:headEnd/>
            <a:tailEnd/>
          </a:ln>
          <a:effectLst>
            <a:glow rad="101600">
              <a:schemeClr val="accent1">
                <a:lumMod val="60000"/>
                <a:lumOff val="40000"/>
                <a:alpha val="60000"/>
              </a:schemeClr>
            </a:glow>
          </a:effectLst>
        </p:spPr>
      </p:pic>
      <p:sp>
        <p:nvSpPr>
          <p:cNvPr id="8" name="Прямоугольник 7"/>
          <p:cNvSpPr/>
          <p:nvPr/>
        </p:nvSpPr>
        <p:spPr>
          <a:xfrm>
            <a:off x="5220072" y="692696"/>
            <a:ext cx="3312368" cy="3108543"/>
          </a:xfrm>
          <a:prstGeom prst="rect">
            <a:avLst/>
          </a:prstGeom>
        </p:spPr>
        <p:txBody>
          <a:bodyPr wrap="square">
            <a:spAutoFit/>
          </a:bodyPr>
          <a:lstStyle/>
          <a:p>
            <a:pPr algn="ctr"/>
            <a:r>
              <a:rPr lang="uk-UA" sz="2800" b="1" u="sng" dirty="0" smtClean="0">
                <a:solidFill>
                  <a:srgbClr val="FF0000"/>
                </a:solidFill>
                <a:latin typeface="Times New Roman" pitchFamily="18" charset="0"/>
                <a:cs typeface="Times New Roman" pitchFamily="18" charset="0"/>
              </a:rPr>
              <a:t>Книга-колесо.</a:t>
            </a:r>
          </a:p>
          <a:p>
            <a:r>
              <a:rPr lang="uk-UA" sz="2800" b="1" dirty="0" smtClean="0">
                <a:latin typeface="Times New Roman" pitchFamily="18" charset="0"/>
                <a:cs typeface="Times New Roman" pitchFamily="18" charset="0"/>
              </a:rPr>
              <a:t>Використовуються для позначення невеликих процесів. Особливо цікава дітям через рухомість колеса</a:t>
            </a:r>
            <a:r>
              <a:rPr lang="uk-UA" sz="2800" dirty="0" smtClean="0">
                <a:latin typeface="Times New Roman" pitchFamily="18" charset="0"/>
                <a:cs typeface="Times New Roman" pitchFamily="18" charset="0"/>
              </a:rPr>
              <a:t>.</a:t>
            </a:r>
            <a:endParaRPr lang="uk-UA" sz="2800" dirty="0">
              <a:latin typeface="Times New Roman" pitchFamily="18" charset="0"/>
              <a:cs typeface="Times New Roman" pitchFamily="18" charset="0"/>
            </a:endParaRPr>
          </a:p>
        </p:txBody>
      </p:sp>
      <p:pic>
        <p:nvPicPr>
          <p:cNvPr id="7172" name="Picture 4"/>
          <p:cNvPicPr>
            <a:picLocks noChangeAspect="1" noChangeArrowheads="1"/>
          </p:cNvPicPr>
          <p:nvPr/>
        </p:nvPicPr>
        <p:blipFill>
          <a:blip r:embed="rId3" cstate="print"/>
          <a:srcRect/>
          <a:stretch>
            <a:fillRect/>
          </a:stretch>
        </p:blipFill>
        <p:spPr bwMode="auto">
          <a:xfrm>
            <a:off x="4860032" y="4221088"/>
            <a:ext cx="3660377" cy="2304256"/>
          </a:xfrm>
          <a:prstGeom prst="rect">
            <a:avLst/>
          </a:prstGeom>
          <a:noFill/>
          <a:ln w="9525">
            <a:noFill/>
            <a:miter lim="800000"/>
            <a:headEnd/>
            <a:tailEnd/>
          </a:ln>
          <a:effectLst>
            <a:glow rad="101600">
              <a:srgbClr val="00B0F0">
                <a:alpha val="60000"/>
              </a:srgbClr>
            </a:glo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anim calcmode="lin" valueType="num">
                                      <p:cBhvr>
                                        <p:cTn id="8" dur="2000" fill="hold"/>
                                        <p:tgtEl>
                                          <p:spTgt spid="7171"/>
                                        </p:tgtEl>
                                        <p:attrNameLst>
                                          <p:attrName>ppt_w</p:attrName>
                                        </p:attrNameLst>
                                      </p:cBhvr>
                                      <p:tavLst>
                                        <p:tav tm="0" fmla="#ppt_w*sin(2.5*pi*$)">
                                          <p:val>
                                            <p:fltVal val="0"/>
                                          </p:val>
                                        </p:tav>
                                        <p:tav tm="100000">
                                          <p:val>
                                            <p:fltVal val="1"/>
                                          </p:val>
                                        </p:tav>
                                      </p:tavLst>
                                    </p:anim>
                                    <p:anim calcmode="lin" valueType="num">
                                      <p:cBhvr>
                                        <p:cTn id="9"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2000"/>
                                        <p:tgtEl>
                                          <p:spTgt spid="7172"/>
                                        </p:tgtEl>
                                      </p:cBhvr>
                                    </p:animEffect>
                                    <p:anim calcmode="lin" valueType="num">
                                      <p:cBhvr>
                                        <p:cTn id="15" dur="2000" fill="hold"/>
                                        <p:tgtEl>
                                          <p:spTgt spid="7172"/>
                                        </p:tgtEl>
                                        <p:attrNameLst>
                                          <p:attrName>ppt_w</p:attrName>
                                        </p:attrNameLst>
                                      </p:cBhvr>
                                      <p:tavLst>
                                        <p:tav tm="0" fmla="#ppt_w*sin(2.5*pi*$)">
                                          <p:val>
                                            <p:fltVal val="0"/>
                                          </p:val>
                                        </p:tav>
                                        <p:tav tm="100000">
                                          <p:val>
                                            <p:fltVal val="1"/>
                                          </p:val>
                                        </p:tav>
                                      </p:tavLst>
                                    </p:anim>
                                    <p:anim calcmode="lin" valueType="num">
                                      <p:cBhvr>
                                        <p:cTn id="16" dur="2000" fill="hold"/>
                                        <p:tgtEl>
                                          <p:spTgt spid="7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864096"/>
          </a:xfrm>
        </p:spPr>
        <p:txBody>
          <a:bodyPr/>
          <a:lstStyle/>
          <a:p>
            <a:r>
              <a:rPr lang="uk-UA" dirty="0" smtClean="0"/>
              <a:t> </a:t>
            </a:r>
            <a:endParaRPr lang="ru-RU" dirty="0"/>
          </a:p>
        </p:txBody>
      </p:sp>
      <p:sp>
        <p:nvSpPr>
          <p:cNvPr id="3" name="Содержимое 2"/>
          <p:cNvSpPr>
            <a:spLocks noGrp="1"/>
          </p:cNvSpPr>
          <p:nvPr>
            <p:ph sz="half" idx="1"/>
          </p:nvPr>
        </p:nvSpPr>
        <p:spPr>
          <a:xfrm>
            <a:off x="1619672" y="476672"/>
            <a:ext cx="5400600" cy="720080"/>
          </a:xfrm>
        </p:spPr>
        <p:txBody>
          <a:bodyPr/>
          <a:lstStyle/>
          <a:p>
            <a:pPr algn="ctr">
              <a:buNone/>
            </a:pPr>
            <a:r>
              <a:rPr lang="uk-UA" b="1" u="sng" dirty="0" smtClean="0">
                <a:solidFill>
                  <a:srgbClr val="FF0000"/>
                </a:solidFill>
                <a:latin typeface="Times New Roman" panose="02020603050405020304" pitchFamily="18" charset="0"/>
                <a:cs typeface="Times New Roman" panose="02020603050405020304" pitchFamily="18" charset="0"/>
              </a:rPr>
              <a:t>Конверти для інформації.</a:t>
            </a:r>
            <a:endParaRPr lang="uk-UA" b="1" u="sng" dirty="0">
              <a:solidFill>
                <a:srgbClr val="FF0000"/>
              </a:solidFill>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323528" y="1484784"/>
            <a:ext cx="3096344" cy="2119175"/>
          </a:xfrm>
          <a:prstGeom prst="rect">
            <a:avLst/>
          </a:prstGeom>
          <a:noFill/>
          <a:ln w="9525">
            <a:noFill/>
            <a:miter lim="800000"/>
            <a:headEnd/>
            <a:tailEnd/>
          </a:ln>
          <a:effectLst>
            <a:glow rad="228600">
              <a:schemeClr val="accent6">
                <a:satMod val="175000"/>
                <a:alpha val="40000"/>
              </a:schemeClr>
            </a:glow>
          </a:effectLst>
        </p:spPr>
      </p:pic>
      <p:pic>
        <p:nvPicPr>
          <p:cNvPr id="8195" name="Picture 3"/>
          <p:cNvPicPr>
            <a:picLocks noChangeAspect="1" noChangeArrowheads="1"/>
          </p:cNvPicPr>
          <p:nvPr/>
        </p:nvPicPr>
        <p:blipFill>
          <a:blip r:embed="rId3" cstate="print"/>
          <a:srcRect/>
          <a:stretch>
            <a:fillRect/>
          </a:stretch>
        </p:blipFill>
        <p:spPr bwMode="auto">
          <a:xfrm>
            <a:off x="179512" y="4005064"/>
            <a:ext cx="2176242" cy="2664296"/>
          </a:xfrm>
          <a:prstGeom prst="rect">
            <a:avLst/>
          </a:prstGeom>
          <a:noFill/>
          <a:ln w="9525">
            <a:noFill/>
            <a:miter lim="800000"/>
            <a:headEnd/>
            <a:tailEnd/>
          </a:ln>
          <a:effectLst>
            <a:glow rad="228600">
              <a:schemeClr val="accent6">
                <a:satMod val="175000"/>
                <a:alpha val="40000"/>
              </a:schemeClr>
            </a:glow>
          </a:effectLst>
        </p:spPr>
      </p:pic>
      <p:pic>
        <p:nvPicPr>
          <p:cNvPr id="8196" name="Picture 4"/>
          <p:cNvPicPr>
            <a:picLocks noChangeAspect="1" noChangeArrowheads="1"/>
          </p:cNvPicPr>
          <p:nvPr/>
        </p:nvPicPr>
        <p:blipFill>
          <a:blip r:embed="rId4" cstate="print"/>
          <a:srcRect/>
          <a:stretch>
            <a:fillRect/>
          </a:stretch>
        </p:blipFill>
        <p:spPr bwMode="auto">
          <a:xfrm>
            <a:off x="3491880" y="4077072"/>
            <a:ext cx="2328810" cy="2592288"/>
          </a:xfrm>
          <a:prstGeom prst="rect">
            <a:avLst/>
          </a:prstGeom>
          <a:noFill/>
          <a:ln w="9525">
            <a:noFill/>
            <a:miter lim="800000"/>
            <a:headEnd/>
            <a:tailEnd/>
          </a:ln>
          <a:effectLst>
            <a:glow rad="228600">
              <a:schemeClr val="accent6">
                <a:satMod val="175000"/>
                <a:alpha val="40000"/>
              </a:schemeClr>
            </a:glow>
          </a:effectLst>
        </p:spPr>
      </p:pic>
      <p:pic>
        <p:nvPicPr>
          <p:cNvPr id="8197" name="Picture 5"/>
          <p:cNvPicPr>
            <a:picLocks noChangeAspect="1" noChangeArrowheads="1"/>
          </p:cNvPicPr>
          <p:nvPr/>
        </p:nvPicPr>
        <p:blipFill>
          <a:blip r:embed="rId5" cstate="print"/>
          <a:srcRect/>
          <a:stretch>
            <a:fillRect/>
          </a:stretch>
        </p:blipFill>
        <p:spPr bwMode="auto">
          <a:xfrm>
            <a:off x="6156176" y="1412776"/>
            <a:ext cx="2664296" cy="2162407"/>
          </a:xfrm>
          <a:prstGeom prst="rect">
            <a:avLst/>
          </a:prstGeom>
          <a:noFill/>
          <a:ln w="9525">
            <a:noFill/>
            <a:miter lim="800000"/>
            <a:headEnd/>
            <a:tailEnd/>
          </a:ln>
          <a:effectLst>
            <a:glow rad="228600">
              <a:schemeClr val="accent6">
                <a:satMod val="175000"/>
                <a:alpha val="40000"/>
              </a:schemeClr>
            </a:glow>
          </a:effectLst>
        </p:spPr>
      </p:pic>
      <p:pic>
        <p:nvPicPr>
          <p:cNvPr id="8" name="Picture 13" descr="http://detsad-125ufa.ucoz.ru/_si/0/7252187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8324" y="4550435"/>
            <a:ext cx="1584176" cy="2356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ircle(in)">
                                      <p:cBhvr>
                                        <p:cTn id="12" dur="20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circle(in)">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548680"/>
            <a:ext cx="8229600" cy="868958"/>
          </a:xfrm>
        </p:spPr>
        <p:txBody>
          <a:bodyPr/>
          <a:lstStyle/>
          <a:p>
            <a:r>
              <a:rPr lang="ru-RU" b="1" dirty="0" err="1" smtClean="0">
                <a:solidFill>
                  <a:srgbClr val="C00000"/>
                </a:solidFill>
                <a:latin typeface="Times New Roman" pitchFamily="18" charset="0"/>
                <a:cs typeface="Times New Roman" pitchFamily="18" charset="0"/>
              </a:rPr>
              <a:t>Лепбук</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що</a:t>
            </a:r>
            <a:r>
              <a:rPr lang="ru-RU" b="1" dirty="0" smtClean="0">
                <a:solidFill>
                  <a:srgbClr val="C00000"/>
                </a:solidFill>
                <a:latin typeface="Times New Roman" pitchFamily="18" charset="0"/>
                <a:cs typeface="Times New Roman" pitchFamily="18" charset="0"/>
              </a:rPr>
              <a:t> </a:t>
            </a:r>
            <a:r>
              <a:rPr lang="ru-RU" b="1" dirty="0" err="1" smtClean="0">
                <a:solidFill>
                  <a:srgbClr val="C00000"/>
                </a:solidFill>
                <a:latin typeface="Times New Roman" pitchFamily="18" charset="0"/>
                <a:cs typeface="Times New Roman" pitchFamily="18" charset="0"/>
              </a:rPr>
              <a:t>це</a:t>
            </a:r>
            <a:r>
              <a:rPr lang="ru-RU" b="1" dirty="0" smtClean="0">
                <a:solidFill>
                  <a:srgbClr val="C00000"/>
                </a:solidFill>
                <a:latin typeface="Times New Roman" pitchFamily="18" charset="0"/>
                <a:cs typeface="Times New Roman" pitchFamily="18" charset="0"/>
              </a:rPr>
              <a:t>?</a:t>
            </a:r>
            <a:endParaRPr lang="ru-RU" b="1" dirty="0">
              <a:solidFill>
                <a:srgbClr val="C00000"/>
              </a:solidFill>
            </a:endParaRPr>
          </a:p>
        </p:txBody>
      </p:sp>
      <p:pic>
        <p:nvPicPr>
          <p:cNvPr id="7" name="Содержимое 6" descr="20729330_1461458440596955_5500410683663927811_n.jpg"/>
          <p:cNvPicPr>
            <a:picLocks noGrp="1" noChangeAspect="1"/>
          </p:cNvPicPr>
          <p:nvPr>
            <p:ph sz="half" idx="1"/>
          </p:nvPr>
        </p:nvPicPr>
        <p:blipFill>
          <a:blip r:embed="rId2" cstate="print"/>
          <a:stretch>
            <a:fillRect/>
          </a:stretch>
        </p:blipFill>
        <p:spPr>
          <a:xfrm>
            <a:off x="107504" y="2132856"/>
            <a:ext cx="4771438" cy="3374426"/>
          </a:xfrm>
          <a:effectLst>
            <a:glow rad="101600">
              <a:schemeClr val="accent2">
                <a:satMod val="175000"/>
                <a:alpha val="40000"/>
              </a:schemeClr>
            </a:glow>
          </a:effectLst>
        </p:spPr>
      </p:pic>
      <p:sp>
        <p:nvSpPr>
          <p:cNvPr id="6" name="Содержимое 5"/>
          <p:cNvSpPr>
            <a:spLocks noGrp="1"/>
          </p:cNvSpPr>
          <p:nvPr>
            <p:ph sz="half" idx="2"/>
          </p:nvPr>
        </p:nvSpPr>
        <p:spPr>
          <a:xfrm>
            <a:off x="4860032" y="1628800"/>
            <a:ext cx="4038600" cy="4525963"/>
          </a:xfrm>
        </p:spPr>
        <p:txBody>
          <a:bodyPr>
            <a:normAutofit lnSpcReduction="10000"/>
          </a:bodyPr>
          <a:lstStyle/>
          <a:p>
            <a:pPr>
              <a:buNone/>
            </a:pPr>
            <a:r>
              <a:rPr lang="ru-RU" sz="2000" b="1" dirty="0" err="1" smtClean="0">
                <a:solidFill>
                  <a:srgbClr val="FF0000"/>
                </a:solidFill>
                <a:latin typeface="Times New Roman" pitchFamily="18" charset="0"/>
                <a:cs typeface="Times New Roman" pitchFamily="18" charset="0"/>
              </a:rPr>
              <a:t>Лепбук</a:t>
            </a:r>
            <a:r>
              <a:rPr lang="ru-RU" sz="2000" dirty="0" smtClean="0">
                <a:solidFill>
                  <a:srgbClr val="FF0000"/>
                </a:solidFill>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a:t>
            </a:r>
            <a:r>
              <a:rPr lang="ru-RU" sz="2000" b="1" dirty="0" err="1">
                <a:solidFill>
                  <a:srgbClr val="FF0000"/>
                </a:solidFill>
                <a:latin typeface="Times New Roman" pitchFamily="18" charset="0"/>
                <a:cs typeface="Times New Roman" pitchFamily="18" charset="0"/>
              </a:rPr>
              <a:t>lapbook</a:t>
            </a:r>
            <a:r>
              <a:rPr lang="ru-RU" sz="2000" b="1" dirty="0">
                <a:solidFill>
                  <a:srgbClr val="FF0000"/>
                </a:solidFill>
                <a:latin typeface="Times New Roman" pitchFamily="18" charset="0"/>
                <a:cs typeface="Times New Roman" pitchFamily="18" charset="0"/>
              </a:rPr>
              <a:t>) </a:t>
            </a:r>
            <a:r>
              <a:rPr lang="ru-RU" sz="2000" b="1" dirty="0">
                <a:latin typeface="Times New Roman" pitchFamily="18" charset="0"/>
                <a:cs typeface="Times New Roman" pitchFamily="18" charset="0"/>
              </a:rPr>
              <a:t>-в </a:t>
            </a:r>
            <a:r>
              <a:rPr lang="ru-RU" sz="2000" b="1" dirty="0" err="1">
                <a:latin typeface="Times New Roman" pitchFamily="18" charset="0"/>
                <a:cs typeface="Times New Roman" pitchFamily="18" charset="0"/>
              </a:rPr>
              <a:t>дослівному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перекладі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англійської</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означає</a:t>
            </a:r>
            <a:r>
              <a:rPr lang="ru-RU" sz="2000" b="1" dirty="0">
                <a:latin typeface="Times New Roman" pitchFamily="18" charset="0"/>
                <a:cs typeface="Times New Roman" pitchFamily="18" charset="0"/>
              </a:rPr>
              <a:t> </a:t>
            </a:r>
            <a:r>
              <a:rPr lang="ru-RU" sz="2000" b="1" i="1" dirty="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наколінна</a:t>
            </a:r>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книга»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lap</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a:t>
            </a:r>
            <a:r>
              <a:rPr lang="ru-RU" sz="2000" b="1" dirty="0" err="1" smtClean="0">
                <a:latin typeface="Times New Roman" pitchFamily="18" charset="0"/>
                <a:cs typeface="Times New Roman" pitchFamily="18" charset="0"/>
              </a:rPr>
              <a:t>колінний</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book</a:t>
            </a:r>
            <a:r>
              <a:rPr lang="ru-RU" sz="2000" b="1" dirty="0">
                <a:latin typeface="Times New Roman" pitchFamily="18" charset="0"/>
                <a:cs typeface="Times New Roman" pitchFamily="18" charset="0"/>
              </a:rPr>
              <a:t>- книга). </a:t>
            </a:r>
            <a:r>
              <a:rPr lang="ru-RU" sz="2000" b="1" dirty="0" err="1">
                <a:latin typeface="Times New Roman" pitchFamily="18" charset="0"/>
                <a:cs typeface="Times New Roman" pitchFamily="18" charset="0"/>
              </a:rPr>
              <a:t>Це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така</a:t>
            </a:r>
            <a:r>
              <a:rPr lang="ru-RU" sz="2000" b="1" dirty="0">
                <a:latin typeface="Times New Roman" pitchFamily="18" charset="0"/>
                <a:cs typeface="Times New Roman" pitchFamily="18" charset="0"/>
              </a:rPr>
              <a:t> невелика </a:t>
            </a:r>
            <a:r>
              <a:rPr lang="ru-RU" sz="2000" b="1" dirty="0" err="1">
                <a:latin typeface="Times New Roman" pitchFamily="18" charset="0"/>
                <a:cs typeface="Times New Roman" pitchFamily="18" charset="0"/>
              </a:rPr>
              <a:t>саморобна</a:t>
            </a:r>
            <a:r>
              <a:rPr lang="ru-RU" sz="2000" b="1" dirty="0">
                <a:latin typeface="Times New Roman" pitchFamily="18" charset="0"/>
                <a:cs typeface="Times New Roman" pitchFamily="18" charset="0"/>
              </a:rPr>
              <a:t> папка, яку </a:t>
            </a:r>
            <a:r>
              <a:rPr lang="ru-RU" sz="2000" b="1" dirty="0" err="1">
                <a:latin typeface="Times New Roman" pitchFamily="18" charset="0"/>
                <a:cs typeface="Times New Roman" pitchFamily="18" charset="0"/>
              </a:rPr>
              <a:t>дитина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може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зручно</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розкласти</a:t>
            </a:r>
            <a:r>
              <a:rPr lang="ru-RU" sz="2000" b="1" dirty="0">
                <a:latin typeface="Times New Roman" pitchFamily="18" charset="0"/>
                <a:cs typeface="Times New Roman" pitchFamily="18" charset="0"/>
              </a:rPr>
              <a:t> у себе на </a:t>
            </a:r>
            <a:r>
              <a:rPr lang="ru-RU" sz="2000" b="1" dirty="0" err="1">
                <a:latin typeface="Times New Roman" pitchFamily="18" charset="0"/>
                <a:cs typeface="Times New Roman" pitchFamily="18" charset="0"/>
              </a:rPr>
              <a:t>колінах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переглянути</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весь </a:t>
            </a:r>
            <a:r>
              <a:rPr lang="ru-RU" sz="2000" b="1" dirty="0" err="1">
                <a:latin typeface="Times New Roman" pitchFamily="18" charset="0"/>
                <a:cs typeface="Times New Roman" pitchFamily="18" charset="0"/>
              </a:rPr>
              <a:t>її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вміст</a:t>
            </a:r>
            <a:r>
              <a:rPr lang="ru-RU" sz="2000" b="1" dirty="0" smtClean="0">
                <a:latin typeface="Times New Roman" pitchFamily="18" charset="0"/>
                <a:cs typeface="Times New Roman" pitchFamily="18" charset="0"/>
              </a:rPr>
              <a:t>.</a:t>
            </a:r>
          </a:p>
          <a:p>
            <a:pPr>
              <a:buNone/>
            </a:pPr>
            <a:r>
              <a:rPr lang="ru-RU" sz="2000" b="1" dirty="0" err="1">
                <a:solidFill>
                  <a:srgbClr val="FF0000"/>
                </a:solidFill>
                <a:latin typeface="Times New Roman" pitchFamily="18" charset="0"/>
                <a:cs typeface="Times New Roman" pitchFamily="18" charset="0"/>
              </a:rPr>
              <a:t>Лепбук</a:t>
            </a:r>
            <a:r>
              <a:rPr lang="ru-RU" sz="2000" b="1" dirty="0">
                <a:solidFill>
                  <a:srgbClr val="FF0000"/>
                </a:solidFill>
                <a:latin typeface="Times New Roman" pitchFamily="18" charset="0"/>
                <a:cs typeface="Times New Roman" pitchFamily="18" charset="0"/>
              </a:rPr>
              <a:t> </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це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книжка-розкладачка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кишеньками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дверцятами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віконцями</a:t>
            </a:r>
            <a:r>
              <a:rPr lang="ru-RU" sz="2000" b="1" dirty="0">
                <a:latin typeface="Times New Roman" pitchFamily="18" charset="0"/>
                <a:cs typeface="Times New Roman" pitchFamily="18" charset="0"/>
              </a:rPr>
              <a:t>, вкладками </a:t>
            </a:r>
            <a:r>
              <a:rPr lang="ru-RU" sz="2000" b="1" dirty="0" err="1">
                <a:latin typeface="Times New Roman" pitchFamily="18" charset="0"/>
                <a:cs typeface="Times New Roman" pitchFamily="18" charset="0"/>
              </a:rPr>
              <a:t>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рухливими</a:t>
            </a:r>
            <a:r>
              <a:rPr lang="ru-RU" sz="2000" b="1" dirty="0">
                <a:latin typeface="Times New Roman" pitchFamily="18" charset="0"/>
                <a:cs typeface="Times New Roman" pitchFamily="18" charset="0"/>
              </a:rPr>
              <a:t> деталями, в яку </a:t>
            </a:r>
            <a:r>
              <a:rPr lang="ru-RU" sz="2000" b="1" dirty="0" err="1">
                <a:latin typeface="Times New Roman" pitchFamily="18" charset="0"/>
                <a:cs typeface="Times New Roman" pitchFamily="18" charset="0"/>
              </a:rPr>
              <a:t>поміщені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матеріали</a:t>
            </a:r>
            <a:r>
              <a:rPr lang="ru-RU" sz="2000" b="1" dirty="0">
                <a:latin typeface="Times New Roman" pitchFamily="18" charset="0"/>
                <a:cs typeface="Times New Roman" pitchFamily="18" charset="0"/>
              </a:rPr>
              <a:t> на одну тему.</a:t>
            </a:r>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normAutofit/>
          </a:bodyPr>
          <a:lstStyle/>
          <a:p>
            <a:r>
              <a:rPr lang="uk-UA" sz="2400" b="1" dirty="0" smtClean="0">
                <a:solidFill>
                  <a:srgbClr val="FF0000"/>
                </a:solidFill>
                <a:latin typeface="Times New Roman" pitchFamily="18" charset="0"/>
                <a:cs typeface="Times New Roman" pitchFamily="18" charset="0"/>
              </a:rPr>
              <a:t>КРОК 5. </a:t>
            </a:r>
            <a:r>
              <a:rPr lang="uk-UA" sz="2400" b="1" u="sng" dirty="0" smtClean="0">
                <a:solidFill>
                  <a:srgbClr val="FF0000"/>
                </a:solidFill>
                <a:latin typeface="Times New Roman" pitchFamily="18" charset="0"/>
                <a:cs typeface="Times New Roman" pitchFamily="18" charset="0"/>
              </a:rPr>
              <a:t>Збір інформації та матеріалу.</a:t>
            </a:r>
            <a:endParaRPr lang="uk-UA" sz="2400" b="1" u="sng"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marL="0">
              <a:buNone/>
            </a:pPr>
            <a:r>
              <a:rPr lang="uk-UA" sz="1800" b="1" dirty="0" smtClean="0">
                <a:latin typeface="Times New Roman" pitchFamily="18" charset="0"/>
                <a:cs typeface="Times New Roman" pitchFamily="18" charset="0"/>
              </a:rPr>
              <a:t>Це можуть бути прислів'я, загадки, ігри по темі, вірші, оповідання, ігрові вправи і інша інформація. Ось на цьому етапі включаються батьки, як учасники освітнього </a:t>
            </a:r>
            <a:r>
              <a:rPr lang="uk-UA" sz="1800" b="1" dirty="0" err="1" smtClean="0">
                <a:latin typeface="Times New Roman" pitchFamily="18" charset="0"/>
                <a:cs typeface="Times New Roman" pitchFamily="18" charset="0"/>
              </a:rPr>
              <a:t>процесу.Підготуйте</a:t>
            </a:r>
            <a:r>
              <a:rPr lang="uk-UA" sz="1800" b="1" dirty="0" smtClean="0">
                <a:latin typeface="Times New Roman" pitchFamily="18" charset="0"/>
                <a:cs typeface="Times New Roman" pitchFamily="18" charset="0"/>
              </a:rPr>
              <a:t> необхідний матеріал та приступайте до роботи.</a:t>
            </a:r>
          </a:p>
          <a:p>
            <a:pPr marL="0">
              <a:buNone/>
            </a:pPr>
            <a:r>
              <a:rPr lang="uk-UA" sz="1800" b="1" dirty="0" smtClean="0">
                <a:latin typeface="Times New Roman" pitchFamily="18" charset="0"/>
                <a:cs typeface="Times New Roman" pitchFamily="18" charset="0"/>
              </a:rPr>
              <a:t>Крім міні-книг є багато речей, які ви можете вкласти у </a:t>
            </a:r>
            <a:r>
              <a:rPr lang="uk-UA" sz="1800" b="1" dirty="0" err="1" smtClean="0">
                <a:latin typeface="Times New Roman" pitchFamily="18" charset="0"/>
                <a:cs typeface="Times New Roman" pitchFamily="18" charset="0"/>
              </a:rPr>
              <a:t>лепбук</a:t>
            </a:r>
            <a:r>
              <a:rPr lang="uk-UA" sz="1800" b="1" dirty="0" smtClean="0">
                <a:latin typeface="Times New Roman" pitchFamily="18" charset="0"/>
                <a:cs typeface="Times New Roman" pitchFamily="18" charset="0"/>
              </a:rPr>
              <a:t>. Ви можете вкласти їх в кишеньки. Це можуть бути:</a:t>
            </a:r>
          </a:p>
          <a:p>
            <a:r>
              <a:rPr lang="uk-UA" sz="1800" b="1" dirty="0" smtClean="0">
                <a:latin typeface="Times New Roman" pitchFamily="18" charset="0"/>
                <a:cs typeface="Times New Roman" pitchFamily="18" charset="0"/>
              </a:rPr>
              <a:t>паперові ляльки різного розміру, у різному вбранні;</a:t>
            </a:r>
          </a:p>
          <a:p>
            <a:r>
              <a:rPr lang="uk-UA" sz="1800" b="1" dirty="0" err="1" smtClean="0">
                <a:latin typeface="Times New Roman" pitchFamily="18" charset="0"/>
                <a:cs typeface="Times New Roman" pitchFamily="18" charset="0"/>
              </a:rPr>
              <a:t>пазли</a:t>
            </a:r>
            <a:r>
              <a:rPr lang="uk-UA" sz="1800" b="1" dirty="0" smtClean="0">
                <a:latin typeface="Times New Roman" pitchFamily="18" charset="0"/>
                <a:cs typeface="Times New Roman" pitchFamily="18" charset="0"/>
              </a:rPr>
              <a:t> куплені або власноруч розрізані кольорові картинки;</a:t>
            </a:r>
          </a:p>
          <a:p>
            <a:r>
              <a:rPr lang="uk-UA" sz="1800" b="1" dirty="0" smtClean="0">
                <a:latin typeface="Times New Roman" pitchFamily="18" charset="0"/>
                <a:cs typeface="Times New Roman" pitchFamily="18" charset="0"/>
              </a:rPr>
              <a:t>настільні ігри;</a:t>
            </a:r>
          </a:p>
          <a:p>
            <a:r>
              <a:rPr lang="uk-UA" sz="1800" b="1" dirty="0" smtClean="0">
                <a:latin typeface="Times New Roman" pitchFamily="18" charset="0"/>
                <a:cs typeface="Times New Roman" pitchFamily="18" charset="0"/>
              </a:rPr>
              <a:t>дидактичні ігри;</a:t>
            </a:r>
          </a:p>
          <a:p>
            <a:r>
              <a:rPr lang="uk-UA" sz="1800" b="1" dirty="0" smtClean="0">
                <a:latin typeface="Times New Roman" pitchFamily="18" charset="0"/>
                <a:cs typeface="Times New Roman" pitchFamily="18" charset="0"/>
              </a:rPr>
              <a:t>логічні ігри, лабіринти, кросворди;</a:t>
            </a:r>
          </a:p>
          <a:p>
            <a:r>
              <a:rPr lang="uk-UA" sz="1800" b="1" dirty="0" smtClean="0">
                <a:latin typeface="Times New Roman" pitchFamily="18" charset="0"/>
                <a:cs typeface="Times New Roman" pitchFamily="18" charset="0"/>
              </a:rPr>
              <a:t>ігри </a:t>
            </a:r>
            <a:r>
              <a:rPr lang="uk-UA" sz="1800" b="1" dirty="0" err="1" smtClean="0">
                <a:latin typeface="Times New Roman" pitchFamily="18" charset="0"/>
                <a:cs typeface="Times New Roman" pitchFamily="18" charset="0"/>
              </a:rPr>
              <a:t>науважність</a:t>
            </a:r>
            <a:r>
              <a:rPr lang="uk-UA" sz="1800" b="1" dirty="0" smtClean="0">
                <a:latin typeface="Times New Roman" pitchFamily="18" charset="0"/>
                <a:cs typeface="Times New Roman" pitchFamily="18" charset="0"/>
              </a:rPr>
              <a:t>;</a:t>
            </a:r>
          </a:p>
          <a:p>
            <a:r>
              <a:rPr lang="uk-UA" sz="1800" b="1" dirty="0" smtClean="0">
                <a:latin typeface="Times New Roman" pitchFamily="18" charset="0"/>
                <a:cs typeface="Times New Roman" pitchFamily="18" charset="0"/>
              </a:rPr>
              <a:t>розмальовки, штриховки;</a:t>
            </a:r>
          </a:p>
          <a:p>
            <a:r>
              <a:rPr lang="uk-UA" sz="1800" b="1" dirty="0" smtClean="0">
                <a:latin typeface="Times New Roman" pitchFamily="18" charset="0"/>
                <a:cs typeface="Times New Roman" pitchFamily="18" charset="0"/>
              </a:rPr>
              <a:t>реальні предмети ( листівки, шматочки тканини, листя тощо).</a:t>
            </a:r>
            <a:endParaRPr lang="uk-UA" sz="1800" b="1" dirty="0">
              <a:latin typeface="Times New Roman" pitchFamily="18" charset="0"/>
              <a:cs typeface="Times New Roman" pitchFamily="18" charset="0"/>
            </a:endParaRPr>
          </a:p>
        </p:txBody>
      </p:sp>
      <p:pic>
        <p:nvPicPr>
          <p:cNvPr id="5" name="Рисунок 4" descr="10954784-Образованный-мальчик,-одетый-в-костюм,-стоя-на-вершине-стопки-книг.jpg"/>
          <p:cNvPicPr>
            <a:picLocks noChangeAspect="1"/>
          </p:cNvPicPr>
          <p:nvPr/>
        </p:nvPicPr>
        <p:blipFill>
          <a:blip r:embed="rId2" cstate="print"/>
          <a:stretch>
            <a:fillRect/>
          </a:stretch>
        </p:blipFill>
        <p:spPr>
          <a:xfrm>
            <a:off x="7434824" y="3841807"/>
            <a:ext cx="1709176" cy="3016193"/>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864096"/>
          </a:xfrm>
        </p:spPr>
        <p:txBody>
          <a:bodyPr>
            <a:normAutofit fontScale="90000"/>
          </a:bodyPr>
          <a:lstStyle/>
          <a:p>
            <a:r>
              <a:rPr lang="uk-UA" sz="3100" b="1" dirty="0" smtClean="0">
                <a:solidFill>
                  <a:srgbClr val="FF0000"/>
                </a:solidFill>
                <a:latin typeface="Times New Roman" pitchFamily="18" charset="0"/>
                <a:cs typeface="Times New Roman" pitchFamily="18" charset="0"/>
              </a:rPr>
              <a:t>Переваги використання </a:t>
            </a:r>
            <a:r>
              <a:rPr lang="uk-UA" sz="3100" b="1" dirty="0" err="1" smtClean="0">
                <a:solidFill>
                  <a:srgbClr val="FF0000"/>
                </a:solidFill>
                <a:latin typeface="Times New Roman" pitchFamily="18" charset="0"/>
                <a:cs typeface="Times New Roman" pitchFamily="18" charset="0"/>
              </a:rPr>
              <a:t>лепбука</a:t>
            </a:r>
            <a:r>
              <a:rPr lang="uk-UA" sz="3100" b="1" dirty="0" smtClean="0">
                <a:solidFill>
                  <a:srgbClr val="FF0000"/>
                </a:solidFill>
                <a:latin typeface="Times New Roman" pitchFamily="18" charset="0"/>
                <a:cs typeface="Times New Roman" pitchFamily="18" charset="0"/>
              </a:rPr>
              <a:t> для педагогів:</a:t>
            </a:r>
            <a:r>
              <a:rPr lang="uk-UA" b="1" dirty="0" smtClean="0">
                <a:solidFill>
                  <a:srgbClr val="FF0000"/>
                </a:solidFill>
              </a:rPr>
              <a:t/>
            </a:r>
            <a:br>
              <a:rPr lang="uk-UA" b="1" dirty="0" smtClean="0">
                <a:solidFill>
                  <a:srgbClr val="FF0000"/>
                </a:solidFill>
              </a:rPr>
            </a:br>
            <a:endParaRPr lang="uk-UA" b="1" dirty="0">
              <a:solidFill>
                <a:srgbClr val="FF0000"/>
              </a:solidFill>
            </a:endParaRPr>
          </a:p>
        </p:txBody>
      </p:sp>
      <p:sp>
        <p:nvSpPr>
          <p:cNvPr id="3" name="Содержимое 2"/>
          <p:cNvSpPr>
            <a:spLocks noGrp="1"/>
          </p:cNvSpPr>
          <p:nvPr>
            <p:ph idx="1"/>
          </p:nvPr>
        </p:nvSpPr>
        <p:spPr/>
        <p:txBody>
          <a:bodyPr>
            <a:normAutofit fontScale="92500" lnSpcReduction="20000"/>
          </a:bodyPr>
          <a:lstStyle/>
          <a:p>
            <a:r>
              <a:rPr lang="uk-UA" b="1" dirty="0" smtClean="0">
                <a:latin typeface="Times New Roman" pitchFamily="18" charset="0"/>
                <a:cs typeface="Times New Roman" pitchFamily="18" charset="0"/>
              </a:rPr>
              <a:t>сприяє організації матеріалу по темі, що вивчається в рамках тематичного планування;</a:t>
            </a:r>
          </a:p>
          <a:p>
            <a:r>
              <a:rPr lang="uk-UA" b="1" dirty="0" smtClean="0">
                <a:latin typeface="Times New Roman" pitchFamily="18" charset="0"/>
                <a:cs typeface="Times New Roman" pitchFamily="18" charset="0"/>
              </a:rPr>
              <a:t>сприяє оформленню результатів спільної проектної діяльності і може бути формою представлення підсумків проекту або тематичного тижня;</a:t>
            </a:r>
          </a:p>
          <a:p>
            <a:r>
              <a:rPr lang="uk-UA" b="1" dirty="0" smtClean="0">
                <a:latin typeface="Times New Roman" pitchFamily="18" charset="0"/>
                <a:cs typeface="Times New Roman" pitchFamily="18" charset="0"/>
              </a:rPr>
              <a:t>сприяє організації індивідуальної та самостійної роботи з дітьми.</a:t>
            </a:r>
          </a:p>
          <a:p>
            <a:r>
              <a:rPr lang="uk-UA" b="1" dirty="0" smtClean="0">
                <a:latin typeface="Times New Roman" pitchFamily="18" charset="0"/>
                <a:cs typeface="Times New Roman" pitchFamily="18" charset="0"/>
              </a:rPr>
              <a:t>це прекрасний і чудовий спосіб подати всю наявну інформацію в компактній формі.</a:t>
            </a:r>
            <a:endParaRPr lang="uk-UA" b="1" dirty="0">
              <a:latin typeface="Times New Roman" pitchFamily="18" charset="0"/>
              <a:cs typeface="Times New Roman" pitchFamily="18" charset="0"/>
            </a:endParaRPr>
          </a:p>
        </p:txBody>
      </p:sp>
      <p:pic>
        <p:nvPicPr>
          <p:cNvPr id="4" name="Picture 13" descr="http://detsad-125ufa.ucoz.ru/_si/0/725218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9824" y="1988840"/>
            <a:ext cx="1584176" cy="2356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363272" cy="1210146"/>
          </a:xfrm>
        </p:spPr>
        <p:txBody>
          <a:bodyPr>
            <a:normAutofit/>
          </a:bodyPr>
          <a:lstStyle/>
          <a:p>
            <a:r>
              <a:rPr lang="uk-UA" sz="2800" b="1" dirty="0" smtClean="0">
                <a:solidFill>
                  <a:srgbClr val="FF0000"/>
                </a:solidFill>
                <a:latin typeface="Times New Roman" pitchFamily="18" charset="0"/>
                <a:cs typeface="Times New Roman" pitchFamily="18" charset="0"/>
              </a:rPr>
              <a:t>В результаті роботи з </a:t>
            </a:r>
            <a:r>
              <a:rPr lang="uk-UA" sz="2800" b="1" dirty="0" err="1" smtClean="0">
                <a:solidFill>
                  <a:srgbClr val="FF0000"/>
                </a:solidFill>
                <a:latin typeface="Times New Roman" pitchFamily="18" charset="0"/>
                <a:cs typeface="Times New Roman" pitchFamily="18" charset="0"/>
              </a:rPr>
              <a:t>лепбуком</a:t>
            </a:r>
            <a:r>
              <a:rPr lang="uk-UA" sz="2800" b="1" dirty="0" smtClean="0">
                <a:solidFill>
                  <a:srgbClr val="FF0000"/>
                </a:solidFill>
                <a:latin typeface="Times New Roman" pitchFamily="18" charset="0"/>
                <a:cs typeface="Times New Roman" pitchFamily="18" charset="0"/>
              </a:rPr>
              <a:t> у дітей розвиваються універсальні вміння, такі як</a:t>
            </a:r>
            <a:r>
              <a:rPr lang="uk-UA" sz="2800" b="1" dirty="0" smtClean="0">
                <a:latin typeface="Times New Roman" pitchFamily="18" charset="0"/>
                <a:cs typeface="Times New Roman" pitchFamily="18" charset="0"/>
              </a:rPr>
              <a:t>:</a:t>
            </a:r>
            <a:endParaRPr lang="uk-UA"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539552" y="1700808"/>
            <a:ext cx="8229600" cy="4525963"/>
          </a:xfrm>
        </p:spPr>
        <p:txBody>
          <a:bodyPr>
            <a:normAutofit/>
          </a:bodyPr>
          <a:lstStyle/>
          <a:p>
            <a:r>
              <a:rPr lang="uk-UA" sz="2400" b="1" dirty="0" smtClean="0">
                <a:latin typeface="Times New Roman" pitchFamily="18" charset="0"/>
                <a:cs typeface="Times New Roman" pitchFamily="18" charset="0"/>
              </a:rPr>
              <a:t>вміння планувати майбутню діяльність;</a:t>
            </a:r>
          </a:p>
          <a:p>
            <a:r>
              <a:rPr lang="uk-UA" sz="2400" b="1" dirty="0" smtClean="0">
                <a:latin typeface="Times New Roman" pitchFamily="18" charset="0"/>
                <a:cs typeface="Times New Roman" pitchFamily="18" charset="0"/>
              </a:rPr>
              <a:t>домовлятися з однолітками;</a:t>
            </a:r>
          </a:p>
          <a:p>
            <a:r>
              <a:rPr lang="uk-UA" sz="2400" b="1" dirty="0" smtClean="0">
                <a:latin typeface="Times New Roman" pitchFamily="18" charset="0"/>
                <a:cs typeface="Times New Roman" pitchFamily="18" charset="0"/>
              </a:rPr>
              <a:t>розподіляти обов'язки;</a:t>
            </a:r>
          </a:p>
          <a:p>
            <a:r>
              <a:rPr lang="uk-UA" sz="2400" b="1" dirty="0" smtClean="0">
                <a:latin typeface="Times New Roman" pitchFamily="18" charset="0"/>
                <a:cs typeface="Times New Roman" pitchFamily="18" charset="0"/>
              </a:rPr>
              <a:t>шукати потрібну інформацію, узагальнювати її, систематизувати;</a:t>
            </a:r>
          </a:p>
          <a:p>
            <a:r>
              <a:rPr lang="uk-UA" sz="2400" b="1" dirty="0" smtClean="0">
                <a:latin typeface="Times New Roman" pitchFamily="18" charset="0"/>
                <a:cs typeface="Times New Roman" pitchFamily="18" charset="0"/>
              </a:rPr>
              <a:t>самостійно давати пояснення на виникаючі питання;</a:t>
            </a:r>
          </a:p>
          <a:p>
            <a:r>
              <a:rPr lang="uk-UA" sz="2400" b="1" dirty="0" smtClean="0">
                <a:latin typeface="Times New Roman" pitchFamily="18" charset="0"/>
                <a:cs typeface="Times New Roman" pitchFamily="18" charset="0"/>
              </a:rPr>
              <a:t>приймати власні рішення, спираючись на свої знання і вміння;</a:t>
            </a:r>
          </a:p>
          <a:p>
            <a:r>
              <a:rPr lang="uk-UA" sz="2400" b="1" dirty="0" smtClean="0">
                <a:latin typeface="Times New Roman" pitchFamily="18" charset="0"/>
                <a:cs typeface="Times New Roman" pitchFamily="18" charset="0"/>
              </a:rPr>
              <a:t>використовуючи усне мовлення, висловлювати свої думки і бажання.</a:t>
            </a:r>
            <a:endParaRPr lang="uk-UA" sz="2400" b="1" dirty="0">
              <a:latin typeface="Times New Roman" pitchFamily="18" charset="0"/>
              <a:cs typeface="Times New Roman" pitchFamily="18" charset="0"/>
            </a:endParaRPr>
          </a:p>
        </p:txBody>
      </p:sp>
      <p:pic>
        <p:nvPicPr>
          <p:cNvPr id="4" name="Picture 13" descr="http://detsad-125ufa.ucoz.ru/_si/0/725218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4780" y="1628800"/>
            <a:ext cx="1549220"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778098"/>
          </a:xfrm>
        </p:spPr>
        <p:txBody>
          <a:bodyPr>
            <a:normAutofit fontScale="90000"/>
          </a:bodyPr>
          <a:lstStyle/>
          <a:p>
            <a:r>
              <a:rPr lang="uk-UA" sz="3100" b="1" dirty="0" smtClean="0">
                <a:solidFill>
                  <a:srgbClr val="FF0000"/>
                </a:solidFill>
                <a:latin typeface="Times New Roman" pitchFamily="18" charset="0"/>
                <a:cs typeface="Times New Roman" pitchFamily="18" charset="0"/>
              </a:rPr>
              <a:t>Поради </a:t>
            </a:r>
            <a:r>
              <a:rPr lang="uk-UA" sz="3100" b="1" dirty="0" smtClean="0">
                <a:solidFill>
                  <a:srgbClr val="FF0000"/>
                </a:solidFill>
                <a:latin typeface="Times New Roman" pitchFamily="18" charset="0"/>
                <a:cs typeface="Times New Roman" pitchFamily="18" charset="0"/>
              </a:rPr>
              <a:t>керівнику гуртка </a:t>
            </a:r>
            <a:r>
              <a:rPr lang="uk-UA" sz="3100" b="1" dirty="0" smtClean="0">
                <a:solidFill>
                  <a:srgbClr val="FF0000"/>
                </a:solidFill>
                <a:latin typeface="Times New Roman" pitchFamily="18" charset="0"/>
                <a:cs typeface="Times New Roman" pitchFamily="18" charset="0"/>
              </a:rPr>
              <a:t>щодо ефективного</a:t>
            </a:r>
            <a:br>
              <a:rPr lang="uk-UA" sz="3100" b="1" dirty="0" smtClean="0">
                <a:solidFill>
                  <a:srgbClr val="FF0000"/>
                </a:solidFill>
                <a:latin typeface="Times New Roman" pitchFamily="18" charset="0"/>
                <a:cs typeface="Times New Roman" pitchFamily="18" charset="0"/>
              </a:rPr>
            </a:br>
            <a:r>
              <a:rPr lang="uk-UA" sz="3100" b="1" dirty="0" smtClean="0">
                <a:solidFill>
                  <a:srgbClr val="FF0000"/>
                </a:solidFill>
                <a:latin typeface="Times New Roman" pitchFamily="18" charset="0"/>
                <a:cs typeface="Times New Roman" pitchFamily="18" charset="0"/>
              </a:rPr>
              <a:t>використання </a:t>
            </a:r>
            <a:r>
              <a:rPr lang="uk-UA" sz="3100" b="1" dirty="0" err="1" smtClean="0">
                <a:solidFill>
                  <a:srgbClr val="FF0000"/>
                </a:solidFill>
                <a:latin typeface="Times New Roman" pitchFamily="18" charset="0"/>
                <a:cs typeface="Times New Roman" pitchFamily="18" charset="0"/>
              </a:rPr>
              <a:t>лепбука</a:t>
            </a:r>
            <a:endParaRPr lang="uk-UA" b="1" dirty="0">
              <a:solidFill>
                <a:srgbClr val="FF0000"/>
              </a:solidFill>
            </a:endParaRPr>
          </a:p>
        </p:txBody>
      </p:sp>
      <p:sp>
        <p:nvSpPr>
          <p:cNvPr id="3" name="Содержимое 2"/>
          <p:cNvSpPr>
            <a:spLocks noGrp="1"/>
          </p:cNvSpPr>
          <p:nvPr>
            <p:ph idx="1"/>
          </p:nvPr>
        </p:nvSpPr>
        <p:spPr/>
        <p:txBody>
          <a:bodyPr>
            <a:noAutofit/>
          </a:bodyPr>
          <a:lstStyle/>
          <a:p>
            <a:pPr marL="0">
              <a:buNone/>
            </a:pPr>
            <a:r>
              <a:rPr lang="uk-UA" sz="1800" b="1" dirty="0" smtClean="0">
                <a:latin typeface="Times New Roman" pitchFamily="18" charset="0"/>
                <a:cs typeface="Times New Roman" pitchFamily="18" charset="0"/>
              </a:rPr>
              <a:t>Хоча немає правильного чи неправильного способу виготовлення </a:t>
            </a:r>
            <a:r>
              <a:rPr lang="uk-UA" sz="1800" b="1" dirty="0" err="1" smtClean="0">
                <a:latin typeface="Times New Roman" pitchFamily="18" charset="0"/>
                <a:cs typeface="Times New Roman" pitchFamily="18" charset="0"/>
              </a:rPr>
              <a:t>лепбуку</a:t>
            </a:r>
            <a:r>
              <a:rPr lang="uk-UA" sz="1800" b="1" dirty="0" smtClean="0">
                <a:latin typeface="Times New Roman" pitchFamily="18" charset="0"/>
                <a:cs typeface="Times New Roman" pitchFamily="18" charset="0"/>
              </a:rPr>
              <a:t>, є декілька порад для того, щоб отримати кращий навчальний ефект від його використання.</a:t>
            </a:r>
          </a:p>
          <a:p>
            <a:r>
              <a:rPr lang="uk-UA" sz="1800" b="1" dirty="0" smtClean="0">
                <a:latin typeface="Times New Roman" pitchFamily="18" charset="0"/>
                <a:cs typeface="Times New Roman" pitchFamily="18" charset="0"/>
              </a:rPr>
              <a:t>Не намагайтесь зробити все за дитину. Дитина повинна створювати </a:t>
            </a:r>
            <a:r>
              <a:rPr lang="uk-UA" sz="1800" b="1" dirty="0" err="1" smtClean="0">
                <a:latin typeface="Times New Roman" pitchFamily="18" charset="0"/>
                <a:cs typeface="Times New Roman" pitchFamily="18" charset="0"/>
              </a:rPr>
              <a:t>лепбук</a:t>
            </a:r>
            <a:r>
              <a:rPr lang="uk-UA" sz="1800" b="1" dirty="0" smtClean="0">
                <a:latin typeface="Times New Roman" pitchFamily="18" charset="0"/>
                <a:cs typeface="Times New Roman" pitchFamily="18" charset="0"/>
              </a:rPr>
              <a:t>, щоб засвоїти інформацію, а не просто бути зайнятою роботою.</a:t>
            </a:r>
          </a:p>
          <a:p>
            <a:r>
              <a:rPr lang="uk-UA" sz="1800" b="1" dirty="0" smtClean="0">
                <a:latin typeface="Times New Roman" pitchFamily="18" charset="0"/>
                <a:cs typeface="Times New Roman" pitchFamily="18" charset="0"/>
              </a:rPr>
              <a:t>Сплануйте та складіть список тієї інформації, яку, на вашу думку, має дізнатись та відтворити у </a:t>
            </a:r>
            <a:r>
              <a:rPr lang="uk-UA" sz="1800" b="1" dirty="0" err="1" smtClean="0">
                <a:latin typeface="Times New Roman" pitchFamily="18" charset="0"/>
                <a:cs typeface="Times New Roman" pitchFamily="18" charset="0"/>
              </a:rPr>
              <a:t>лепбуці</a:t>
            </a:r>
            <a:r>
              <a:rPr lang="uk-UA" sz="1800" b="1" dirty="0" smtClean="0">
                <a:latin typeface="Times New Roman" pitchFamily="18" charset="0"/>
                <a:cs typeface="Times New Roman" pitchFamily="18" charset="0"/>
              </a:rPr>
              <a:t> дитина. Кожен пункт може бути використаний у міні книгах в межах </a:t>
            </a:r>
            <a:r>
              <a:rPr lang="uk-UA" sz="1800" b="1" dirty="0" err="1" smtClean="0">
                <a:latin typeface="Times New Roman" pitchFamily="18" charset="0"/>
                <a:cs typeface="Times New Roman" pitchFamily="18" charset="0"/>
              </a:rPr>
              <a:t>лепбука</a:t>
            </a:r>
            <a:r>
              <a:rPr lang="uk-UA" sz="1800" b="1" dirty="0" smtClean="0">
                <a:latin typeface="Times New Roman" pitchFamily="18" charset="0"/>
                <a:cs typeface="Times New Roman" pitchFamily="18" charset="0"/>
              </a:rPr>
              <a:t>.</a:t>
            </a:r>
          </a:p>
          <a:p>
            <a:r>
              <a:rPr lang="uk-UA" sz="1800" b="1" dirty="0" smtClean="0">
                <a:latin typeface="Times New Roman" pitchFamily="18" charset="0"/>
                <a:cs typeface="Times New Roman" pitchFamily="18" charset="0"/>
              </a:rPr>
              <a:t>Дайте дитині можливість самостійно малювати, робити позначки, друкувати, укладати матеріал. Дослідження вчених довели, що існує зв'язок між мозком і рукою, інформація краще запам’ятовується, якщо вона записана власноруч.</a:t>
            </a:r>
          </a:p>
          <a:p>
            <a:r>
              <a:rPr lang="uk-UA" sz="1800" b="1" dirty="0" smtClean="0">
                <a:latin typeface="Times New Roman" pitchFamily="18" charset="0"/>
                <a:cs typeface="Times New Roman" pitchFamily="18" charset="0"/>
              </a:rPr>
              <a:t>Дайте дитині свободу у виготовленні </a:t>
            </a:r>
            <a:r>
              <a:rPr lang="uk-UA" sz="1800" b="1" dirty="0" err="1" smtClean="0">
                <a:latin typeface="Times New Roman" pitchFamily="18" charset="0"/>
                <a:cs typeface="Times New Roman" pitchFamily="18" charset="0"/>
              </a:rPr>
              <a:t>лепбука</a:t>
            </a:r>
            <a:r>
              <a:rPr lang="uk-UA" sz="1800" b="1" dirty="0" smtClean="0">
                <a:latin typeface="Times New Roman" pitchFamily="18" charset="0"/>
                <a:cs typeface="Times New Roman" pitchFamily="18" charset="0"/>
              </a:rPr>
              <a:t>. Пам’ятайте, що це робота дитини. Нехай вона організовує та прикрашає його так, як вони того хочуть. Чим більше ви будете прагнути досконалості, тим менше дитина буде отримувати задоволення від роботи. Дитина повинна полюбити навчання як процес.</a:t>
            </a:r>
            <a:endParaRPr lang="uk-UA" sz="1800" b="1" dirty="0">
              <a:latin typeface="Times New Roman" pitchFamily="18" charset="0"/>
              <a:cs typeface="Times New Roman" pitchFamily="18" charset="0"/>
            </a:endParaRPr>
          </a:p>
        </p:txBody>
      </p:sp>
      <p:pic>
        <p:nvPicPr>
          <p:cNvPr id="4" name="Picture 2" descr="http://img1.liveinternet.ru/images/attach/c/2/64/178/64178079_1284824064_2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0528" y="0"/>
            <a:ext cx="1224136" cy="212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1988840"/>
            <a:ext cx="8229600" cy="1143000"/>
          </a:xfrm>
        </p:spPr>
        <p:txBody>
          <a:bodyPr/>
          <a:lstStyle/>
          <a:p>
            <a:r>
              <a:rPr lang="uk-UA" dirty="0" smtClean="0"/>
              <a:t> </a:t>
            </a:r>
            <a:endParaRPr lang="ru-RU" dirty="0"/>
          </a:p>
        </p:txBody>
      </p:sp>
      <p:sp>
        <p:nvSpPr>
          <p:cNvPr id="5" name="Прямоугольник 4"/>
          <p:cNvSpPr/>
          <p:nvPr/>
        </p:nvSpPr>
        <p:spPr>
          <a:xfrm>
            <a:off x="1921173" y="2060848"/>
            <a:ext cx="5213094" cy="923330"/>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Дякую</a:t>
            </a: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за увагу!</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476672"/>
            <a:ext cx="8229600" cy="864096"/>
          </a:xfrm>
        </p:spPr>
        <p:txBody>
          <a:bodyPr/>
          <a:lstStyle/>
          <a:p>
            <a:r>
              <a:rPr lang="uk-UA" b="1" dirty="0" smtClean="0">
                <a:solidFill>
                  <a:srgbClr val="FF0000"/>
                </a:solidFill>
                <a:latin typeface="Times New Roman" pitchFamily="18" charset="0"/>
                <a:cs typeface="Times New Roman" pitchFamily="18" charset="0"/>
              </a:rPr>
              <a:t>Історія виникнення</a:t>
            </a:r>
            <a:endParaRPr lang="ru-RU" b="1" dirty="0">
              <a:solidFill>
                <a:srgbClr val="FF0000"/>
              </a:solidFill>
              <a:latin typeface="Times New Roman" pitchFamily="18" charset="0"/>
              <a:cs typeface="Times New Roman" pitchFamily="18" charset="0"/>
            </a:endParaRPr>
          </a:p>
        </p:txBody>
      </p:sp>
      <p:sp>
        <p:nvSpPr>
          <p:cNvPr id="6" name="Содержимое 5"/>
          <p:cNvSpPr>
            <a:spLocks noGrp="1"/>
          </p:cNvSpPr>
          <p:nvPr>
            <p:ph idx="1"/>
          </p:nvPr>
        </p:nvSpPr>
        <p:spPr>
          <a:xfrm>
            <a:off x="251520" y="1340768"/>
            <a:ext cx="8712968" cy="4968552"/>
          </a:xfrm>
        </p:spPr>
        <p:txBody>
          <a:bodyPr>
            <a:noAutofit/>
          </a:bodyPr>
          <a:lstStyle/>
          <a:p>
            <a:pPr indent="0">
              <a:buNone/>
            </a:pPr>
            <a:r>
              <a:rPr lang="uk-UA" sz="1600" b="1" dirty="0" smtClean="0">
                <a:latin typeface="Times New Roman" pitchFamily="18" charset="0"/>
                <a:cs typeface="Times New Roman" pitchFamily="18" charset="0"/>
              </a:rPr>
              <a:t>Вперше використала у своїй домашній школі мати та письменниця з Вірджинії </a:t>
            </a:r>
            <a:r>
              <a:rPr lang="uk-UA" sz="1600" b="1" dirty="0" err="1" smtClean="0">
                <a:latin typeface="Times New Roman" pitchFamily="18" charset="0"/>
                <a:cs typeface="Times New Roman" pitchFamily="18" charset="0"/>
              </a:rPr>
              <a:t>Теммі</a:t>
            </a:r>
            <a:r>
              <a:rPr lang="uk-UA" sz="1600" b="1" dirty="0" smtClean="0">
                <a:latin typeface="Times New Roman" pitchFamily="18" charset="0"/>
                <a:cs typeface="Times New Roman" pitchFamily="18" charset="0"/>
              </a:rPr>
              <a:t> </a:t>
            </a:r>
            <a:r>
              <a:rPr lang="uk-UA" sz="1600" b="1" dirty="0" err="1" smtClean="0">
                <a:latin typeface="Times New Roman" pitchFamily="18" charset="0"/>
                <a:cs typeface="Times New Roman" pitchFamily="18" charset="0"/>
              </a:rPr>
              <a:t>Дабі</a:t>
            </a:r>
            <a:r>
              <a:rPr lang="uk-UA" sz="1600" b="1" dirty="0" smtClean="0">
                <a:latin typeface="Times New Roman" pitchFamily="18" charset="0"/>
                <a:cs typeface="Times New Roman" pitchFamily="18" charset="0"/>
              </a:rPr>
              <a:t>. Вона узагальнила досвід використання різноманітних міні книг, автором створення яких була Діна </a:t>
            </a:r>
            <a:r>
              <a:rPr lang="uk-UA" sz="1600" b="1" dirty="0" err="1" smtClean="0">
                <a:latin typeface="Times New Roman" pitchFamily="18" charset="0"/>
                <a:cs typeface="Times New Roman" pitchFamily="18" charset="0"/>
              </a:rPr>
              <a:t>Зайк</a:t>
            </a:r>
            <a:r>
              <a:rPr lang="uk-UA" sz="1600" b="1" dirty="0" smtClean="0">
                <a:latin typeface="Times New Roman" pitchFamily="18" charset="0"/>
                <a:cs typeface="Times New Roman" pitchFamily="18" charset="0"/>
              </a:rPr>
              <a:t> ще у вісімдесятих роках минулого сторіччя. </a:t>
            </a:r>
          </a:p>
          <a:p>
            <a:pPr indent="0">
              <a:buNone/>
            </a:pPr>
            <a:r>
              <a:rPr lang="uk-UA" sz="1600" b="1" dirty="0" smtClean="0">
                <a:latin typeface="Times New Roman" pitchFamily="18" charset="0"/>
                <a:cs typeface="Times New Roman" pitchFamily="18" charset="0"/>
              </a:rPr>
              <a:t>Саме Діна </a:t>
            </a:r>
            <a:r>
              <a:rPr lang="uk-UA" sz="1600" b="1" dirty="0" err="1" smtClean="0">
                <a:latin typeface="Times New Roman" pitchFamily="18" charset="0"/>
                <a:cs typeface="Times New Roman" pitchFamily="18" charset="0"/>
              </a:rPr>
              <a:t>Зайк</a:t>
            </a:r>
            <a:r>
              <a:rPr lang="uk-UA" sz="1600" b="1" dirty="0" smtClean="0">
                <a:latin typeface="Times New Roman" pitchFamily="18" charset="0"/>
                <a:cs typeface="Times New Roman" pitchFamily="18" charset="0"/>
              </a:rPr>
              <a:t> запропонувала використовувати так звані </a:t>
            </a:r>
            <a:r>
              <a:rPr lang="uk-UA" sz="1600" b="1" dirty="0" err="1" smtClean="0">
                <a:latin typeface="Times New Roman" pitchFamily="18" charset="0"/>
                <a:cs typeface="Times New Roman" pitchFamily="18" charset="0"/>
              </a:rPr>
              <a:t>foldables</a:t>
            </a:r>
            <a:r>
              <a:rPr lang="uk-UA" sz="1600" b="1" dirty="0" smtClean="0">
                <a:latin typeface="Times New Roman" pitchFamily="18" charset="0"/>
                <a:cs typeface="Times New Roman" pitchFamily="18" charset="0"/>
              </a:rPr>
              <a:t> – </a:t>
            </a:r>
            <a:r>
              <a:rPr lang="uk-UA" sz="1600" b="1" dirty="0" err="1" smtClean="0">
                <a:latin typeface="Times New Roman" pitchFamily="18" charset="0"/>
                <a:cs typeface="Times New Roman" pitchFamily="18" charset="0"/>
              </a:rPr>
              <a:t>cкладені</a:t>
            </a:r>
            <a:r>
              <a:rPr lang="uk-UA" sz="1600" b="1" dirty="0" smtClean="0">
                <a:latin typeface="Times New Roman" pitchFamily="18" charset="0"/>
                <a:cs typeface="Times New Roman" pitchFamily="18" charset="0"/>
              </a:rPr>
              <a:t> аркуші паперу, для легкого та ненав’язливого запам’ятовування інформації дітьми. Автор детально описала у своїй книзі різні способи їх створення. </a:t>
            </a:r>
          </a:p>
          <a:p>
            <a:pPr indent="0">
              <a:buNone/>
            </a:pPr>
            <a:r>
              <a:rPr lang="uk-UA" sz="1600" b="1" dirty="0" smtClean="0">
                <a:latin typeface="Times New Roman" pitchFamily="18" charset="0"/>
                <a:cs typeface="Times New Roman" pitchFamily="18" charset="0"/>
              </a:rPr>
              <a:t>Використання таких складених різними способами аркушів паперу, або, як ми їх зараз називаємо, «міні книги», давало можливість дітям, працюючи над їх виготовленням, швидко та надовго запам’ятовувати потрібну інформацію. Ця техніка широко застосовувалась у домашніх школах всього світу. </a:t>
            </a:r>
          </a:p>
          <a:p>
            <a:pPr indent="0">
              <a:buNone/>
            </a:pPr>
            <a:r>
              <a:rPr lang="uk-UA" sz="1600" b="1" dirty="0" err="1" smtClean="0">
                <a:latin typeface="Times New Roman" pitchFamily="18" charset="0"/>
                <a:cs typeface="Times New Roman" pitchFamily="18" charset="0"/>
              </a:rPr>
              <a:t>Таммі</a:t>
            </a:r>
            <a:r>
              <a:rPr lang="uk-UA" sz="1600" b="1" dirty="0" smtClean="0">
                <a:latin typeface="Times New Roman" pitchFamily="18" charset="0"/>
                <a:cs typeface="Times New Roman" pitchFamily="18" charset="0"/>
              </a:rPr>
              <a:t> </a:t>
            </a:r>
            <a:r>
              <a:rPr lang="uk-UA" sz="1600" b="1" dirty="0" err="1" smtClean="0">
                <a:latin typeface="Times New Roman" pitchFamily="18" charset="0"/>
                <a:cs typeface="Times New Roman" pitchFamily="18" charset="0"/>
              </a:rPr>
              <a:t>Даббі</a:t>
            </a:r>
            <a:r>
              <a:rPr lang="uk-UA" sz="1600" b="1" dirty="0" smtClean="0">
                <a:latin typeface="Times New Roman" pitchFamily="18" charset="0"/>
                <a:cs typeface="Times New Roman" pitchFamily="18" charset="0"/>
              </a:rPr>
              <a:t> зі свого боку запропонувала вкласти ці міні-книжки в одну оригінально оформлену папку. Автор назвала цю саморобну книгу так, тому що вся робота відображається у «книзі», яка може розташуватись на колінах у дитини.</a:t>
            </a:r>
          </a:p>
          <a:p>
            <a:pPr indent="0">
              <a:buNone/>
            </a:pPr>
            <a:r>
              <a:rPr lang="uk-UA" sz="1600" b="1" dirty="0" smtClean="0">
                <a:latin typeface="Times New Roman" pitchFamily="18" charset="0"/>
                <a:cs typeface="Times New Roman" pitchFamily="18" charset="0"/>
              </a:rPr>
              <a:t>Звичайно, американці не винайшли велосипед, адже подібні книжки або книжки-іграшки були завжди, але завдяки американським домашнім школам, </a:t>
            </a: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виділився в окремий жанр. </a:t>
            </a:r>
          </a:p>
          <a:p>
            <a:pPr indent="0">
              <a:buNone/>
            </a:pP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при такому навчанні є фінальним етапом вивчення певної теми. Тобто дитина, вивчивши тему, оформлює отримані знання у вигляді </a:t>
            </a:r>
            <a:r>
              <a:rPr lang="uk-UA" sz="1600" b="1" dirty="0" err="1" smtClean="0">
                <a:latin typeface="Times New Roman" pitchFamily="18" charset="0"/>
                <a:cs typeface="Times New Roman" pitchFamily="18" charset="0"/>
              </a:rPr>
              <a:t>лепбука</a:t>
            </a:r>
            <a:r>
              <a:rPr lang="uk-UA" sz="1600" b="1" dirty="0" smtClean="0">
                <a:latin typeface="Times New Roman" pitchFamily="18" charset="0"/>
                <a:cs typeface="Times New Roman" pitchFamily="18" charset="0"/>
              </a:rPr>
              <a:t>, куди вміщує все, про що він дізнався.</a:t>
            </a:r>
            <a:endParaRPr lang="uk-UA" sz="1600" b="1" dirty="0">
              <a:latin typeface="Times New Roman" pitchFamily="18" charset="0"/>
              <a:cs typeface="Times New Roman" pitchFamily="18" charset="0"/>
            </a:endParaRPr>
          </a:p>
        </p:txBody>
      </p:sp>
      <p:pic>
        <p:nvPicPr>
          <p:cNvPr id="7" name="Рисунок 6" descr="Без названия.jpg"/>
          <p:cNvPicPr>
            <a:picLocks noChangeAspect="1"/>
          </p:cNvPicPr>
          <p:nvPr/>
        </p:nvPicPr>
        <p:blipFill>
          <a:blip r:embed="rId2" cstate="print"/>
          <a:stretch>
            <a:fillRect/>
          </a:stretch>
        </p:blipFill>
        <p:spPr>
          <a:xfrm>
            <a:off x="8028384" y="0"/>
            <a:ext cx="1115616" cy="1351275"/>
          </a:xfrm>
          <a:prstGeom prst="rect">
            <a:avLst/>
          </a:prstGeom>
        </p:spPr>
      </p:pic>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868958"/>
          </a:xfrm>
        </p:spPr>
        <p:txBody>
          <a:bodyPr/>
          <a:lstStyle/>
          <a:p>
            <a:r>
              <a:rPr lang="uk-UA" b="1" dirty="0" smtClean="0">
                <a:solidFill>
                  <a:srgbClr val="FF0000"/>
                </a:solidFill>
                <a:latin typeface="Times New Roman" pitchFamily="18" charset="0"/>
                <a:cs typeface="Times New Roman" pitchFamily="18" charset="0"/>
              </a:rPr>
              <a:t>Мета використання</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68760"/>
            <a:ext cx="8229600" cy="4857403"/>
          </a:xfrm>
        </p:spPr>
        <p:txBody>
          <a:bodyPr>
            <a:noAutofit/>
          </a:bodyPr>
          <a:lstStyle/>
          <a:p>
            <a:pPr marL="514350" indent="-514350" algn="just">
              <a:buFont typeface="+mj-lt"/>
              <a:buAutoNum type="arabicPeriod"/>
            </a:pPr>
            <a:r>
              <a:rPr lang="uk-UA" sz="2000" b="1" dirty="0" smtClean="0">
                <a:latin typeface="Times New Roman" pitchFamily="18" charset="0"/>
                <a:cs typeface="Times New Roman" pitchFamily="18" charset="0"/>
              </a:rPr>
              <a:t>Побудова навчальної діяльності на основі взаємодії дорослих з дітьми, орієнтованої на інтереси і можливості кожної дитини.</a:t>
            </a:r>
          </a:p>
          <a:p>
            <a:pPr marL="514350" indent="-514350" algn="just">
              <a:buFont typeface="+mj-lt"/>
              <a:buAutoNum type="arabicPeriod"/>
            </a:pPr>
            <a:r>
              <a:rPr lang="uk-UA" sz="2000" b="1" dirty="0" smtClean="0">
                <a:latin typeface="Times New Roman" pitchFamily="18" charset="0"/>
                <a:cs typeface="Times New Roman" pitchFamily="18" charset="0"/>
              </a:rPr>
              <a:t>Розвиток допитливості, пізнавальної мотивації та навчальної активності.</a:t>
            </a:r>
          </a:p>
          <a:p>
            <a:pPr marL="514350" indent="-514350" algn="just">
              <a:buFont typeface="+mj-lt"/>
              <a:buAutoNum type="arabicPeriod"/>
            </a:pPr>
            <a:r>
              <a:rPr lang="uk-UA" sz="2000" b="1" dirty="0" smtClean="0">
                <a:latin typeface="Times New Roman" pitchFamily="18" charset="0"/>
                <a:cs typeface="Times New Roman" pitchFamily="18" charset="0"/>
              </a:rPr>
              <a:t>Розвиток уяви, творчої ініціативи, у тому числі мовленнєвої.</a:t>
            </a:r>
          </a:p>
          <a:p>
            <a:pPr marL="514350" indent="-514350" algn="just">
              <a:buFont typeface="+mj-lt"/>
              <a:buAutoNum type="arabicPeriod"/>
            </a:pPr>
            <a:r>
              <a:rPr lang="uk-UA" sz="2000" b="1" dirty="0" smtClean="0">
                <a:latin typeface="Times New Roman" pitchFamily="18" charset="0"/>
                <a:cs typeface="Times New Roman" pitchFamily="18" charset="0"/>
              </a:rPr>
              <a:t>Можливість вибору дітьми матеріалів, видів роботи, учасників спільної діяльності.</a:t>
            </a:r>
          </a:p>
          <a:p>
            <a:pPr marL="514350" indent="-514350" algn="just">
              <a:buFont typeface="+mj-lt"/>
              <a:buAutoNum type="arabicPeriod"/>
            </a:pPr>
            <a:r>
              <a:rPr lang="uk-UA" sz="2000" b="1" dirty="0" smtClean="0">
                <a:latin typeface="Times New Roman" pitchFamily="18" charset="0"/>
                <a:cs typeface="Times New Roman" pitchFamily="18" charset="0"/>
              </a:rPr>
              <a:t>Створення умов для участі батьків у спільній навчальній діяльності</a:t>
            </a:r>
            <a:r>
              <a:rPr lang="uk-UA" sz="2800" b="1" dirty="0" smtClean="0">
                <a:latin typeface="Times New Roman" pitchFamily="18" charset="0"/>
                <a:cs typeface="Times New Roman" pitchFamily="18" charset="0"/>
              </a:rPr>
              <a:t>.</a:t>
            </a:r>
            <a:endParaRPr lang="uk-UA" sz="2800" b="1" dirty="0">
              <a:latin typeface="Times New Roman" pitchFamily="18" charset="0"/>
              <a:cs typeface="Times New Roman" pitchFamily="18" charset="0"/>
            </a:endParaRPr>
          </a:p>
        </p:txBody>
      </p:sp>
      <p:pic>
        <p:nvPicPr>
          <p:cNvPr id="4" name="Рисунок 3" descr="Без названия.jpg"/>
          <p:cNvPicPr>
            <a:picLocks noChangeAspect="1"/>
          </p:cNvPicPr>
          <p:nvPr/>
        </p:nvPicPr>
        <p:blipFill>
          <a:blip r:embed="rId3" cstate="print"/>
          <a:stretch>
            <a:fillRect/>
          </a:stretch>
        </p:blipFill>
        <p:spPr>
          <a:xfrm>
            <a:off x="8028384" y="116632"/>
            <a:ext cx="966850" cy="12241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648072"/>
          </a:xfrm>
        </p:spPr>
        <p:txBody>
          <a:bodyPr>
            <a:normAutofit fontScale="90000"/>
          </a:bodyPr>
          <a:lstStyle/>
          <a:p>
            <a:r>
              <a:rPr lang="uk-UA" b="1" dirty="0" smtClean="0">
                <a:solidFill>
                  <a:srgbClr val="FF0000"/>
                </a:solidFill>
                <a:latin typeface="Times New Roman" pitchFamily="18" charset="0"/>
                <a:cs typeface="Times New Roman" pitchFamily="18" charset="0"/>
              </a:rPr>
              <a:t>Завдання</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908720"/>
            <a:ext cx="8352928" cy="4968552"/>
          </a:xfrm>
        </p:spPr>
        <p:txBody>
          <a:bodyPr>
            <a:noAutofit/>
          </a:bodyPr>
          <a:lstStyle/>
          <a:p>
            <a:pPr algn="just">
              <a:buNone/>
            </a:pPr>
            <a:r>
              <a:rPr lang="uk-UA" sz="1950" b="1" dirty="0" smtClean="0">
                <a:solidFill>
                  <a:srgbClr val="00B0F0"/>
                </a:solidFill>
                <a:latin typeface="Times New Roman" pitchFamily="18" charset="0"/>
                <a:cs typeface="Times New Roman" pitchFamily="18" charset="0"/>
              </a:rPr>
              <a:t>Навчальні:</a:t>
            </a:r>
          </a:p>
          <a:p>
            <a:pPr algn="just">
              <a:buNone/>
            </a:pPr>
            <a:r>
              <a:rPr lang="uk-UA" sz="1950" b="1" dirty="0" smtClean="0">
                <a:latin typeface="Times New Roman" pitchFamily="18" charset="0"/>
                <a:cs typeface="Times New Roman" pitchFamily="18" charset="0"/>
              </a:rPr>
              <a:t>1. Закріплення набутих знань з певної тематики.</a:t>
            </a:r>
          </a:p>
          <a:p>
            <a:pPr algn="just">
              <a:buNone/>
            </a:pPr>
            <a:r>
              <a:rPr lang="uk-UA" sz="1950" b="1" dirty="0" smtClean="0">
                <a:latin typeface="Times New Roman" pitchFamily="18" charset="0"/>
                <a:cs typeface="Times New Roman" pitchFamily="18" charset="0"/>
              </a:rPr>
              <a:t>2. Розвиток партнерських взаємин з дорослим і дітьми.</a:t>
            </a:r>
          </a:p>
          <a:p>
            <a:pPr algn="just">
              <a:buNone/>
            </a:pPr>
            <a:r>
              <a:rPr lang="uk-UA" sz="1950" b="1" dirty="0" smtClean="0">
                <a:latin typeface="Times New Roman" pitchFamily="18" charset="0"/>
                <a:cs typeface="Times New Roman" pitchFamily="18" charset="0"/>
              </a:rPr>
              <a:t>3. Розвиток умінь в узагальнювати, систематизувати інформацію.</a:t>
            </a:r>
          </a:p>
          <a:p>
            <a:pPr algn="just">
              <a:buNone/>
            </a:pPr>
            <a:r>
              <a:rPr lang="uk-UA" sz="1950" b="1" dirty="0" smtClean="0">
                <a:latin typeface="Times New Roman" pitchFamily="18" charset="0"/>
                <a:cs typeface="Times New Roman" pitchFamily="18" charset="0"/>
              </a:rPr>
              <a:t>4. Поповнення і систематизація знань дітей, шляхом залучення їх в ігрові, пізнавально-розвиваючі заняття.</a:t>
            </a:r>
          </a:p>
          <a:p>
            <a:pPr algn="just">
              <a:buNone/>
            </a:pPr>
            <a:r>
              <a:rPr lang="uk-UA" sz="1950" b="1" dirty="0" smtClean="0">
                <a:latin typeface="Times New Roman" pitchFamily="18" charset="0"/>
                <a:cs typeface="Times New Roman" pitchFamily="18" charset="0"/>
              </a:rPr>
              <a:t>5. Вчити класифікувати, узагальнювати та робити висновок.</a:t>
            </a:r>
          </a:p>
          <a:p>
            <a:pPr algn="just">
              <a:buNone/>
            </a:pPr>
            <a:r>
              <a:rPr lang="uk-UA" sz="1950" b="1" dirty="0" smtClean="0">
                <a:latin typeface="Times New Roman" pitchFamily="18" charset="0"/>
                <a:cs typeface="Times New Roman" pitchFamily="18" charset="0"/>
              </a:rPr>
              <a:t>6. Формування основ безпечної поведінки в побуті, соціумі, природі.</a:t>
            </a:r>
          </a:p>
          <a:p>
            <a:pPr algn="just">
              <a:buNone/>
            </a:pPr>
            <a:r>
              <a:rPr lang="uk-UA" sz="1950" b="1" dirty="0" smtClean="0">
                <a:latin typeface="Times New Roman" pitchFamily="18" charset="0"/>
                <a:cs typeface="Times New Roman" pitchFamily="18" charset="0"/>
              </a:rPr>
              <a:t>7. Надання кваліфікованої консультативної та практичної допомоги батькам.</a:t>
            </a:r>
          </a:p>
          <a:p>
            <a:pPr algn="just">
              <a:buNone/>
            </a:pPr>
            <a:r>
              <a:rPr lang="uk-UA" sz="1950" b="1" dirty="0" smtClean="0">
                <a:solidFill>
                  <a:srgbClr val="00B0F0"/>
                </a:solidFill>
                <a:latin typeface="Times New Roman" pitchFamily="18" charset="0"/>
                <a:cs typeface="Times New Roman" pitchFamily="18" charset="0"/>
              </a:rPr>
              <a:t>Розвиваючі:</a:t>
            </a:r>
          </a:p>
          <a:p>
            <a:pPr algn="just">
              <a:buNone/>
            </a:pPr>
            <a:r>
              <a:rPr lang="uk-UA" sz="1950" b="1" dirty="0" smtClean="0">
                <a:latin typeface="Times New Roman" pitchFamily="18" charset="0"/>
                <a:cs typeface="Times New Roman" pitchFamily="18" charset="0"/>
              </a:rPr>
              <a:t>1. Розвивати дитячу самостійність та і ініціативність.</a:t>
            </a:r>
          </a:p>
          <a:p>
            <a:pPr algn="just">
              <a:buNone/>
            </a:pPr>
            <a:r>
              <a:rPr lang="uk-UA" sz="1950" b="1" dirty="0" smtClean="0">
                <a:latin typeface="Times New Roman" pitchFamily="18" charset="0"/>
                <a:cs typeface="Times New Roman" pitchFamily="18" charset="0"/>
              </a:rPr>
              <a:t>2. Розвивати пізнавальні та інтелектуальні здібності дітей.</a:t>
            </a:r>
          </a:p>
          <a:p>
            <a:pPr algn="just">
              <a:buNone/>
            </a:pPr>
            <a:r>
              <a:rPr lang="uk-UA" sz="1950" b="1" dirty="0" smtClean="0">
                <a:latin typeface="Times New Roman" pitchFamily="18" charset="0"/>
                <a:cs typeface="Times New Roman" pitchFamily="18" charset="0"/>
              </a:rPr>
              <a:t>3. Розвивати пам'ять, увагу, мислення, уяву.</a:t>
            </a:r>
          </a:p>
          <a:p>
            <a:pPr algn="just">
              <a:buNone/>
            </a:pPr>
            <a:r>
              <a:rPr lang="uk-UA" sz="1950" b="1" dirty="0" smtClean="0">
                <a:solidFill>
                  <a:srgbClr val="00B0F0"/>
                </a:solidFill>
                <a:latin typeface="Times New Roman" pitchFamily="18" charset="0"/>
                <a:cs typeface="Times New Roman" pitchFamily="18" charset="0"/>
              </a:rPr>
              <a:t>Виховні:</a:t>
            </a:r>
          </a:p>
          <a:p>
            <a:pPr algn="just">
              <a:buNone/>
            </a:pPr>
            <a:r>
              <a:rPr lang="uk-UA" sz="1950" b="1" dirty="0" smtClean="0">
                <a:latin typeface="Times New Roman" pitchFamily="18" charset="0"/>
                <a:cs typeface="Times New Roman" pitchFamily="18" charset="0"/>
              </a:rPr>
              <a:t>1. Виховувати організованість у спільній діяльності.</a:t>
            </a:r>
          </a:p>
          <a:p>
            <a:pPr algn="just">
              <a:buNone/>
            </a:pPr>
            <a:r>
              <a:rPr lang="uk-UA" sz="1950" b="1" dirty="0" smtClean="0">
                <a:latin typeface="Times New Roman" pitchFamily="18" charset="0"/>
                <a:cs typeface="Times New Roman" pitchFamily="18" charset="0"/>
              </a:rPr>
              <a:t>2. Виховувати дружелюбність</a:t>
            </a:r>
            <a:r>
              <a:rPr lang="uk-UA" sz="1950" dirty="0" smtClean="0">
                <a:latin typeface="Times New Roman" pitchFamily="18" charset="0"/>
                <a:cs typeface="Times New Roman" pitchFamily="18" charset="0"/>
              </a:rPr>
              <a:t>.</a:t>
            </a:r>
            <a:endParaRPr lang="uk-UA" sz="1950" dirty="0">
              <a:latin typeface="Times New Roman" pitchFamily="18" charset="0"/>
              <a:cs typeface="Times New Roman" pitchFamily="18" charset="0"/>
            </a:endParaRPr>
          </a:p>
        </p:txBody>
      </p:sp>
      <p:pic>
        <p:nvPicPr>
          <p:cNvPr id="4" name="Рисунок 3" descr="Без названия.jpg"/>
          <p:cNvPicPr>
            <a:picLocks noChangeAspect="1"/>
          </p:cNvPicPr>
          <p:nvPr/>
        </p:nvPicPr>
        <p:blipFill>
          <a:blip r:embed="rId2" cstate="print"/>
          <a:stretch>
            <a:fillRect/>
          </a:stretch>
        </p:blipFill>
        <p:spPr>
          <a:xfrm>
            <a:off x="7740352" y="0"/>
            <a:ext cx="1403648" cy="198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868958"/>
          </a:xfrm>
        </p:spPr>
        <p:txBody>
          <a:bodyPr/>
          <a:lstStyle/>
          <a:p>
            <a:r>
              <a:rPr lang="uk-UA" b="1" dirty="0" smtClean="0">
                <a:solidFill>
                  <a:schemeClr val="accent6">
                    <a:lumMod val="75000"/>
                  </a:schemeClr>
                </a:solidFill>
                <a:latin typeface="Times New Roman" pitchFamily="18" charset="0"/>
                <a:cs typeface="Times New Roman" pitchFamily="18" charset="0"/>
              </a:rPr>
              <a:t>Переваги використання</a:t>
            </a:r>
            <a:endParaRPr lang="ru-RU" b="1" dirty="0">
              <a:solidFill>
                <a:schemeClr val="accent6">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340768"/>
            <a:ext cx="8363272" cy="4709120"/>
          </a:xfrm>
        </p:spPr>
        <p:txBody>
          <a:bodyPr>
            <a:noAutofit/>
          </a:bodyPr>
          <a:lstStyle/>
          <a:p>
            <a:pPr marL="514350" indent="-514350" algn="just">
              <a:buFont typeface="+mj-lt"/>
              <a:buAutoNum type="arabicPeriod"/>
            </a:pPr>
            <a:r>
              <a:rPr lang="uk-UA" sz="1600" b="1" dirty="0" smtClean="0">
                <a:latin typeface="Times New Roman" pitchFamily="18" charset="0"/>
                <a:cs typeface="Times New Roman" pitchFamily="18" charset="0"/>
              </a:rPr>
              <a:t>Допомагає за власним бажанням організувати отриману інформацію з вивченої теми.</a:t>
            </a:r>
          </a:p>
          <a:p>
            <a:pPr marL="514350" indent="-514350" algn="just">
              <a:buFont typeface="+mj-lt"/>
              <a:buAutoNum type="arabicPeriod"/>
            </a:pPr>
            <a:r>
              <a:rPr lang="uk-UA" sz="1600" b="1" dirty="0" smtClean="0">
                <a:latin typeface="Times New Roman" pitchFamily="18" charset="0"/>
                <a:cs typeface="Times New Roman" pitchFamily="18" charset="0"/>
              </a:rPr>
              <a:t>Сприяє кращому розумінню та запам’ятовуванню матеріалу.</a:t>
            </a:r>
          </a:p>
          <a:p>
            <a:pPr marL="514350" indent="-514350" algn="just">
              <a:buFont typeface="+mj-lt"/>
              <a:buAutoNum type="arabicPeriod"/>
            </a:pPr>
            <a:r>
              <a:rPr lang="uk-UA" sz="1600" b="1" dirty="0" smtClean="0">
                <a:latin typeface="Times New Roman" pitchFamily="18" charset="0"/>
                <a:cs typeface="Times New Roman" pitchFamily="18" charset="0"/>
              </a:rPr>
              <a:t>Зручний спосіб повторення та узагальнення вивченого.</a:t>
            </a:r>
          </a:p>
          <a:p>
            <a:pPr marL="514350" indent="-514350" algn="just">
              <a:buFont typeface="+mj-lt"/>
              <a:buAutoNum type="arabicPeriod"/>
            </a:pPr>
            <a:r>
              <a:rPr lang="uk-UA" sz="1600" b="1" dirty="0" smtClean="0">
                <a:latin typeface="Times New Roman" pitchFamily="18" charset="0"/>
                <a:cs typeface="Times New Roman" pitchFamily="18" charset="0"/>
              </a:rPr>
              <a:t>Дошкільник вчиться самостійно аналізувати та робити висновки.</a:t>
            </a:r>
          </a:p>
          <a:p>
            <a:pPr marL="514350" indent="-514350" algn="just">
              <a:buFont typeface="+mj-lt"/>
              <a:buAutoNum type="arabicPeriod"/>
            </a:pP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можна створити на будь-яку тему.</a:t>
            </a:r>
          </a:p>
          <a:p>
            <a:pPr marL="514350" indent="-514350" algn="just">
              <a:buFont typeface="+mj-lt"/>
              <a:buAutoNum type="arabicPeriod"/>
            </a:pPr>
            <a:r>
              <a:rPr lang="uk-UA" sz="1600" b="1" dirty="0" smtClean="0">
                <a:latin typeface="Times New Roman" pitchFamily="18" charset="0"/>
                <a:cs typeface="Times New Roman" pitchFamily="18" charset="0"/>
              </a:rPr>
              <a:t>Створення </a:t>
            </a:r>
            <a:r>
              <a:rPr lang="uk-UA" sz="1600" b="1" dirty="0" err="1" smtClean="0">
                <a:latin typeface="Times New Roman" pitchFamily="18" charset="0"/>
                <a:cs typeface="Times New Roman" pitchFamily="18" charset="0"/>
              </a:rPr>
              <a:t>лепбука</a:t>
            </a:r>
            <a:r>
              <a:rPr lang="uk-UA" sz="1600" b="1" dirty="0" smtClean="0">
                <a:latin typeface="Times New Roman" pitchFamily="18" charset="0"/>
                <a:cs typeface="Times New Roman" pitchFamily="18" charset="0"/>
              </a:rPr>
              <a:t> є одним з видів спільної діяльності дорослого і дітей</a:t>
            </a:r>
          </a:p>
          <a:p>
            <a:pPr marL="514350" indent="-514350" algn="just">
              <a:buFont typeface="+mj-lt"/>
              <a:buAutoNum type="arabicPeriod"/>
            </a:pPr>
            <a:r>
              <a:rPr lang="uk-UA" sz="1600" b="1" dirty="0" smtClean="0">
                <a:latin typeface="Times New Roman" pitchFamily="18" charset="0"/>
                <a:cs typeface="Times New Roman" pitchFamily="18" charset="0"/>
              </a:rPr>
              <a:t>Дитина вчиться самостійно обирати та впорядковувати інформацію, яку вона додасть у </a:t>
            </a: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a:t>
            </a:r>
          </a:p>
          <a:p>
            <a:pPr marL="514350" indent="-514350" algn="just">
              <a:buFont typeface="+mj-lt"/>
              <a:buAutoNum type="arabicPeriod"/>
            </a:pPr>
            <a:r>
              <a:rPr lang="uk-UA" sz="1600" b="1" dirty="0" smtClean="0">
                <a:latin typeface="Times New Roman" pitchFamily="18" charset="0"/>
                <a:cs typeface="Times New Roman" pitchFamily="18" charset="0"/>
              </a:rPr>
              <a:t>Дитина більш зацікавлена у навчанні, коли воно «оживає», до нього можна торкнутись.</a:t>
            </a:r>
          </a:p>
          <a:p>
            <a:pPr marL="514350" indent="-514350" algn="just">
              <a:buFont typeface="+mj-lt"/>
              <a:buAutoNum type="arabicPeriod"/>
            </a:pPr>
            <a:r>
              <a:rPr lang="uk-UA" sz="1600" b="1" dirty="0" smtClean="0">
                <a:latin typeface="Times New Roman" pitchFamily="18" charset="0"/>
                <a:cs typeface="Times New Roman" pitchFamily="18" charset="0"/>
              </a:rPr>
              <a:t>Виготовляти </a:t>
            </a: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можна індивідуально або групою, обираючи посильні завдання для кожної дитини.</a:t>
            </a:r>
          </a:p>
          <a:p>
            <a:pPr marL="514350" indent="-514350" algn="just">
              <a:buFont typeface="+mj-lt"/>
              <a:buAutoNum type="arabicPeriod"/>
            </a:pP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добре підходить для занять в групах, де одночасно навчаються діти різних вікових груп. </a:t>
            </a:r>
          </a:p>
          <a:p>
            <a:pPr marL="514350" indent="-514350" algn="just">
              <a:buFont typeface="+mj-lt"/>
              <a:buAutoNum type="arabicPeriod"/>
            </a:pPr>
            <a:r>
              <a:rPr lang="uk-UA" sz="1600" b="1" dirty="0" smtClean="0">
                <a:latin typeface="Times New Roman" pitchFamily="18" charset="0"/>
                <a:cs typeface="Times New Roman" pitchFamily="18" charset="0"/>
              </a:rPr>
              <a:t>Можна вибрати завдання кожному і зробити таку колективну книжку.</a:t>
            </a:r>
          </a:p>
          <a:p>
            <a:pPr marL="514350" indent="-514350" algn="just">
              <a:buFont typeface="+mj-lt"/>
              <a:buAutoNum type="arabicPeriod"/>
            </a:pPr>
            <a:r>
              <a:rPr lang="uk-UA" sz="1600" b="1" dirty="0" err="1" smtClean="0">
                <a:latin typeface="Times New Roman" pitchFamily="18" charset="0"/>
                <a:cs typeface="Times New Roman" pitchFamily="18" charset="0"/>
              </a:rPr>
              <a:t>Лепбук</a:t>
            </a:r>
            <a:r>
              <a:rPr lang="uk-UA" sz="1600" b="1" dirty="0" smtClean="0">
                <a:latin typeface="Times New Roman" pitchFamily="18" charset="0"/>
                <a:cs typeface="Times New Roman" pitchFamily="18" charset="0"/>
              </a:rPr>
              <a:t> може бути змістовним елементом розвивального середовища групи.</a:t>
            </a:r>
          </a:p>
          <a:p>
            <a:pPr marL="514350" indent="-514350" algn="just">
              <a:buFont typeface="+mj-lt"/>
              <a:buAutoNum type="arabicPeriod"/>
            </a:pPr>
            <a:r>
              <a:rPr lang="uk-UA" sz="1600" b="1" dirty="0" smtClean="0">
                <a:latin typeface="Times New Roman" pitchFamily="18" charset="0"/>
                <a:cs typeface="Times New Roman" pitchFamily="18" charset="0"/>
              </a:rPr>
              <a:t>До виготовлення </a:t>
            </a:r>
            <a:r>
              <a:rPr lang="uk-UA" sz="1600" b="1" dirty="0" err="1" smtClean="0">
                <a:latin typeface="Times New Roman" pitchFamily="18" charset="0"/>
                <a:cs typeface="Times New Roman" pitchFamily="18" charset="0"/>
              </a:rPr>
              <a:t>лепбуків</a:t>
            </a:r>
            <a:r>
              <a:rPr lang="uk-UA" sz="1600" b="1" dirty="0" smtClean="0">
                <a:latin typeface="Times New Roman" pitchFamily="18" charset="0"/>
                <a:cs typeface="Times New Roman" pitchFamily="18" charset="0"/>
              </a:rPr>
              <a:t> можна залучати батьків, що сприятиме глибшій співпраці дитячого садка та родини.</a:t>
            </a:r>
          </a:p>
          <a:p>
            <a:pPr marL="514350" indent="-514350" algn="just">
              <a:buFont typeface="+mj-lt"/>
              <a:buAutoNum type="arabicPeriod"/>
            </a:pPr>
            <a:r>
              <a:rPr lang="uk-UA" sz="1600" b="1" dirty="0" smtClean="0">
                <a:latin typeface="Times New Roman" pitchFamily="18" charset="0"/>
                <a:cs typeface="Times New Roman" pitchFamily="18" charset="0"/>
              </a:rPr>
              <a:t>Врешті-решт – це просто цікаво!</a:t>
            </a:r>
            <a:endParaRPr lang="uk-UA" sz="1600" b="1" dirty="0">
              <a:latin typeface="Times New Roman" pitchFamily="18" charset="0"/>
              <a:cs typeface="Times New Roman" pitchFamily="18" charset="0"/>
            </a:endParaRPr>
          </a:p>
        </p:txBody>
      </p:sp>
      <p:pic>
        <p:nvPicPr>
          <p:cNvPr id="6" name="Рисунок 5" descr="604305.jpg"/>
          <p:cNvPicPr>
            <a:picLocks noChangeAspect="1"/>
          </p:cNvPicPr>
          <p:nvPr/>
        </p:nvPicPr>
        <p:blipFill>
          <a:blip r:embed="rId2" cstate="print"/>
          <a:stretch>
            <a:fillRect/>
          </a:stretch>
        </p:blipFill>
        <p:spPr>
          <a:xfrm>
            <a:off x="7812360" y="0"/>
            <a:ext cx="133164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arn(inVertical)">
                                      <p:cBhvr>
                                        <p:cTn id="42" dur="500"/>
                                        <p:tgtEl>
                                          <p:spTgt spid="3">
                                            <p:txEl>
                                              <p:pRg st="9" end="9"/>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arn(inVertical)">
                                      <p:cBhvr>
                                        <p:cTn id="45" dur="500"/>
                                        <p:tgtEl>
                                          <p:spTgt spid="3">
                                            <p:txEl>
                                              <p:pRg st="10" end="10"/>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arn(inVertical)">
                                      <p:cBhvr>
                                        <p:cTn id="48" dur="500"/>
                                        <p:tgtEl>
                                          <p:spTgt spid="3">
                                            <p:txEl>
                                              <p:pRg st="11" end="11"/>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barn(inVertical)">
                                      <p:cBhvr>
                                        <p:cTn id="51" dur="500"/>
                                        <p:tgtEl>
                                          <p:spTgt spid="3">
                                            <p:txEl>
                                              <p:pRg st="12" end="12"/>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barn(inVertical)">
                                      <p:cBhvr>
                                        <p:cTn id="5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782960"/>
          </a:xfrm>
        </p:spPr>
        <p:txBody>
          <a:bodyPr/>
          <a:lstStyle/>
          <a:p>
            <a:r>
              <a:rPr lang="uk-UA" b="1" dirty="0" smtClean="0">
                <a:solidFill>
                  <a:srgbClr val="FF0000"/>
                </a:solidFill>
                <a:latin typeface="Times New Roman" pitchFamily="18" charset="0"/>
                <a:cs typeface="Times New Roman" pitchFamily="18" charset="0"/>
              </a:rPr>
              <a:t>Види </a:t>
            </a:r>
            <a:r>
              <a:rPr lang="uk-UA" b="1" dirty="0" err="1" smtClean="0">
                <a:solidFill>
                  <a:srgbClr val="FF0000"/>
                </a:solidFill>
                <a:latin typeface="Times New Roman" pitchFamily="18" charset="0"/>
                <a:cs typeface="Times New Roman" pitchFamily="18" charset="0"/>
              </a:rPr>
              <a:t>лепбуків</a:t>
            </a:r>
            <a:endParaRPr lang="ru-RU" b="1" dirty="0">
              <a:solidFill>
                <a:srgbClr val="FF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251520" y="1537757"/>
            <a:ext cx="4824536" cy="4525963"/>
          </a:xfrm>
        </p:spPr>
        <p:txBody>
          <a:bodyPr>
            <a:normAutofit/>
          </a:bodyPr>
          <a:lstStyle/>
          <a:p>
            <a:pPr marL="514350" indent="-514350">
              <a:buFont typeface="+mj-lt"/>
              <a:buAutoNum type="arabicPeriod"/>
            </a:pPr>
            <a:r>
              <a:rPr lang="uk-UA" sz="2800" b="1" dirty="0" smtClean="0">
                <a:latin typeface="Times New Roman" pitchFamily="18" charset="0"/>
                <a:cs typeface="Times New Roman" pitchFamily="18" charset="0"/>
              </a:rPr>
              <a:t>Навчальні.</a:t>
            </a:r>
          </a:p>
          <a:p>
            <a:pPr marL="514350" indent="-514350">
              <a:buFont typeface="+mj-lt"/>
              <a:buAutoNum type="arabicPeriod"/>
            </a:pPr>
            <a:r>
              <a:rPr lang="uk-UA" sz="2800" b="1" dirty="0" smtClean="0">
                <a:latin typeface="Times New Roman" pitchFamily="18" charset="0"/>
                <a:cs typeface="Times New Roman" pitchFamily="18" charset="0"/>
              </a:rPr>
              <a:t>Ігрові.</a:t>
            </a:r>
          </a:p>
          <a:p>
            <a:pPr marL="514350" indent="-514350">
              <a:buFont typeface="+mj-lt"/>
              <a:buAutoNum type="arabicPeriod"/>
            </a:pPr>
            <a:r>
              <a:rPr lang="uk-UA" sz="2800" b="1" dirty="0" smtClean="0">
                <a:latin typeface="Times New Roman" pitchFamily="18" charset="0"/>
                <a:cs typeface="Times New Roman" pitchFamily="18" charset="0"/>
              </a:rPr>
              <a:t>Привітальні.</a:t>
            </a:r>
          </a:p>
          <a:p>
            <a:pPr marL="514350" indent="-514350">
              <a:buFont typeface="+mj-lt"/>
              <a:buAutoNum type="arabicPeriod"/>
            </a:pPr>
            <a:r>
              <a:rPr lang="uk-UA" sz="2800" b="1" dirty="0" smtClean="0">
                <a:latin typeface="Times New Roman" pitchFamily="18" charset="0"/>
                <a:cs typeface="Times New Roman" pitchFamily="18" charset="0"/>
              </a:rPr>
              <a:t>До свята (Новий рік, день матері, Великдень, день козацтва).</a:t>
            </a:r>
          </a:p>
          <a:p>
            <a:pPr marL="514350" indent="-514350">
              <a:buFont typeface="+mj-lt"/>
              <a:buAutoNum type="arabicPeriod"/>
            </a:pPr>
            <a:r>
              <a:rPr lang="uk-UA" sz="2800" b="1" dirty="0" smtClean="0">
                <a:latin typeface="Times New Roman" pitchFamily="18" charset="0"/>
                <a:cs typeface="Times New Roman" pitchFamily="18" charset="0"/>
              </a:rPr>
              <a:t>Автобіографічні ( день народження, похід в кіно, відпочинок).</a:t>
            </a:r>
            <a:endParaRPr lang="uk-UA" sz="2800" b="1" dirty="0">
              <a:latin typeface="Times New Roman" pitchFamily="18" charset="0"/>
              <a:cs typeface="Times New Roman" pitchFamily="18" charset="0"/>
            </a:endParaRPr>
          </a:p>
        </p:txBody>
      </p:sp>
      <p:pic>
        <p:nvPicPr>
          <p:cNvPr id="6" name="Рисунок 5" descr="22196189_1506622586080540_2744684676666922882_n.jpg"/>
          <p:cNvPicPr>
            <a:picLocks noChangeAspect="1"/>
          </p:cNvPicPr>
          <p:nvPr/>
        </p:nvPicPr>
        <p:blipFill>
          <a:blip r:embed="rId2" cstate="print"/>
          <a:stretch>
            <a:fillRect/>
          </a:stretch>
        </p:blipFill>
        <p:spPr>
          <a:xfrm>
            <a:off x="5285167" y="4077072"/>
            <a:ext cx="3672408" cy="2597177"/>
          </a:xfrm>
          <a:prstGeom prst="rect">
            <a:avLst/>
          </a:prstGeom>
          <a:effectLst>
            <a:glow rad="101600">
              <a:schemeClr val="accent6">
                <a:satMod val="175000"/>
                <a:alpha val="40000"/>
              </a:schemeClr>
            </a:glow>
            <a:softEdge rad="31750"/>
          </a:effectLst>
        </p:spPr>
      </p:pic>
      <p:pic>
        <p:nvPicPr>
          <p:cNvPr id="7" name="Рисунок 6" descr="22221780_1510008985741900_724493861341539053_n.jpg"/>
          <p:cNvPicPr>
            <a:picLocks noChangeAspect="1"/>
          </p:cNvPicPr>
          <p:nvPr/>
        </p:nvPicPr>
        <p:blipFill>
          <a:blip r:embed="rId3" cstate="print"/>
          <a:stretch>
            <a:fillRect/>
          </a:stretch>
        </p:blipFill>
        <p:spPr>
          <a:xfrm>
            <a:off x="5285167" y="1208451"/>
            <a:ext cx="3665495" cy="2592288"/>
          </a:xfrm>
          <a:prstGeom prst="rect">
            <a:avLst/>
          </a:prstGeom>
          <a:effectLst>
            <a:glow rad="101600">
              <a:schemeClr val="accent6">
                <a:satMod val="175000"/>
                <a:alpha val="40000"/>
              </a:schemeClr>
            </a:glow>
            <a:softEdge rad="31750"/>
          </a:effectLst>
        </p:spPr>
      </p:pic>
      <p:sp>
        <p:nvSpPr>
          <p:cNvPr id="8" name="Содержимое 7"/>
          <p:cNvSpPr>
            <a:spLocks noGrp="1"/>
          </p:cNvSpPr>
          <p:nvPr>
            <p:ph sz="half" idx="2"/>
          </p:nvPr>
        </p:nvSpPr>
        <p:spPr/>
        <p:txBody>
          <a:bodyPr>
            <a:normAutofit/>
          </a:bodyPr>
          <a:lstStyle/>
          <a:p>
            <a:pPr>
              <a:buNone/>
            </a:pPr>
            <a:r>
              <a:rPr lang="uk-UA"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720080"/>
          </a:xfrm>
        </p:spPr>
        <p:txBody>
          <a:bodyPr>
            <a:normAutofit fontScale="90000"/>
          </a:bodyPr>
          <a:lstStyle/>
          <a:p>
            <a:r>
              <a:rPr lang="uk-UA" b="1" dirty="0" smtClean="0">
                <a:solidFill>
                  <a:srgbClr val="00B0F0"/>
                </a:solidFill>
                <a:latin typeface="Times New Roman" pitchFamily="18" charset="0"/>
                <a:cs typeface="Times New Roman" pitchFamily="18" charset="0"/>
              </a:rPr>
              <a:t>Технологія виготовлення</a:t>
            </a:r>
            <a:endParaRPr lang="ru-RU" b="1" dirty="0">
              <a:solidFill>
                <a:srgbClr val="00B0F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251520" y="1484784"/>
            <a:ext cx="4316288" cy="4785395"/>
          </a:xfrm>
        </p:spPr>
        <p:txBody>
          <a:bodyPr>
            <a:normAutofit fontScale="70000" lnSpcReduction="20000"/>
          </a:bodyPr>
          <a:lstStyle/>
          <a:p>
            <a:pPr marL="0">
              <a:buNone/>
            </a:pPr>
            <a:r>
              <a:rPr lang="uk-UA" b="1" dirty="0" smtClean="0">
                <a:latin typeface="Times New Roman" pitchFamily="18" charset="0"/>
                <a:cs typeface="Times New Roman" pitchFamily="18" charset="0"/>
              </a:rPr>
              <a:t>Основа </a:t>
            </a:r>
            <a:r>
              <a:rPr lang="uk-UA" b="1" dirty="0" err="1" smtClean="0">
                <a:latin typeface="Times New Roman" pitchFamily="18" charset="0"/>
                <a:cs typeface="Times New Roman" pitchFamily="18" charset="0"/>
              </a:rPr>
              <a:t>лепбука</a:t>
            </a:r>
            <a:r>
              <a:rPr lang="uk-UA" b="1" dirty="0" smtClean="0">
                <a:latin typeface="Times New Roman" pitchFamily="18" charset="0"/>
                <a:cs typeface="Times New Roman" pitchFamily="18" charset="0"/>
              </a:rPr>
              <a:t> складається з будь-якої картонної папки формату А4 або А3, які робляться з двостулковими, що відкриваються в протилежні сторони «дверцятами».</a:t>
            </a:r>
          </a:p>
          <a:p>
            <a:pPr marL="0">
              <a:buNone/>
            </a:pPr>
            <a:r>
              <a:rPr lang="uk-UA" b="1" dirty="0" err="1" smtClean="0">
                <a:latin typeface="Times New Roman" pitchFamily="18" charset="0"/>
                <a:cs typeface="Times New Roman" pitchFamily="18" charset="0"/>
              </a:rPr>
              <a:t>Лепбук</a:t>
            </a:r>
            <a:r>
              <a:rPr lang="uk-UA" b="1" dirty="0" smtClean="0">
                <a:latin typeface="Times New Roman" pitchFamily="18" charset="0"/>
                <a:cs typeface="Times New Roman" pitchFamily="18" charset="0"/>
              </a:rPr>
              <a:t> можна зробити з цупкого паперу, в який вклеюються кишеньки, книжки-розкладачки, віконця і інші деталі з наочною інформацією по темі </a:t>
            </a:r>
            <a:r>
              <a:rPr lang="uk-UA" b="1" dirty="0" err="1" smtClean="0">
                <a:latin typeface="Times New Roman" pitchFamily="18" charset="0"/>
                <a:cs typeface="Times New Roman" pitchFamily="18" charset="0"/>
              </a:rPr>
              <a:t>лепбука</a:t>
            </a:r>
            <a:r>
              <a:rPr lang="uk-UA" b="1" dirty="0" smtClean="0">
                <a:latin typeface="Times New Roman" pitchFamily="18" charset="0"/>
                <a:cs typeface="Times New Roman" pitchFamily="18" charset="0"/>
              </a:rPr>
              <a:t>.</a:t>
            </a:r>
          </a:p>
          <a:p>
            <a:pPr marL="0">
              <a:buNone/>
            </a:pPr>
            <a:r>
              <a:rPr lang="uk-UA" b="1" dirty="0" smtClean="0">
                <a:latin typeface="Times New Roman" pitchFamily="18" charset="0"/>
                <a:cs typeface="Times New Roman" pitchFamily="18" charset="0"/>
              </a:rPr>
              <a:t>Обкладинка оформляється по темі, щоб і без напису було видно, що в ній зібрано, обклеюється кольоровим папером і прикрашається на свій розсуд.</a:t>
            </a:r>
          </a:p>
          <a:p>
            <a:pPr marL="0" algn="just">
              <a:buNone/>
            </a:pPr>
            <a:endParaRPr lang="ru-RU" dirty="0">
              <a:latin typeface="Times New Roman" pitchFamily="18" charset="0"/>
              <a:cs typeface="Times New Roman" pitchFamily="18" charset="0"/>
            </a:endParaRPr>
          </a:p>
          <a:p>
            <a:pPr>
              <a:buNone/>
            </a:pPr>
            <a:endParaRPr lang="ru-RU" dirty="0"/>
          </a:p>
        </p:txBody>
      </p:sp>
      <p:pic>
        <p:nvPicPr>
          <p:cNvPr id="5" name="Содержимое 4" descr="22228299_1510008982408567_3257300333041110872_n.jpg"/>
          <p:cNvPicPr>
            <a:picLocks noGrp="1" noChangeAspect="1"/>
          </p:cNvPicPr>
          <p:nvPr>
            <p:ph sz="half" idx="2"/>
          </p:nvPr>
        </p:nvPicPr>
        <p:blipFill>
          <a:blip r:embed="rId2" cstate="print"/>
          <a:stretch>
            <a:fillRect/>
          </a:stretch>
        </p:blipFill>
        <p:spPr>
          <a:xfrm>
            <a:off x="5076056" y="3933056"/>
            <a:ext cx="3888432" cy="2749952"/>
          </a:xfrm>
          <a:effectLst>
            <a:glow rad="139700">
              <a:schemeClr val="accent5">
                <a:satMod val="175000"/>
                <a:alpha val="40000"/>
              </a:schemeClr>
            </a:glow>
          </a:effectLst>
        </p:spPr>
      </p:pic>
      <p:pic>
        <p:nvPicPr>
          <p:cNvPr id="6" name="Рисунок 5" descr="22090062_1506622559413876_3323863713697926996_n.jpg"/>
          <p:cNvPicPr>
            <a:picLocks noChangeAspect="1"/>
          </p:cNvPicPr>
          <p:nvPr/>
        </p:nvPicPr>
        <p:blipFill>
          <a:blip r:embed="rId3" cstate="print"/>
          <a:stretch>
            <a:fillRect/>
          </a:stretch>
        </p:blipFill>
        <p:spPr>
          <a:xfrm>
            <a:off x="4499992" y="1124744"/>
            <a:ext cx="3876184" cy="2741290"/>
          </a:xfrm>
          <a:prstGeom prst="rect">
            <a:avLst/>
          </a:prstGeom>
          <a:effectLst>
            <a:glow rad="101600">
              <a:schemeClr val="accent5">
                <a:satMod val="175000"/>
                <a:alpha val="40000"/>
              </a:schemeClr>
            </a:glow>
            <a:softEdge rad="31750"/>
          </a:effec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0"/>
            <a:ext cx="8229600" cy="1143000"/>
          </a:xfrm>
        </p:spPr>
        <p:txBody>
          <a:bodyPr/>
          <a:lstStyle/>
          <a:p>
            <a:r>
              <a:rPr lang="uk-UA"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8" name="Содержимое 7"/>
          <p:cNvSpPr>
            <a:spLocks noGrp="1"/>
          </p:cNvSpPr>
          <p:nvPr>
            <p:ph sz="half" idx="1"/>
          </p:nvPr>
        </p:nvSpPr>
        <p:spPr>
          <a:xfrm>
            <a:off x="251520" y="476672"/>
            <a:ext cx="4320480" cy="4857403"/>
          </a:xfrm>
        </p:spPr>
        <p:txBody>
          <a:bodyPr>
            <a:noAutofit/>
          </a:bodyPr>
          <a:lstStyle/>
          <a:p>
            <a:pPr>
              <a:buNone/>
            </a:pPr>
            <a:r>
              <a:rPr lang="ru-RU" sz="2000" b="1" dirty="0" smtClean="0">
                <a:solidFill>
                  <a:srgbClr val="FF0000"/>
                </a:solidFill>
                <a:latin typeface="Times New Roman" pitchFamily="18" charset="0"/>
                <a:cs typeface="Times New Roman" pitchFamily="18" charset="0"/>
              </a:rPr>
              <a:t>МАТЕРІАЛИ:</a:t>
            </a:r>
          </a:p>
          <a:p>
            <a:pPr marL="0" indent="0">
              <a:buNone/>
            </a:pPr>
            <a:r>
              <a:rPr lang="uk-UA" sz="2000" b="1" dirty="0" smtClean="0">
                <a:latin typeface="Times New Roman" pitchFamily="18" charset="0"/>
                <a:cs typeface="Times New Roman" pitchFamily="18" charset="0"/>
              </a:rPr>
              <a:t>Для створення </a:t>
            </a:r>
            <a:r>
              <a:rPr lang="uk-UA" sz="2000" b="1" dirty="0" err="1" smtClean="0">
                <a:latin typeface="Times New Roman" pitchFamily="18" charset="0"/>
                <a:cs typeface="Times New Roman" pitchFamily="18" charset="0"/>
              </a:rPr>
              <a:t>лепбуку</a:t>
            </a:r>
            <a:r>
              <a:rPr lang="uk-UA" sz="2000" b="1" dirty="0" smtClean="0">
                <a:latin typeface="Times New Roman" pitchFamily="18" charset="0"/>
                <a:cs typeface="Times New Roman" pitchFamily="18" charset="0"/>
              </a:rPr>
              <a:t> використовуються прості матеріали, які є у кожному домі або у кожній групі дитячого садка.</a:t>
            </a:r>
          </a:p>
          <a:p>
            <a:pPr>
              <a:buNone/>
            </a:pPr>
            <a:r>
              <a:rPr lang="uk-UA" sz="2000" b="1" dirty="0" smtClean="0">
                <a:latin typeface="Times New Roman" pitchFamily="18" charset="0"/>
                <a:cs typeface="Times New Roman" pitchFamily="18" charset="0"/>
              </a:rPr>
              <a:t>1. Цупкий папір, картон для основи.</a:t>
            </a:r>
          </a:p>
          <a:p>
            <a:pPr>
              <a:buNone/>
            </a:pPr>
            <a:r>
              <a:rPr lang="uk-UA" sz="2000" b="1" dirty="0" smtClean="0">
                <a:latin typeface="Times New Roman" pitchFamily="18" charset="0"/>
                <a:cs typeface="Times New Roman" pitchFamily="18" charset="0"/>
              </a:rPr>
              <a:t>2. Кольоровий папір.</a:t>
            </a:r>
          </a:p>
          <a:p>
            <a:pPr>
              <a:buNone/>
            </a:pPr>
            <a:r>
              <a:rPr lang="uk-UA" sz="2000" b="1" dirty="0" smtClean="0">
                <a:latin typeface="Times New Roman" pitchFamily="18" charset="0"/>
                <a:cs typeface="Times New Roman" pitchFamily="18" charset="0"/>
              </a:rPr>
              <a:t>3. Ножиці.</a:t>
            </a:r>
          </a:p>
          <a:p>
            <a:pPr>
              <a:buNone/>
            </a:pPr>
            <a:r>
              <a:rPr lang="uk-UA" sz="2000" b="1" dirty="0" smtClean="0">
                <a:latin typeface="Times New Roman" pitchFamily="18" charset="0"/>
                <a:cs typeface="Times New Roman" pitchFamily="18" charset="0"/>
              </a:rPr>
              <a:t>4. Клей.</a:t>
            </a:r>
          </a:p>
          <a:p>
            <a:pPr>
              <a:buNone/>
            </a:pPr>
            <a:r>
              <a:rPr lang="uk-UA" sz="2000" b="1" dirty="0" smtClean="0">
                <a:latin typeface="Times New Roman" pitchFamily="18" charset="0"/>
                <a:cs typeface="Times New Roman" pitchFamily="18" charset="0"/>
              </a:rPr>
              <a:t>5. Кольорові олівці, фарби, фломастери, маркери, ручки.</a:t>
            </a:r>
          </a:p>
          <a:p>
            <a:pPr>
              <a:buNone/>
            </a:pPr>
            <a:r>
              <a:rPr lang="uk-UA" sz="2000" b="1" dirty="0" smtClean="0">
                <a:latin typeface="Times New Roman" pitchFamily="18" charset="0"/>
                <a:cs typeface="Times New Roman" pitchFamily="18" charset="0"/>
              </a:rPr>
              <a:t>6. </a:t>
            </a:r>
            <a:r>
              <a:rPr lang="uk-UA" sz="2000" b="1" dirty="0" err="1" smtClean="0">
                <a:latin typeface="Times New Roman" pitchFamily="18" charset="0"/>
                <a:cs typeface="Times New Roman" pitchFamily="18" charset="0"/>
              </a:rPr>
              <a:t>Скотч</a:t>
            </a:r>
            <a:r>
              <a:rPr lang="uk-UA" sz="2000" b="1" dirty="0" smtClean="0">
                <a:latin typeface="Times New Roman" pitchFamily="18" charset="0"/>
                <a:cs typeface="Times New Roman" pitchFamily="18" charset="0"/>
              </a:rPr>
              <a:t> звичайний та двосторонній.</a:t>
            </a:r>
          </a:p>
          <a:p>
            <a:pPr>
              <a:buNone/>
            </a:pPr>
            <a:r>
              <a:rPr lang="uk-UA" sz="2000" b="1" dirty="0" smtClean="0">
                <a:latin typeface="Times New Roman" pitchFamily="18" charset="0"/>
                <a:cs typeface="Times New Roman" pitchFamily="18" charset="0"/>
              </a:rPr>
              <a:t>7. Картинки</a:t>
            </a:r>
            <a:endParaRPr lang="uk-UA" sz="2000" b="1" dirty="0">
              <a:latin typeface="Times New Roman" pitchFamily="18" charset="0"/>
              <a:cs typeface="Times New Roman" pitchFamily="18" charset="0"/>
            </a:endParaRPr>
          </a:p>
        </p:txBody>
      </p:sp>
      <p:pic>
        <p:nvPicPr>
          <p:cNvPr id="5" name="Содержимое 4" descr="Без названия.jpg"/>
          <p:cNvPicPr>
            <a:picLocks noGrp="1" noChangeAspect="1"/>
          </p:cNvPicPr>
          <p:nvPr>
            <p:ph sz="half" idx="2"/>
          </p:nvPr>
        </p:nvPicPr>
        <p:blipFill>
          <a:blip r:embed="rId2" cstate="print"/>
          <a:stretch>
            <a:fillRect/>
          </a:stretch>
        </p:blipFill>
        <p:spPr>
          <a:xfrm>
            <a:off x="4067944" y="5085184"/>
            <a:ext cx="2743200" cy="1666875"/>
          </a:xfrm>
        </p:spPr>
      </p:pic>
      <p:pic>
        <p:nvPicPr>
          <p:cNvPr id="6" name="Рисунок 5" descr="images.jpg"/>
          <p:cNvPicPr>
            <a:picLocks noChangeAspect="1"/>
          </p:cNvPicPr>
          <p:nvPr/>
        </p:nvPicPr>
        <p:blipFill>
          <a:blip r:embed="rId3" cstate="print"/>
          <a:stretch>
            <a:fillRect/>
          </a:stretch>
        </p:blipFill>
        <p:spPr>
          <a:xfrm>
            <a:off x="4427984" y="476672"/>
            <a:ext cx="2266950" cy="2019300"/>
          </a:xfrm>
          <a:prstGeom prst="rect">
            <a:avLst/>
          </a:prstGeom>
        </p:spPr>
      </p:pic>
      <p:pic>
        <p:nvPicPr>
          <p:cNvPr id="10" name="Рисунок 9" descr="Без названия (1).jpg"/>
          <p:cNvPicPr>
            <a:picLocks noChangeAspect="1"/>
          </p:cNvPicPr>
          <p:nvPr/>
        </p:nvPicPr>
        <p:blipFill>
          <a:blip r:embed="rId4" cstate="print"/>
          <a:stretch>
            <a:fillRect/>
          </a:stretch>
        </p:blipFill>
        <p:spPr>
          <a:xfrm>
            <a:off x="6516216" y="1916832"/>
            <a:ext cx="2378149" cy="1495797"/>
          </a:xfrm>
          <a:prstGeom prst="rect">
            <a:avLst/>
          </a:prstGeom>
        </p:spPr>
      </p:pic>
      <p:pic>
        <p:nvPicPr>
          <p:cNvPr id="11" name="Рисунок 10" descr="Без названия (2).jpg"/>
          <p:cNvPicPr>
            <a:picLocks noChangeAspect="1"/>
          </p:cNvPicPr>
          <p:nvPr/>
        </p:nvPicPr>
        <p:blipFill>
          <a:blip r:embed="rId5" cstate="print"/>
          <a:stretch>
            <a:fillRect/>
          </a:stretch>
        </p:blipFill>
        <p:spPr>
          <a:xfrm>
            <a:off x="4283968" y="2852936"/>
            <a:ext cx="2466975" cy="1847850"/>
          </a:xfrm>
          <a:prstGeom prst="rect">
            <a:avLst/>
          </a:prstGeom>
        </p:spPr>
      </p:pic>
      <p:pic>
        <p:nvPicPr>
          <p:cNvPr id="12" name="Рисунок 11" descr="Без названия (4).jpg"/>
          <p:cNvPicPr>
            <a:picLocks noChangeAspect="1"/>
          </p:cNvPicPr>
          <p:nvPr/>
        </p:nvPicPr>
        <p:blipFill>
          <a:blip r:embed="rId6" cstate="print"/>
          <a:stretch>
            <a:fillRect/>
          </a:stretch>
        </p:blipFill>
        <p:spPr>
          <a:xfrm>
            <a:off x="2267744" y="5201816"/>
            <a:ext cx="1656184" cy="1656184"/>
          </a:xfrm>
          <a:prstGeom prst="rect">
            <a:avLst/>
          </a:prstGeom>
        </p:spPr>
      </p:pic>
      <p:pic>
        <p:nvPicPr>
          <p:cNvPr id="13" name="Рисунок 12" descr="Без названия (6).jpg"/>
          <p:cNvPicPr>
            <a:picLocks noChangeAspect="1"/>
          </p:cNvPicPr>
          <p:nvPr/>
        </p:nvPicPr>
        <p:blipFill>
          <a:blip r:embed="rId7" cstate="print"/>
          <a:stretch>
            <a:fillRect/>
          </a:stretch>
        </p:blipFill>
        <p:spPr>
          <a:xfrm>
            <a:off x="6732240" y="3861048"/>
            <a:ext cx="2304256" cy="1734865"/>
          </a:xfrm>
          <a:prstGeom prst="rect">
            <a:avLst/>
          </a:prstGeom>
        </p:spPr>
      </p:pic>
      <p:pic>
        <p:nvPicPr>
          <p:cNvPr id="15" name="Рисунок 14" descr="ea3eca8a7df1d8d0db275f13318fc062.jpg"/>
          <p:cNvPicPr>
            <a:picLocks noChangeAspect="1"/>
          </p:cNvPicPr>
          <p:nvPr/>
        </p:nvPicPr>
        <p:blipFill>
          <a:blip r:embed="rId8" cstate="print"/>
          <a:stretch>
            <a:fillRect/>
          </a:stretch>
        </p:blipFill>
        <p:spPr>
          <a:xfrm>
            <a:off x="179512" y="5276850"/>
            <a:ext cx="1581150" cy="1581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1787</Words>
  <Application>Microsoft Office PowerPoint</Application>
  <PresentationFormat>Экран (4:3)</PresentationFormat>
  <Paragraphs>154</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Times New Roman</vt:lpstr>
      <vt:lpstr>Тема Office</vt:lpstr>
      <vt:lpstr> </vt:lpstr>
      <vt:lpstr>Лепбук, що це?</vt:lpstr>
      <vt:lpstr>Історія виникнення</vt:lpstr>
      <vt:lpstr>Мета використання</vt:lpstr>
      <vt:lpstr>Завдання</vt:lpstr>
      <vt:lpstr>Переваги використання</vt:lpstr>
      <vt:lpstr>Види лепбуків</vt:lpstr>
      <vt:lpstr>Технологія виготовлення</vt:lpstr>
      <vt:lpstr> </vt:lpstr>
      <vt:lpstr>Послідовність роботи</vt:lpstr>
      <vt:lpstr> </vt:lpstr>
      <vt:lpstr> </vt:lpstr>
      <vt:lpstr> </vt:lpstr>
      <vt:lpstr> </vt:lpstr>
      <vt:lpstr> </vt:lpstr>
      <vt:lpstr> </vt:lpstr>
      <vt:lpstr> </vt:lpstr>
      <vt:lpstr>   </vt:lpstr>
      <vt:lpstr> </vt:lpstr>
      <vt:lpstr>КРОК 5. Збір інформації та матеріалу.</vt:lpstr>
      <vt:lpstr>Переваги використання лепбука для педагогів: </vt:lpstr>
      <vt:lpstr>В результаті роботи з лепбуком у дітей розвиваються універсальні вміння, такі як:</vt:lpstr>
      <vt:lpstr>Поради керівнику гуртка щодо ефективного використання лепбука</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Олег</dc:creator>
  <cp:lastModifiedBy>Fixit</cp:lastModifiedBy>
  <cp:revision>49</cp:revision>
  <dcterms:created xsi:type="dcterms:W3CDTF">2017-10-13T13:52:42Z</dcterms:created>
  <dcterms:modified xsi:type="dcterms:W3CDTF">2019-10-23T21:42:01Z</dcterms:modified>
</cp:coreProperties>
</file>