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5" r:id="rId3"/>
    <p:sldId id="268" r:id="rId4"/>
    <p:sldId id="269" r:id="rId5"/>
    <p:sldId id="270" r:id="rId6"/>
    <p:sldId id="257" r:id="rId7"/>
    <p:sldId id="266" r:id="rId8"/>
    <p:sldId id="263" r:id="rId9"/>
    <p:sldId id="271" r:id="rId10"/>
    <p:sldId id="258" r:id="rId11"/>
    <p:sldId id="260" r:id="rId12"/>
    <p:sldId id="272" r:id="rId13"/>
    <p:sldId id="267" r:id="rId14"/>
    <p:sldId id="25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685800"/>
            <a:ext cx="6400800" cy="1905000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Презентац</a:t>
            </a:r>
            <a:r>
              <a:rPr lang="uk-UA" sz="4000" dirty="0" err="1" smtClean="0"/>
              <a:t>ія</a:t>
            </a:r>
            <a:r>
              <a:rPr lang="uk-UA" sz="4000" dirty="0" smtClean="0"/>
              <a:t> </a:t>
            </a:r>
            <a:br>
              <a:rPr lang="uk-UA" sz="4000" dirty="0" smtClean="0"/>
            </a:br>
            <a:r>
              <a:rPr lang="uk-UA" sz="4000" dirty="0" smtClean="0"/>
              <a:t>«Тварини Червоної книги. Соня садова»</a:t>
            </a:r>
            <a:endParaRPr lang="ru-RU" sz="4000" dirty="0"/>
          </a:p>
        </p:txBody>
      </p:sp>
      <p:pic>
        <p:nvPicPr>
          <p:cNvPr id="1026" name="Picture 2" descr="C:\Users\Dima\Downloads\Садовая-соня-3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657600" cy="27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4191000" y="4004825"/>
            <a:ext cx="4343400" cy="11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Виконала: Богомолова О</a:t>
            </a:r>
            <a:r>
              <a:rPr lang="en-US" dirty="0" smtClean="0"/>
              <a:t>.A.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02596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2286000"/>
            <a:ext cx="5548322" cy="4143396"/>
          </a:xfrm>
        </p:spPr>
        <p:txBody>
          <a:bodyPr>
            <a:noAutofit/>
          </a:bodyPr>
          <a:lstStyle/>
          <a:p>
            <a:r>
              <a:rPr lang="uk-UA" sz="2800" dirty="0" smtClean="0"/>
              <a:t>Водиться в листяних лісах і старих садах на більшій частині Європи. </a:t>
            </a:r>
          </a:p>
          <a:p>
            <a:r>
              <a:rPr lang="uk-UA" sz="2800" dirty="0" smtClean="0"/>
              <a:t>Гнізда кулясті, які соня влаштовує на великих гілках, в дуплах дерев і розщілинах, серед каміння та у ходах кротів. </a:t>
            </a:r>
          </a:p>
          <a:p>
            <a:r>
              <a:rPr lang="uk-UA" sz="2800" dirty="0" smtClean="0"/>
              <a:t>Іноді оселяються в будівлях людини.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Влаштування</a:t>
            </a:r>
            <a:r>
              <a:rPr lang="ru-RU" dirty="0" smtClean="0"/>
              <a:t> </a:t>
            </a:r>
            <a:r>
              <a:rPr lang="ru-RU" dirty="0" err="1" smtClean="0"/>
              <a:t>житла</a:t>
            </a:r>
            <a:endParaRPr lang="ru-RU" dirty="0"/>
          </a:p>
        </p:txBody>
      </p:sp>
      <p:pic>
        <p:nvPicPr>
          <p:cNvPr id="1026" name="Picture 2" descr="C:\Users\Dima\Downloads\9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9" y="2643182"/>
            <a:ext cx="2829615" cy="278608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5081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2909" y="2214554"/>
            <a:ext cx="7715305" cy="35719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Період спаровування у садової соні припадає на першу половину травня. Самці часто б’ються один з одним за                                       право володіти самкою. </a:t>
            </a:r>
          </a:p>
          <a:p>
            <a:r>
              <a:rPr lang="uk-UA" sz="2800" dirty="0" smtClean="0"/>
              <a:t>Після 24-30-денної вагітності                                      самка народжує 4-6 голих                                              сліпих дитинчат у дбайливо                                      влаштованому кублі.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Розмноження</a:t>
            </a:r>
            <a:endParaRPr lang="ru-RU" dirty="0"/>
          </a:p>
        </p:txBody>
      </p:sp>
      <p:pic>
        <p:nvPicPr>
          <p:cNvPr id="5" name="Рисунок 4" descr="al8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357562"/>
            <a:ext cx="2857520" cy="21526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042611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09611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/>
              <a:t>В Україні знахідки відомі у Черкаській, Київській, Рівненській і Закарпатській обл. </a:t>
            </a:r>
          </a:p>
          <a:p>
            <a:r>
              <a:rPr lang="uk-UA" sz="2800" dirty="0" smtClean="0"/>
              <a:t>Ареал інтенсивно скорочується зі сходу і з півдня. </a:t>
            </a:r>
          </a:p>
          <a:p>
            <a:r>
              <a:rPr lang="uk-UA" sz="2800" dirty="0" smtClean="0"/>
              <a:t>Вид найімовірніше зберігся                                                на Волині та у Центральному                                Поліссі.</a:t>
            </a:r>
          </a:p>
          <a:p>
            <a:r>
              <a:rPr lang="uk-UA" sz="2800" dirty="0" smtClean="0"/>
              <a:t>Сьогодні природоохоронний                                     статус виду соні садової - </a:t>
            </a:r>
            <a:r>
              <a:rPr lang="uk-UA" sz="2800" b="1" dirty="0" smtClean="0"/>
              <a:t>зникаючий.</a:t>
            </a:r>
            <a:endParaRPr lang="uk-UA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Ареал поширення</a:t>
            </a:r>
            <a:endParaRPr lang="uk-UA" dirty="0"/>
          </a:p>
        </p:txBody>
      </p:sp>
      <p:pic>
        <p:nvPicPr>
          <p:cNvPr id="4" name="Рисунок 3" descr="3f9a545482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714752"/>
            <a:ext cx="2665044" cy="171451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248347"/>
            <a:ext cx="8286807" cy="4323925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/>
              <a:t>Соня садова занесена до Червоної книги України в 1980 році. </a:t>
            </a:r>
          </a:p>
          <a:p>
            <a:r>
              <a:rPr lang="uk-UA" sz="2800" dirty="0" smtClean="0"/>
              <a:t>З 1900 по 1980 рр. на території України було знайдено тільки 8 екземплярів.</a:t>
            </a:r>
          </a:p>
          <a:p>
            <a:r>
              <a:rPr lang="uk-UA" sz="2800" dirty="0" smtClean="0"/>
              <a:t>Дев'ятий - на монеті.</a:t>
            </a:r>
            <a:r>
              <a:rPr lang="ru-RU" sz="2800" b="1" dirty="0" smtClean="0"/>
              <a:t> </a:t>
            </a:r>
            <a:r>
              <a:rPr lang="ru-RU" sz="2800" dirty="0" smtClean="0"/>
              <a:t>Соня </a:t>
            </a:r>
            <a:r>
              <a:rPr lang="ru-RU" sz="2800" dirty="0" err="1" smtClean="0"/>
              <a:t>садова</a:t>
            </a:r>
            <a:r>
              <a:rPr lang="ru-RU" sz="2800" dirty="0" smtClean="0"/>
              <a:t> - </a:t>
            </a:r>
            <a:r>
              <a:rPr lang="ru-RU" sz="2800" dirty="0" err="1" smtClean="0"/>
              <a:t>пам'ятні</a:t>
            </a:r>
            <a:r>
              <a:rPr lang="ru-RU" sz="2800" dirty="0" smtClean="0"/>
              <a:t> </a:t>
            </a:r>
            <a:r>
              <a:rPr lang="ru-RU" sz="2800" dirty="0" err="1" smtClean="0"/>
              <a:t>монети</a:t>
            </a:r>
            <a:r>
              <a:rPr lang="ru-RU" sz="2800" dirty="0" smtClean="0"/>
              <a:t> </a:t>
            </a:r>
            <a:r>
              <a:rPr lang="ru-RU" sz="2800" dirty="0" err="1" smtClean="0"/>
              <a:t>номіналом</a:t>
            </a:r>
            <a:r>
              <a:rPr lang="ru-RU" sz="2800" dirty="0" smtClean="0"/>
              <a:t> 2 та 10                                   </a:t>
            </a:r>
            <a:r>
              <a:rPr lang="ru-RU" sz="2800" dirty="0" err="1" smtClean="0"/>
              <a:t>гривень</a:t>
            </a:r>
            <a:r>
              <a:rPr lang="ru-RU" sz="2800" dirty="0" smtClean="0"/>
              <a:t>, </a:t>
            </a:r>
            <a:r>
              <a:rPr lang="ru-RU" sz="2800" dirty="0" err="1" smtClean="0"/>
              <a:t>випущені</a:t>
            </a:r>
            <a:r>
              <a:rPr lang="ru-RU" sz="2800" dirty="0" smtClean="0"/>
              <a:t> </a:t>
            </a:r>
            <a:r>
              <a:rPr lang="ru-RU" sz="2800" dirty="0" err="1" smtClean="0"/>
              <a:t>Національним</a:t>
            </a:r>
            <a:r>
              <a:rPr lang="ru-RU" sz="2800" dirty="0" smtClean="0"/>
              <a:t>                                     банком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присвячені</a:t>
            </a:r>
            <a:r>
              <a:rPr lang="ru-RU" sz="2800" dirty="0" smtClean="0"/>
              <a:t>                                      </a:t>
            </a:r>
            <a:r>
              <a:rPr lang="ru-RU" sz="2800" dirty="0" err="1" smtClean="0"/>
              <a:t>єдиному</a:t>
            </a:r>
            <a:r>
              <a:rPr lang="ru-RU" sz="2800" dirty="0" smtClean="0"/>
              <a:t> виду </a:t>
            </a:r>
            <a:r>
              <a:rPr lang="ru-RU" sz="2800" dirty="0" err="1" smtClean="0"/>
              <a:t>гризунів</a:t>
            </a:r>
            <a:r>
              <a:rPr lang="ru-RU" sz="2800" dirty="0" smtClean="0"/>
              <a:t> </a:t>
            </a:r>
            <a:r>
              <a:rPr lang="ru-RU" sz="2800" dirty="0" err="1" smtClean="0"/>
              <a:t>родини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соневих</a:t>
            </a:r>
            <a:r>
              <a:rPr lang="ru-RU" sz="2800" dirty="0" smtClean="0"/>
              <a:t> у </a:t>
            </a:r>
            <a:r>
              <a:rPr lang="ru-RU" sz="2800" dirty="0" err="1" smtClean="0"/>
              <a:t>фауні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Кількість соні садової</a:t>
            </a:r>
            <a:endParaRPr lang="uk-UA" dirty="0"/>
          </a:p>
        </p:txBody>
      </p:sp>
      <p:pic>
        <p:nvPicPr>
          <p:cNvPr id="4" name="Picture 2" descr="C:\Users\Dima\Downloads\Coin_of_Ukraine_sonya_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643314"/>
            <a:ext cx="1785950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2286000"/>
            <a:ext cx="8382000" cy="41433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Причини </a:t>
            </a:r>
            <a:r>
              <a:rPr lang="ru-RU" sz="2800" dirty="0" err="1"/>
              <a:t>зм</a:t>
            </a:r>
            <a:r>
              <a:rPr lang="en-US" sz="2800" dirty="0" err="1"/>
              <a:t>i</a:t>
            </a:r>
            <a:r>
              <a:rPr lang="ru-RU" sz="2800" dirty="0"/>
              <a:t>ни </a:t>
            </a:r>
            <a:r>
              <a:rPr lang="ru-RU" sz="2800" dirty="0" err="1"/>
              <a:t>чисельност</a:t>
            </a:r>
            <a:r>
              <a:rPr lang="en-US" sz="2800" dirty="0"/>
              <a:t>i: </a:t>
            </a:r>
            <a:endParaRPr lang="uk-UA" sz="2800" dirty="0" smtClean="0"/>
          </a:p>
          <a:p>
            <a:pPr>
              <a:buFontTx/>
              <a:buChar char="-"/>
            </a:pPr>
            <a:r>
              <a:rPr lang="uk-UA" sz="2800" dirty="0" smtClean="0"/>
              <a:t>суттєве скорочення площ                                   природних деревостанів;</a:t>
            </a:r>
          </a:p>
          <a:p>
            <a:pPr>
              <a:buFontTx/>
              <a:buChar char="-"/>
            </a:pPr>
            <a:r>
              <a:rPr lang="uk-UA" sz="2800" dirty="0" smtClean="0"/>
              <a:t>поширення лісових монокультур;</a:t>
            </a:r>
          </a:p>
          <a:p>
            <a:pPr>
              <a:buFontTx/>
              <a:buChar char="-"/>
            </a:pPr>
            <a:r>
              <a:rPr lang="uk-UA" sz="2800" dirty="0" smtClean="0"/>
              <a:t>масштабні санітарні рубки,                               спрямовані на знищення                                      дуплистих дерев.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Причини </a:t>
            </a:r>
            <a:r>
              <a:rPr lang="ru-RU" dirty="0" err="1" smtClean="0"/>
              <a:t>знищення</a:t>
            </a:r>
            <a:endParaRPr lang="ru-RU" dirty="0"/>
          </a:p>
        </p:txBody>
      </p:sp>
      <p:pic>
        <p:nvPicPr>
          <p:cNvPr id="4" name="Рисунок 3" descr="93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945" y="2285992"/>
            <a:ext cx="2422762" cy="176054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Рисунок 4" descr="eliomys_quercinus_al77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357694"/>
            <a:ext cx="2119314" cy="185738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527891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liomys_quercinus_ed41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0" y="2143116"/>
            <a:ext cx="2286016" cy="18211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Соня садова</a:t>
            </a:r>
            <a:endParaRPr lang="uk-UA" dirty="0"/>
          </a:p>
        </p:txBody>
      </p:sp>
      <p:pic>
        <p:nvPicPr>
          <p:cNvPr id="5" name="Рисунок 4" descr="lagri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714620"/>
            <a:ext cx="2357454" cy="2396745"/>
          </a:xfrm>
          <a:prstGeom prst="rect">
            <a:avLst/>
          </a:prstGeom>
        </p:spPr>
      </p:pic>
      <p:pic>
        <p:nvPicPr>
          <p:cNvPr id="6" name="Рисунок 5" descr="800px-Gartenschläfer-06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000504"/>
            <a:ext cx="2523579" cy="1681335"/>
          </a:xfrm>
          <a:prstGeom prst="rect">
            <a:avLst/>
          </a:prstGeom>
        </p:spPr>
      </p:pic>
      <p:pic>
        <p:nvPicPr>
          <p:cNvPr id="7" name="Рисунок 6" descr="eliomys_quercinus_al80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071942"/>
            <a:ext cx="2214578" cy="1734753"/>
          </a:xfrm>
          <a:prstGeom prst="rect">
            <a:avLst/>
          </a:prstGeom>
        </p:spPr>
      </p:pic>
      <p:pic>
        <p:nvPicPr>
          <p:cNvPr id="8" name="Рисунок 7" descr="tammihiiri-378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2214554"/>
            <a:ext cx="2709753" cy="1577950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714348" y="5715016"/>
            <a:ext cx="7756263" cy="839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Тварина Червоної книги</a:t>
            </a:r>
            <a:endParaRPr kumimoji="0" lang="uk-UA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5" y="2248347"/>
            <a:ext cx="5000660" cy="4181049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Соня садова - єдиний вид гризунів родини </a:t>
            </a:r>
            <a:r>
              <a:rPr lang="uk-UA" sz="2800" dirty="0" err="1" smtClean="0"/>
              <a:t>соневих</a:t>
            </a:r>
            <a:r>
              <a:rPr lang="uk-UA" sz="2800" dirty="0" smtClean="0"/>
              <a:t> у фауні України, який зрідка трапляється у </a:t>
            </a:r>
            <a:r>
              <a:rPr lang="uk-UA" sz="2800" dirty="0" err="1" smtClean="0"/>
              <a:t>хвойно</a:t>
            </a:r>
            <a:r>
              <a:rPr lang="uk-UA" sz="2800" dirty="0" smtClean="0"/>
              <a:t> - широколистяних лісах рівнин, гір і в садах Полісся            і Лісостепу (Рівненська, Київська та Черкаська області). 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ru-RU" dirty="0" smtClean="0"/>
              <a:t>Соня садов</a:t>
            </a:r>
            <a:r>
              <a:rPr lang="uk-UA" dirty="0" smtClean="0"/>
              <a:t>а</a:t>
            </a:r>
            <a:endParaRPr lang="ru-RU" dirty="0"/>
          </a:p>
        </p:txBody>
      </p:sp>
      <p:pic>
        <p:nvPicPr>
          <p:cNvPr id="6" name="Рисунок 5" descr="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571744"/>
            <a:ext cx="3214710" cy="290395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248347"/>
            <a:ext cx="8001055" cy="4109611"/>
          </a:xfrm>
        </p:spPr>
        <p:txBody>
          <a:bodyPr>
            <a:noAutofit/>
          </a:bodyPr>
          <a:lstStyle/>
          <a:p>
            <a:r>
              <a:rPr lang="uk-UA" sz="2800" dirty="0" smtClean="0"/>
              <a:t>Зв'язок соні і людини йде корінням в далеке минуле (у І ст. нашої ери). У той час соні були добре відомі і користувалися великою популярністю. Кожна римська модниця була б щаслива отримати в подарунок вироблену шкурку цієї тварини. А чоловіка можна було б спокусити апетитною стравою з м'яса соні. </a:t>
            </a:r>
          </a:p>
          <a:p>
            <a:r>
              <a:rPr lang="uk-UA" sz="2800" dirty="0" smtClean="0"/>
              <a:t>На думку Плінія, найсмачніша печеня була саме із сонь.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Із історії про соню</a:t>
            </a:r>
            <a:endParaRPr lang="uk-UA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Соні використовувалися не тільки в їжу, їхній жир так само застосовувався в медицині. </a:t>
            </a:r>
          </a:p>
          <a:p>
            <a:r>
              <a:rPr lang="uk-UA" sz="2800" dirty="0" smtClean="0"/>
              <a:t>Служили вони і для мисливських розваг багатих патриціїв. </a:t>
            </a:r>
          </a:p>
          <a:p>
            <a:r>
              <a:rPr lang="uk-UA" sz="2800" dirty="0" smtClean="0"/>
              <a:t>Але не тільки споживчим було ставлення людини до цих тварин. Художники і поети завжди намагалися прославити пухнастих звірят у своїх творах.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Із історії про соню</a:t>
            </a:r>
            <a:endParaRPr lang="uk-UA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248347"/>
            <a:ext cx="8286807" cy="4109611"/>
          </a:xfrm>
        </p:spPr>
        <p:txBody>
          <a:bodyPr>
            <a:noAutofit/>
          </a:bodyPr>
          <a:lstStyle/>
          <a:p>
            <a:r>
              <a:rPr lang="uk-UA" sz="2800" dirty="0" smtClean="0"/>
              <a:t>Час ішов, звичаї змінювалися, і поступово соня втратила свою популярність. Люди перестали цікавитися цими забавними тваринами і схаменулися лише тоді, коли деякі види сонь опинилися на межі вимирання. </a:t>
            </a:r>
          </a:p>
          <a:p>
            <a:r>
              <a:rPr lang="uk-UA" sz="2800" dirty="0" smtClean="0"/>
              <a:t>Зараз соні занесені в Червону книгу, тому інтерес до них зростає все більше. Соня повертається з незаслуженого забуття, набуваючи свій колишній статус корисної і цікавої тварини.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Із історії про соню</a:t>
            </a:r>
            <a:endParaRPr lang="uk-UA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752600"/>
            <a:ext cx="7162800" cy="51054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5120" y="2057400"/>
            <a:ext cx="7897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800" dirty="0" smtClean="0"/>
              <a:t>Соня садова, як правило, має довжину тіла від 11 до 16 см, хвіст - від  9 до 14 см.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800" dirty="0" smtClean="0"/>
              <a:t>Маса тіла від 60 до 140 г.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800" dirty="0" smtClean="0"/>
              <a:t>Морда загострена. Очі великі.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800" dirty="0" smtClean="0"/>
              <a:t>Вуха відносно великі, без                                 пензликів, але на кінці                                            пухнастого хвоста наявний                                          білий пензлик.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800" dirty="0" smtClean="0"/>
              <a:t>Ступні широкі з великими мозолями.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800" dirty="0" smtClean="0"/>
              <a:t>Живуть до 3-5 років.</a:t>
            </a:r>
            <a:endParaRPr lang="uk-UA" sz="2800" dirty="0"/>
          </a:p>
        </p:txBody>
      </p:sp>
      <p:sp>
        <p:nvSpPr>
          <p:cNvPr id="5" name="AutoShape 2" descr="data:image/jpeg;base64,/9j/4AAQSkZJRgABAQAAAQABAAD/2wCEAAkGBxQTEhUUExQWFhUXGBoaGBcYGBsaGBsYGhocGhgYGxcYHCggHBolHBgaITEiJSkrLi4uGB8zODMsNygtLisBCgoKDg0OGxAQGiwkICQsLCwsLCwsLCwsLCwsLCwsLCwsLCwsLCwsLCwsLCwsLCwsLCwsLCwsLCwsLCwsLCwsLP/AABEIALcBEwMBIgACEQEDEQH/xAAbAAABBQEBAAAAAAAAAAAAAAAEAAIDBQYBB//EAD8QAAECBAQDBgUDBAIBAgcAAAECEQADITEEEkFRBWFxIjKBkaHwBhOxwdFC4fEHFFJiI3IVgsIWFyQzQ6Ky/8QAGAEAAwEBAAAAAAAAAAAAAAAAAAECAwT/xAAiEQEBAAICAgMAAwEAAAAAAAAAAQIRITEDEhNBUSIycWH/2gAMAwEAAhEDEQA/AKOXhkP2iQSAACpgkbvXw6dYj+SVLoolISwCS5IFTcetWekGyUlZzLCsoGYjM4Aciig9WGlnEHJRmPZdrAB0nmFqZwGqSGvTeOaqCYLsgZiEhySFUV5q6Co/EXmHmigLjZ39d/H8R3DcNSkFQGb1LcnNLfwY7i5yUgM6RqGHOp9d9OsZ9HeRQRUK7LbUevMi1qj1ig+IkoGUzQkglmu1D43H13MXeExYUnV71etKHodKxlvibFJUtKZiiynyuxY0rSgpY/7Xi7Sx7U3DZ4UsCrpJDFmyix8qxopXEUCZ8sGtgwersz7/AEaKXDyk5wAA4QRq9w0aPCGrgJBVelS3OMb21oxEtV3LGgY7tY+BL9Kxh/jpZKq2BdJBNBQMUnW+m0byXMBcvamlWDkCv1jBfHICVqs6yCdSAnSp+n5i8P7RH1WSVbxjhhLv4wgI7Wbm/vWHA+/WEPfvwjrQgSffl+0PzXHu8dQlrw5afr9AYQDhXaHLN6NBCAfUQOlXaT/6hXb2ILlj6wUISD4EE/eI83Y8fu0TK/SBoPf2iId1PM/Vz94IE66N0P2iBaanl+BCWK+f2hAGpPurQw4r+PGFJUXr7aFNP108fzDpb+Z8jAHApjzjs2Y6raHr/ENTId6UFfSlIcEFyAHszmw1Hi2kIEqZmYk/w/7Qwmg6+g0rHSt6B/Z/c+Uddha1fpAEUg0HU+FWif5nOIcOaAVpfqTDjO89n0rDB0lNN35bkw1uTD35RIhW237/AJjoUDAEJ2v7pDT/ADEnyVMDoaprtr5vDF7atADPlE1D+AhR3N7rChh6nKlKSpQSSsDIMoLpAADpoHPU1pyrYYQkoQyg6iXSXD0ZmatjR6tygTEzcpJCu01E30op8tQxOhBIO0OlTS9E913sAqmpAZhmJ8BfTlqlxh5mVSkpbbsupnvTny5xOEBJcnttdiXJ9LWgaQOxmNAbZb25bUvt4RJKdwQFFIFStKs77Em/pYNEhMnDEpdIGZnD/wCW6t4yXF8Ifm1BNGBIZ1GhIGgBIrsI2E6aU94hJJYBgCeV3+kZPjk4OTem+tbDWtPGFelYqrhqTnGbvAGrhtNPD0jSYVIo96123v1jNcMUSom/dNtXLV0+zxosKx0r5MS++sRe11YZlEDKr0Bpsz0DkVjB/F+HlpXLQEsSpyp6MQdL3c30EbdKk5WalKXvX8RjfjZsyS9a0FBrX22kV4+ckdRjsusdA9+AhEH376x1H3+kdrNyOnf3pCAr09/eHgU6Aeqv2gDqf083+gh9wPE+ccmigOwV/wDzEiU9kePoXiTRLDrRy8aZbesTyRQdYFCv+QNtr6/SCUralKF4KEUxOW40iOWnujYetoknTAx5gRGGd4cIgmt99I4CK08dd6wlgnyP2p73joV2VUfl9IYNmW8R9Q8SMwHX8fvEU86f7J83h6Q56g/cCJDoUQKc9PH31iMqZJIuxrrY+sOTUmvI9SN9obOQXvSg08IYTKW7v+/L6RGAyun4hgJZnvv1MdlhzWAGykllVdifOhvDkHam46gQ3Drqocydw4AghKaU2J6uIAHyBt/5jo5nxhzUdunnT6RwD7QA4AgM7UfmWtQWPMwPvE+IX52gdFRDgdbnChxQIUGw9eKqpKauSlz2Wy1KiTVg9P4h2GQTlGZ0uXVUAmr2q4obfmIcySgJBIBqVF3o93Ygc7bHWJxiySzgEE2Ds9CCW73IB6235u1DZMwqrLKAVKOVnJIGUFvAC1OlXISoyw6mDOSX3uxOttreVckPmUSeyFdqz02oEgAtfTnFQcIuY5KywajMWOgy941HM83iLVSLHimPJGanaH+eYAf431BGlOZjJ4nFmYS5GVP7Vd7xY4zATEpDk5TUB61urKH1bbWM/iVZVHKQQ9aUfzhRU0seFEfMWRbs9Prb8RpMHNp2kgeOnPztyN9c5wpQWSQzDK/mbnb8RosNJZ2uavceoib2dFKWAm58/wAmkedfESlKnkqYHKWA0ANP/d5RvOJd1szOeTvuNjTn6x5/xQEzV60DdO02l/zF+L+yb0rr++kNQL9fsIdv70hsknK+5/YfSOtk41/H7xI/0H3MNb1iU6+Hv1goKclwR4eYESKs3WIsUoAHmW82h61fVUI0JT/zDoffrCWb+9o4VETH/wBTHFCGRHWOyh2j7akOSj7QpAqvoPV/WCg8odRcafeIVGnU+gp94IUq3Nvf0jkyX2K6CvWsTswqrBtwB4GJUxGq6ev29+USg399YdJwjm2vU/tEWLmpFBcH1BpE1xW7Dy0iH5QURmuQT4uKesEM1SvPU6eG8NBNhDzdhaOW+/8APnFE7hEjtK5qFzQbw8Ek0caegeG4buhtSetzEs1TUd7OfCFQaXa+n50Dbxwac/xDM/L25/MJBNoAU+8RoAbzh824GsNAp1/mGHHhR1oUAetlZcLzgAG7sl7sQoOPZiGYrtBKRVIyu4YChHZBcmvOkCyVzBkQUpLAVbsgAjMSCbVfWrxPPmkMwASpiFByo7KJBckmwjk2vSVRCk5Q6aipNAA5JU4ykMCahvC15w6WClIBICQOVGcAum9bU0gThmAOUZnsOyQOjsQC3WjBoPdAowS1XApcuxJd715nwUFql+LJ6inLKABZy99hlOl2P7RhMUhTlKwARRh+AI13xBiFqWlOahzE6vmLMUkMUt4j6VS8KpmIFLK3/iFvS5EHw9LZJD1zEU8KenWsaSQtIAGvj5u0Z3gshjMY1z5htYDW5ofIRo8MtwGbfR/OIyvJ64DcTxAoLUNQ9hepttz8IxOOX2lVP8Rr+KpBCgHdq3/k1jF4lTzFciQ3RvzGnh7LLoOpNvH7N94gk9xPiYkxK2D8vzDJQZI5NHXGJ0sV99YkTccyT6wgKE8okKPQD1MK0w+LNUhtX9R+IlmCh6n8xHiEHMklJYdl2pmFSHtrEkxVB1MADSqzCdk+/WJvkKOh8vOO4SUVKXqSUp/P2i7kzEyaAOrU/UCC5aEm0WB4DNVVTIH+1/IdYNk/DSEglUypagG19ecNTxUqN+cEJnZrOX/MZXyVpMIjXwCXpMLf9R5wFiuDKyslQNdaGkXDmuvu8MmSyOvunKJ+Sq9JWUxGFKVJzAijV5uT9ojCY2+FwUtY7dRtFN8Q8BMhlJqg+YOj0tGkzlZZY6rPvQsDag984gJ7VK39SPxBCjoAPNvtEUpDE9I0iSQkgVGm5jk3bq/jDyqnQ38qQzLcgOdqOOrdfSAHYbuChb9i56O8dv797Q6UGlp3Yff8wpSNtbwwjKeT6+/GOGUD66xMsb+6Q1QhbCIS3rc7mgAflCKhRqtv+IkRZn9u7RFMFuv2MARrUX0hQ4oGr+UKGHsipstXZTRg5FHpVmFWpEMrhqUTPmkF6DMqwUT2UpBuSzksW9YIRiQkAEuqgszlnL6evQxLLUCsnM/eADMMwYKoACTXw+nFpptOiSCCopqWBV4kUVar6VMQzcSgFSVkqY2YgcgBs25qd4mWl0spySo2pU9pmFQNLnnrFZi8RKTmDqzpNc57NaUY+DnQC9IISo4opKlg5QlFMuVRs9WS9zd9zrAeOnkk1rytz1McnJ+Y+VHXPYUahoL7mpMA4jEJuAWbUswF/AQmsWPDElICqGlFDZum59vFmZxbtKYC770sfR4rsKhKUhnKeej12As0Hma4Iygh2SQxr03BjO9mDxBzEC5Pkw1JBbSMnxAZZi/+zDowOvukbGbckC+sY3EK7ajoFUPQBz5v5Rt4O0Z9Asf3VeXq0OSmjQ3iY7J8Pq/3iSWadPxHV9MTkj1P7w9SuypW5+7D6w0D35CJfl2Gyh6B/wAQjXnC8MJiflq/UaclOWMADhS85QsZSkkKfcnTelY5w7EKzKCT2k9oeB/IixxHxAudNZQYIAzb5m+jRlLZbGlxlkojD8EloFCXIv1hYrhSG16e+o84mVxIBLkVoA3UC0BY3iwSwNywV4kAwpbVak4QysIEpUpgSSwfRhWniIfgVuRvb35xe4ThomSuyQHchOoBNPMQHhcGELUDYM5/228iPOMZ5PbKxrcPXHbqGSSS5+kJ3Gn3pvD56y2VvDXpGflzlpURUvtRvzFybZX9XkjE5JhZ7G12/MWOKHzZSgpJD0YmvW8ZSdjVpKSLv5faNfgsNMmpBCA5apJB8oc4Tl3t5vOkFKinUG0Dy5TlRVYG2js/3jQfF2CVLxFQzpBtzZ+sU2EQGNX7Va7BhHTLxtmiCeRH0iOcpgehrBS7aAe773iCfLd2dmNKj3UiGSX5bgDQUfW1ffOO6gDTbRoeUUDDqeZiJ76/m8MnJiWpfSvRj94Yofz/ADEl269ekRNCM0UYP7EcnBsvOv1Ed1hkzTy+8APChChpIhQB60MIokuKPU6uaC1yALaUjgm5T2QCAQS4ZwKhzfLSpDP2tLmy5OiVPcl3yuSzZgLbAbcofPkIKAlKSQAVGmXmHAZIq1Oml+Wzhc7R4d1pFnIeoJAJDsCaEDkducVs7DsDmJKj9Kk9gOQH15CNFImJyDUgVYBgDVuz2W/IZ4ouKY2QH0IegyuTo/K+3d11mnOVRizRspQFGoBuxHO1D0c9Yr8XKBzCiXBFPEAexpAmLx6l9mgGhA8AOQhuBkrDEEsW6Gvp4Qa1Gi+4L3MpANKg0WKBjvvrFiUBQOQciSbcgbQOlJEwlq0JehqATWr6avDysgMkgG5JYdKC9YyvYC4nsuRev1tWMXiCQTzUediQ1PdY1QJTLUVVVqrmSSdfSMhNqqjsCRXkage946PBOajydIOILdHN/wAwQlLX3+tvSAsWezB5IFPfukdWmTsofn6mHlTl9j9IgExjHUkXOns08oWgI4ZO+XPlqXbOkK/6m8aDi+EloxEwossg7gUAjOYrAzBI+czJzAc36RPwRM35ykTcwJTmZVDQtY2/aI8k43F4X+S1XL7OpNC2tLVirx8g5ghXeJSWuxG+8XsjCKSXBoNPfKMhxDiRM0lJsaHdtYx8e8rqNvJqTdbH4knf2eMQUqOVUhJY6XoBqw9YpcH8UTJighQpmcABqnU6k84q+P8AF14paVKYEISkAbD94J+D+FKmT0k0SNTQeZi8fHjjju/jPLyXLhvRw1apWcW535092ikxGHpUEuRtpSgj0HisxGHwhZu6wfUnmDHnvClZ5iQmpJqmv5eMtfZ45bWU/ggkKQpX6wCA3m9GeNbwRY1ZtCwfzv8AzA/xkpIEpJuB9oE4RiWIYhrFvdoJbtF5m2f/AKtJAnSFA/oV9d4weEWUncVqOReNb/VDiSVT0oFRLSzjdRJavICMdKV2aVufvHVOkQbnB6099IhUoheWzgj6RHKm7O3kRDpqgZidgDa/KGBBSVat9Oj0hhSKxJ8ynLQafvET19PSAE+lPOI1HpD1t4e9YgWpvesMHI57XhihUdfSHZHJYuBqHb1/a0KYliH8tfKEDxK2fyhRJKkKIsfAR2Eb1tczMrIFBIBfKABlf9TioYV0cV3MIoBYK7alUJIKh1bxewhS8MkOwANbg6inaBD2tESQO8MrPTLmD6uCS7uOlOUctqoOTJJTlJU1yBWh1KlAglmparRmuM8OSTnSkJIHaGelA1GF6ekauWsmgoCDo9dT4NZPhyFxuHBlqSQH0SwoXcAAnl7IidKl083ThypW3iCB1IO8GyMOQFBTGXlNQzvZgd2djaLHG4FgcwyvYpof2hvBpOSfWvZqQHZIuSzvr4iC3hUEYFRK3ZXdD5iNnHdoaG99YJxigA5NDv7tfzgbDzs81a0qJl6OP0igpcGhoRpAfE5wUSEmts1ABX/JVHJ0ETMblloW6mwvF+IJSkpSrtdHAA08YocLg1rahH+x3fTlX1jScN4LmU79Sruj/wBTP0AFY1mEwGHSlipC1aFQS1HB1pXesdeMmEY3K155M+GphGgPP9oLw3AE3mrHQV+hcHwj0T/xspJTmEskkDL8oM4oogZbPuWDF3YmCFcPw4qJUk8zLTzs4+0F8idMJhuF4UHuFX+zqUxbYGJ1cVw0p+wgZbdkJ+/XyjbLmJSwSUJA0FBXkCPYiH5wa9KkMaNrQ/pHLekL5NnMbemFxuOTi8NMEpipJBypbwZuhjO/C2EInkqd2L331O8egcU4zKTLdQXmJIF6tslRJY9dIquEYIidMXcK7oG1DCyznpWmOGUykDcZWpEpRAuIwnD58xCmSSxcEXSQoMeyaP6uBtHo3G1lSTLSAlV6+7wzg3AlyBmWhLkZsxYsD0sYjw5+uO1+aX21TfhfgaJcpapqAVzAGQUg5R42NYvJakYbKlki5NqPvFKfiGWhZyH5ixoA46mG4OVPnkrUnIkntKLU87ROW7d1OMScXmz8YUhAKZQNHcOdS23hFrwXD4fCJMxZGbUm9Nt3inPFppBRh5ZYUK1OSWoWSPSA/wD4UxM/tTFqA0BSR6RX+p5V/wAV/FRnTlLSSwPZ6QZwr+7my0zJMlRzagNQUdzp+IseC/Ca8Opa5ctS54TllLKhlQVOCsh7tQdT4b0LxBkTQAZZK0CVVLCUlISpyDQk5qB2pDyyn1FY4/teDcYlqTOWlYUlQLKCgxduem27wMJisp8gdOfjaPc8f8MysUxxEsFaXSJgV2ih6JUxGZtHqHNawzD/ANPMEP8A8Ao361kU3BJB8oueXjpGUkutvFEEsKjXX097RwhlkbJ1qKn6VHpHuyfgTCB//p0h9hWt6tasRq/p9ggayUHZ1LGjBiF2aH8kJ4pKmBtA1wTX10hkgmp0zfQNpHta/wCnOBUP/seKZsynhmI/iGyf6bYMVTLWL2mr1pQE35wfJBp44lDh7Wpf1eOSsKa9qvLxc+hj2L/5d4QMnJNB3Mwmu/ap5R2b/T7DBOUCZ4LNR/2NbUu1IPkg08ewMh0kUJDKuDRI6V7wLcuRixw/w5MmomLQlly2JlKHaWC+YitSK01amj+kj+m+Elinzku4P/KzghiP2MGSvgaSDmTNxCFh6haQQ+lEMRyIIhe/PB6mv+vHk4xQoACN2T9hCj1bG/05kzVqWZiwVFy2RIfUt8o1NzzJtaFD94lFMnIGUMoMzuaMq7+IoHrXdonXjE5Q6qkUFMwJa3newbrEP9sFEZlEm5YMANmTc6ePhBErCJ7ygQG1spxUNqwGm0YXlfRf3bAEkHMcoIU7OP1fqIAP6W8onwM9ABdLnStWfs0NgTZ/xAeNk0ZRD3qxN81i3lzhmE1KjLUDZRoOZL6aXoRC3yeuFVxNEwkkpZzQBiwvVty7RLwpCJRmFRIUEsA42JJqzsxYc4fxqYtNWDqexBbY0oxd9KRTqw0xMpSSoFczvEKBoLNSlCKPrBVTlBgZyghZygKKtHytoeaum8H4eSplTCyUjkyidQCSX0dmFYi4bhyQkMSRZJsefQX8fCLTjKPlICSRmPaV/ikDuhhpmbzMb4TU2zzy3dK3G4wS5TEkrVfUOaEAUJYFjyG8S/DmPKJZSkZ8xJzLPzCP8QAe6GZwXJqTRhFPhkCcWU2Um70ytsdb8tYv8Dh8iHuXNzYU1+3OI9tHY1PCsVLCc81Tq7odNCA+xYCusF/3MpQQmZkC19pCUWZyXJAIYga0LRj+KrEo/LJ7QYXpmVU8hX3tzhQZalqo4JDVYgABQdnPLeM/k+tD0422OFT215T3mY3AAF8ihS/0hY/h6JyMqhQ3UKKA6tSwDRjuL8WGZSROWkBgAFqFCl7PS4NN+kVMnjc9KSmQV5TR1EqCizOAQSC+oMVjlOrBcb3KJ+JpsszlIQhKfloulmSRUDK1zy3jmA4icqksywzGlRerChA+kAysMUSlFXfmFqu5NzV31v7J+ISchypbMUjsjQBVKh6uA/OFbLwqW43Z/wA+UpQXNUABVrklgwpp+Yo+OcTXOWUvkl/4jUNdW8TKkgrAFA46aOedftEUzJmLp3Yv+1DBjrE8srneTOBSMqwAAwClkEslawGl5iNASORjYSSr5uLlqKfkKCEy3U4BQE9pW6VF3pqX3jO8H4PLmzZaVLCEkuOpqzPSo6Rq5XDpMj/jch0uC9KV23gyu+T9tcJ+F/KlEklGUkOAGqzBlG6SdYs1YwL7UvKTYAVsd3d200iDBypeUN+q7dGYhX2i0QUJbMEaMefLSFGdqU4g5hlluWD1t43MESJoI7aQCTTXwtDTMSaM/wD108vvFdieLSUMglaRmb9NMu/KjRfXaV7IUFUYpI5X/EQYrikpBAWxJJoQbDkRSK+ZxMaKJSS2gBo7vSJRJTMALnqCQfO7QW/gWGHxSFA2oxazciNIgm8VlPlAzq2Bc8r9Yr5vDklzQBSWU6iSWsSDEMng5lJaWxQS5oCSfGwEPf4F+MYKPKIPlHf7sCgB/wCrh/SKZeNWkZVEJGlSVN1aHzE0GZQIGrOW67wrloRZqxqGJVm3INSAK0bTpAWB4xLWpkuoKdjWravEU3CSwknJ2WJKrmgpTWK2QQEApSQBqQwbk32hTI9DOLfECJMxKAmYsnQd1rXiNHFUqUClAd/FvNo5PQhYcuWq4GYRVTMMyqKGU8vzaHCa3Of8D6Qoq0ziw7Z28vGFFbhM4MpK1OrMkh2ehHk9t7xHifmLLJJyByMoFtSQKmul6eESlLEJ7JVUsonKktdRLg3Fa67wahkO+Ukg90UI5OQDV/ds6sMMiWygMA+YB3LMHLOC7a/kNThgSCksdsr73L+Qqz+MMxswhJYZhctdWwCgWclrBoB4XjSSr5iAgV3ZIH+o33AMSrV1sBx2RMz82JZwL20oeQ/muw2LJSVLPaHYyipcE9rlz6GLfj0whK1JZuzlUKCxsOhNRGbwODchTFBJdrlRd8zHYMGitfpzptfhzDZQZi6myRRz92ffrpFT8QTs5GpmKCR0JI9aeRi5kqKZbDvEAV3NB5e+dViEpTMCi5KQ0tOj2Ky1b0am8bZ2SaY4y27dwPDUISkGpAD89LGw1/itpwwDO6iQmWM6lZSHYACw3JPjAclRUGuzl9dySBTf1g/DSkhJJIGUjO92LkkC7ksNmB6xlVK84X561qIIuxLjKmuUFxcufQRNwxiCgulFS5/UGYudDYvUVEFzErOVKSwAbu0UalTqNSSBpXvdCDiMRlUs5EhOpsK2LH9PZ9X2jFp9KPi5zrCZYCcoNSHpzrcgiB+HSSlQUQVpAZILCzkcm5fSDpuHIUSmxT2aGtCaU6QZJ4acl2YKcA6ed9PCKmV1o7IelZWtGaoCRTvEAX7TMNb3rDcXVR0buhtrkC30AguQoJQSaVDBqlqEercoExSQFFVncM/aFSdaa8rQRNU2NOxYgubkt4dHgVcv5gUp7jW9WF7RY4xWUpSCeexzacw0VnECQtknKlqJevlFnBOOWvKlJABBSGoGbV9P3iywnxFmllM4oKwwSrLcaZg1frFFKSSmrq/b2YaZKgp0ios/vk8LjoWNbwfHKVMSlZZJJLJsQAaN1+kaAccBKZYlliCRnDORSxtSMPJkqVkUzkXoKmrU92hf3C8xJUQXJYKAAoBoHeC3XCPXb0dXFwlLSylNNu8WuBYB4qJ3GpYH/KUJq3ZGZRHMEMN4zf8AfLVNAUorTlLBmILWBuTBuNwwyAlIDOak1JowL3iblTmK8w3Epaw8tvlj/IAFO9TcmCcHxCTOdAmTEkgliKeekYyWv9JSoFnLB9KU1NOUTnF/IQVpS5AJBqCX3h43fBXHS44tIWFMhTk3YkPUEM9PpE0jik6QAqZ2mHdKqjxAaKL4Y4opcxZXMAHNLgPdhGlW6lMlKSNSadKNUQcwX8Rq4wmbMlqMtYB0UbA8vvBs3FIVm+WActyTToBrAciVVQUyiTRrgbViu4lw75T5JpTmpQEnoG1h3ZTS/VxnI6JgygUcU0gH/wA8kIbMVVbKzvGUxeNmOAtRVluB3uT6PA8rGFJCkldXcbb12hTa/VqJnFVqZKCElwQC9hcdIJTiWDLXmfQMz9Yyf90VFjmDhqHR9Y7mrR0keRGkOVNxX65inNV//r+IUUasQNZq4UMaaqThwGNCRu1gG2v2dGFOUTkKysAXaop9gw19IbMDUFTRqEu9tQ+m9okWlQSCQCkbs3R7waIDiFpTUlsz0JL7UqdwLNblDcNIBQ+VSTUnMnRyK+viYIZI7S2pVxVg1hoH2bblDxKStJUWZh2vpWlNGhSHt5zxVS0r+Xm7BV2SqjC9Nnyv4i2pGHxySvKFFRDXIYhgaAeFP3iq45i/mzSEulNWJew1328xEHBZhzgm5H3jX1/jyr7ar/ySk9o1DskAOVEg0DHwET5CpWZb9lgGLAGmnlflQxDglkKJpZkv3QVEJdgasHOjXgiQaMHo9SG8Tav7xnvfZWa6EyRR2IPKxOxi3ThUGYpOVw2VRoksUgubXKi5rZMAYYpuagBrtXuvSrZjmptBfAUE/MWS5KquKZdABRtPIXgqQfEAmXmdRdJLJBeoAZwC1qknnXSBsKDNSSSU0qgi6jrqTYW35mD/AInZkJQoZ+9lJagNg3U+HKKrBBXZJT2auWYBJZ3p0ItaM7FzoRhJQy1JdJalrMdTW1H/ABBGGw7pKVmiVCppuT6AdIUxbKSP0tUAc9Q4c29YnnSCkZU2VUmoY0ApVjSvlWHJxsreUCyGOUUBbpTTp71gSZhMymS1Bv1ALc3ghaMoCQdSS57XMnq8BTplgCXG122gx7Km8QweRkqzKfUMwF7GjU1J6UjLYjDLVNZmc0/byPrG2mzwoliylBglRYlqOWAJp00gAcObMTlKgBUuBza9OkEyV9KbD4Qhh5/g76xZrCE5T3v8gwB2v4PBcnC5EW7VComrPrYEjWIzhCK5Qxq7MaUAYaVgtG9pMPiwAyQwAN+9/O3WA8Ji1BDqllTu27vr4l+kD8NllOZX6iWBOmv2i4wi1zEGiqDvOHa99IB0p8Go/OSo31IpZ7fmLTiU8hSmq1agCl2A1MN+S4NKsWYBySQPKrRLw7DNlCsyzQElNARXx+8K9H9n4OUGdQZZFNVNz11iYYNC0qzsCaoSSU9XJNS20E4zElCcyUlRJo4p5XSBFYieqaonKQlg9ahr0FvOHpG6hw+ACQdFMe7UdH6RbycWiSk5y3LUhn0NNoHUhKCkoKiNdSx8nGkV/H8YglISkF7kAi38Q+oO6s5PHlLYgBEtNQCPuQ7wNxvG/MUlKCVLF1GgA1taHS0AywSCALA1Io4flA/y0qT2gEkqchBuNK/aDdPjYEYQvmJB6GniqOy5AdytnsIMRhUkslwLVcA70+8Tpw6qBgBu1APHWEewIl6AX1LRLLlhqpAAGhuekGLoWK0kt+kfUiI8UlJJyFhuQW87RSVRNmy3Lpr1/aFEE3BzySQktpCh6Ph6EmYrupSS/IACjOH+jQyfOLsxKhYEBhzLMKADUvQQEuatCXS6szPlHaHmRQks9PGGlyCyyFGhzBzUsXG/JtBu0FLSM4kFbhKlOWv1NCQRpUClYi45xBCZRyllM4B3o+gJavKpPQuVJCQABVJOxrermz6DaKL4tClhKAmhISVG5UTW1KfkQQ/tiZvEl5SlqK5c3v7tBeCysQmqnD7BgaM3P0iXieERLAKa9Xqz1a7N7pAOCBzkkMTt7rGm947PWrpfYdZLJB1B6s/3PpF5JbQvRulHJoLuSfCKrAFlMDTLVwAWckl+sXKl5JHzgySewkENQvmV4m52caxmMu1wMJlw1B3gCTcgN2KNalbXPg7gstiCKAIJPacEuz5fAjw01h4PMCkBCk5+yGq7DNWhNXBNoscOqWJalAgiZ2mzP2dB9HEK1CoYzSVFXdFw9adbEvTlEWGYyuy2X0INNak+drwTi8VnQvIwAG+hozimhpaK/CYdpbpFKA6E84nShk9JXLSARexN6kfb1hSO3MZBcoDeWXZtWp15RLi5iZcvP/iOy++w3rXxgPh+IWhPzFDtTE6D/IuBU0f0DaxRa42Lxkt6nYig3NBvFQkJKlEqysCah+TMLHnFiZzpIINvBzz0NYDmYIqkkpcVdVHTlB7Iq253tE9Q/tT4THj5xUrtEO3+Ia9W6Rc4E50lTuns0FQ+1HiqRhghJRLOYnvE7E2At4PqYs8JijLAQ/aIdwGAa9N9GFYViqssFKzhROgAZWrvsfrEAlMCxcAkuC50foAW84z3xLxopSJYJCz320ozXveK7hHE5mbslRJFGs967iK1xtOmyxnDyaskipyk05a7tEvDFCWlbtmegDh0to94r8FPKQFrZSiQ9A3JjZzGkElJQpSQKtUVajln06Q4m/gCVOGZLgpf9NG3YgwSJxWapoHD0D7hhFJJlOorV2UA9l3LsNEu4egiylTiBmylzUI0AtSl+sKHYLTIlhw9TVyadPd4imYQCiAwJc1+n7wIvESyHc5rUPaDV8gYg4VNM0qUSpIuAqga3WsMinyy7oINnBHPeAElUyeMwdKQQ70NstetIucZKyAKV2iHamp0juCwwmJJB7ZHdKcoDMX35QqcQ4tYISlXZ3Gpa1dEmA8LKHzFFCUnQgAkc2JgxckhTnvHlmdr1eO/3KUhTIUS3QavXSEaCTg13mFLfplpuBvytDsVOJLZuptEom5UsxLiw2+3jFfMqtmyNV8w8y+rQ+h2fKWG7IA0evm0IuoVsNdX6G8DmclRCQpgkXAevNzBaVKKcpuTQsKeMOFVdNmzXOV20pHYWRAoZi36QorkcD1rejgHdiRs+XevTlFhLwKQkCr0vWpYizPvXfkxUKHlBKExH/AgOoFSlUdNCKO+Xxvsd4oytc6YSssJYJyppTQDnUVO5hQohcc4mQSyXBAAPU1UkOe7p4RVy5HaFHJoLX0d4UKFOFRouD4IfKmTLlJyAc0pBVfViOVTeHY+UZ2GQWBUVNSjB9/A+Y1jsKHeme+UeSYlQSh8qSyQGplBZ3uASfOCvmKVlCmVdnDJc95wLakNqY7CiYdJC1mYEDvWUdAP9U6CggszUpVlqSAD+xckbmkchQyobEyTPm/KJ7IDrZrGyQ/+Rv0NqQXhcSJjgABCDlD3JdvCriFCgVXeJzsqUkJSQ/ackMBQFgDmgleNlhKUIdiwXSrWNXEKFE7LW1JjZLTmQhk3BpfpcCDsVh3nJJSAAnLmexbMadDeFCgOsx8TcE+dOVMlW10c6msWPBeCJkpeca2YVrpHIUVu2aC7m4YZuyAfw9T9BBMqS0pKVGqnJZ6gg0POkdhQ8uIznaPMlTJQ2W6ndwE26l4biZmdwi7DMSTQB7c6XhQoUVRSuGywkZR9QCx11hIQlN2rW3p0EchRekbAiZVRqRmNAWDDQPURPh5gly/mZXdwSS5YWcwoUQoMjHCYrs5rObAeESJC1KKUpAAuTUsbHrChQpydmgAWlU1QAAyhnD1I3EQp4GZi/mKLoFKUL6OIUKKHQ7/x6EOQ3RtoAxgUruaCinZvDUwoUVInYc4VYoSo83EdhQorRb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QTEhUUExQWFhUXGBoaGBcYGBsaGBsYGhocGhgYGxcYHCggHBolHBgaITEiJSkrLi4uGB8zODMsNygtLisBCgoKDg0OGxAQGiwkICQsLCwsLCwsLCwsLCwsLCwsLCwsLCwsLCwsLCwsLCwsLCwsLCwsLCwsLCwsLCwsLCwsLP/AABEIALcBEwMBIgACEQEDEQH/xAAbAAABBQEBAAAAAAAAAAAAAAAEAAIDBQYBB//EAD8QAAECBAQDBgUDBAIBAgcAAAECEQADITEEEkFRBWFxIjKBkaHwBhOxwdFC4fEHFFJiI3IVgsIWFyQzQ6Ky/8QAGAEAAwEBAAAAAAAAAAAAAAAAAAECAwT/xAAiEQEBAAICAgMAAwEAAAAAAAAAAQIRITEDEhNBUSIycWH/2gAMAwEAAhEDEQA/AKOXhkP2iQSAACpgkbvXw6dYj+SVLoolISwCS5IFTcetWekGyUlZzLCsoGYjM4Aciig9WGlnEHJRmPZdrAB0nmFqZwGqSGvTeOaqCYLsgZiEhySFUV5q6Co/EXmHmigLjZ39d/H8R3DcNSkFQGb1LcnNLfwY7i5yUgM6RqGHOp9d9OsZ9HeRQRUK7LbUevMi1qj1ig+IkoGUzQkglmu1D43H13MXeExYUnV71etKHodKxlvibFJUtKZiiynyuxY0rSgpY/7Xi7Sx7U3DZ4UsCrpJDFmyix8qxopXEUCZ8sGtgwersz7/AEaKXDyk5wAA4QRq9w0aPCGrgJBVelS3OMb21oxEtV3LGgY7tY+BL9Kxh/jpZKq2BdJBNBQMUnW+m0byXMBcvamlWDkCv1jBfHICVqs6yCdSAnSp+n5i8P7RH1WSVbxjhhLv4wgI7Wbm/vWHA+/WEPfvwjrQgSffl+0PzXHu8dQlrw5afr9AYQDhXaHLN6NBCAfUQOlXaT/6hXb2ILlj6wUISD4EE/eI83Y8fu0TK/SBoPf2iId1PM/Vz94IE66N0P2iBaanl+BCWK+f2hAGpPurQw4r+PGFJUXr7aFNP108fzDpb+Z8jAHApjzjs2Y6raHr/ENTId6UFfSlIcEFyAHszmw1Hi2kIEqZmYk/w/7Qwmg6+g0rHSt6B/Z/c+Uddha1fpAEUg0HU+FWif5nOIcOaAVpfqTDjO89n0rDB0lNN35bkw1uTD35RIhW237/AJjoUDAEJ2v7pDT/ADEnyVMDoaprtr5vDF7atADPlE1D+AhR3N7rChh6nKlKSpQSSsDIMoLpAADpoHPU1pyrYYQkoQyg6iXSXD0ZmatjR6tygTEzcpJCu01E30op8tQxOhBIO0OlTS9E913sAqmpAZhmJ8BfTlqlxh5mVSkpbbsupnvTny5xOEBJcnttdiXJ9LWgaQOxmNAbZb25bUvt4RJKdwQFFIFStKs77Em/pYNEhMnDEpdIGZnD/wCW6t4yXF8Ifm1BNGBIZ1GhIGgBIrsI2E6aU94hJJYBgCeV3+kZPjk4OTem+tbDWtPGFelYqrhqTnGbvAGrhtNPD0jSYVIo96123v1jNcMUSom/dNtXLV0+zxosKx0r5MS++sRe11YZlEDKr0Bpsz0DkVjB/F+HlpXLQEsSpyp6MQdL3c30EbdKk5WalKXvX8RjfjZsyS9a0FBrX22kV4+ckdRjsusdA9+AhEH376x1H3+kdrNyOnf3pCAr09/eHgU6Aeqv2gDqf083+gh9wPE+ccmigOwV/wDzEiU9kePoXiTRLDrRy8aZbesTyRQdYFCv+QNtr6/SCUralKF4KEUxOW40iOWnujYetoknTAx5gRGGd4cIgmt99I4CK08dd6wlgnyP2p73joV2VUfl9IYNmW8R9Q8SMwHX8fvEU86f7J83h6Q56g/cCJDoUQKc9PH31iMqZJIuxrrY+sOTUmvI9SN9obOQXvSg08IYTKW7v+/L6RGAyun4hgJZnvv1MdlhzWAGykllVdifOhvDkHam46gQ3Drqocydw4AghKaU2J6uIAHyBt/5jo5nxhzUdunnT6RwD7QA4AgM7UfmWtQWPMwPvE+IX52gdFRDgdbnChxQIUGw9eKqpKauSlz2Wy1KiTVg9P4h2GQTlGZ0uXVUAmr2q4obfmIcySgJBIBqVF3o93Ygc7bHWJxiySzgEE2Ds9CCW73IB6235u1DZMwqrLKAVKOVnJIGUFvAC1OlXISoyw6mDOSX3uxOttreVckPmUSeyFdqz02oEgAtfTnFQcIuY5KywajMWOgy941HM83iLVSLHimPJGanaH+eYAf431BGlOZjJ4nFmYS5GVP7Vd7xY4zATEpDk5TUB61urKH1bbWM/iVZVHKQQ9aUfzhRU0seFEfMWRbs9Prb8RpMHNp2kgeOnPztyN9c5wpQWSQzDK/mbnb8RosNJZ2uavceoib2dFKWAm58/wAmkedfESlKnkqYHKWA0ANP/d5RvOJd1szOeTvuNjTn6x5/xQEzV60DdO02l/zF+L+yb0rr++kNQL9fsIdv70hsknK+5/YfSOtk41/H7xI/0H3MNb1iU6+Hv1goKclwR4eYESKs3WIsUoAHmW82h61fVUI0JT/zDoffrCWb+9o4VETH/wBTHFCGRHWOyh2j7akOSj7QpAqvoPV/WCg8odRcafeIVGnU+gp94IUq3Nvf0jkyX2K6CvWsTswqrBtwB4GJUxGq6ev29+USg399YdJwjm2vU/tEWLmpFBcH1BpE1xW7Dy0iH5QURmuQT4uKesEM1SvPU6eG8NBNhDzdhaOW+/8APnFE7hEjtK5qFzQbw8Ek0caegeG4buhtSetzEs1TUd7OfCFQaXa+n50Dbxwac/xDM/L25/MJBNoAU+8RoAbzh824GsNAp1/mGHHhR1oUAetlZcLzgAG7sl7sQoOPZiGYrtBKRVIyu4YChHZBcmvOkCyVzBkQUpLAVbsgAjMSCbVfWrxPPmkMwASpiFByo7KJBckmwjk2vSVRCk5Q6aipNAA5JU4ykMCahvC15w6WClIBICQOVGcAum9bU0gThmAOUZnsOyQOjsQC3WjBoPdAowS1XApcuxJd715nwUFql+LJ6inLKABZy99hlOl2P7RhMUhTlKwARRh+AI13xBiFqWlOahzE6vmLMUkMUt4j6VS8KpmIFLK3/iFvS5EHw9LZJD1zEU8KenWsaSQtIAGvj5u0Z3gshjMY1z5htYDW5ofIRo8MtwGbfR/OIyvJ64DcTxAoLUNQ9hepttz8IxOOX2lVP8Rr+KpBCgHdq3/k1jF4lTzFciQ3RvzGnh7LLoOpNvH7N94gk9xPiYkxK2D8vzDJQZI5NHXGJ0sV99YkTccyT6wgKE8okKPQD1MK0w+LNUhtX9R+IlmCh6n8xHiEHMklJYdl2pmFSHtrEkxVB1MADSqzCdk+/WJvkKOh8vOO4SUVKXqSUp/P2i7kzEyaAOrU/UCC5aEm0WB4DNVVTIH+1/IdYNk/DSEglUypagG19ecNTxUqN+cEJnZrOX/MZXyVpMIjXwCXpMLf9R5wFiuDKyslQNdaGkXDmuvu8MmSyOvunKJ+Sq9JWUxGFKVJzAijV5uT9ojCY2+FwUtY7dRtFN8Q8BMhlJqg+YOj0tGkzlZZY6rPvQsDag984gJ7VK39SPxBCjoAPNvtEUpDE9I0iSQkgVGm5jk3bq/jDyqnQ38qQzLcgOdqOOrdfSAHYbuChb9i56O8dv797Q6UGlp3Yff8wpSNtbwwjKeT6+/GOGUD66xMsb+6Q1QhbCIS3rc7mgAflCKhRqtv+IkRZn9u7RFMFuv2MARrUX0hQ4oGr+UKGHsipstXZTRg5FHpVmFWpEMrhqUTPmkF6DMqwUT2UpBuSzksW9YIRiQkAEuqgszlnL6evQxLLUCsnM/eADMMwYKoACTXw+nFpptOiSCCopqWBV4kUVar6VMQzcSgFSVkqY2YgcgBs25qd4mWl0spySo2pU9pmFQNLnnrFZi8RKTmDqzpNc57NaUY+DnQC9IISo4opKlg5QlFMuVRs9WS9zd9zrAeOnkk1rytz1McnJ+Y+VHXPYUahoL7mpMA4jEJuAWbUswF/AQmsWPDElICqGlFDZum59vFmZxbtKYC770sfR4rsKhKUhnKeej12As0Hma4Iygh2SQxr03BjO9mDxBzEC5Pkw1JBbSMnxAZZi/+zDowOvukbGbckC+sY3EK7ajoFUPQBz5v5Rt4O0Z9Asf3VeXq0OSmjQ3iY7J8Pq/3iSWadPxHV9MTkj1P7w9SuypW5+7D6w0D35CJfl2Gyh6B/wAQjXnC8MJiflq/UaclOWMADhS85QsZSkkKfcnTelY5w7EKzKCT2k9oeB/IixxHxAudNZQYIAzb5m+jRlLZbGlxlkojD8EloFCXIv1hYrhSG16e+o84mVxIBLkVoA3UC0BY3iwSwNywV4kAwpbVak4QysIEpUpgSSwfRhWniIfgVuRvb35xe4ThomSuyQHchOoBNPMQHhcGELUDYM5/228iPOMZ5PbKxrcPXHbqGSSS5+kJ3Gn3pvD56y2VvDXpGflzlpURUvtRvzFybZX9XkjE5JhZ7G12/MWOKHzZSgpJD0YmvW8ZSdjVpKSLv5faNfgsNMmpBCA5apJB8oc4Tl3t5vOkFKinUG0Dy5TlRVYG2js/3jQfF2CVLxFQzpBtzZ+sU2EQGNX7Va7BhHTLxtmiCeRH0iOcpgehrBS7aAe773iCfLd2dmNKj3UiGSX5bgDQUfW1ffOO6gDTbRoeUUDDqeZiJ76/m8MnJiWpfSvRj94Yofz/ADEl269ekRNCM0UYP7EcnBsvOv1Ed1hkzTy+8APChChpIhQB60MIokuKPU6uaC1yALaUjgm5T2QCAQS4ZwKhzfLSpDP2tLmy5OiVPcl3yuSzZgLbAbcofPkIKAlKSQAVGmXmHAZIq1Oml+Wzhc7R4d1pFnIeoJAJDsCaEDkducVs7DsDmJKj9Kk9gOQH15CNFImJyDUgVYBgDVuz2W/IZ4ouKY2QH0IegyuTo/K+3d11mnOVRizRspQFGoBuxHO1D0c9Yr8XKBzCiXBFPEAexpAmLx6l9mgGhA8AOQhuBkrDEEsW6Gvp4Qa1Gi+4L3MpANKg0WKBjvvrFiUBQOQciSbcgbQOlJEwlq0JehqATWr6avDysgMkgG5JYdKC9YyvYC4nsuRev1tWMXiCQTzUediQ1PdY1QJTLUVVVqrmSSdfSMhNqqjsCRXkage946PBOajydIOILdHN/wAwQlLX3+tvSAsWezB5IFPfukdWmTsofn6mHlTl9j9IgExjHUkXOns08oWgI4ZO+XPlqXbOkK/6m8aDi+EloxEwossg7gUAjOYrAzBI+czJzAc36RPwRM35ykTcwJTmZVDQtY2/aI8k43F4X+S1XL7OpNC2tLVirx8g5ghXeJSWuxG+8XsjCKSXBoNPfKMhxDiRM0lJsaHdtYx8e8rqNvJqTdbH4knf2eMQUqOVUhJY6XoBqw9YpcH8UTJighQpmcABqnU6k84q+P8AF14paVKYEISkAbD94J+D+FKmT0k0SNTQeZi8fHjjju/jPLyXLhvRw1apWcW535092ikxGHpUEuRtpSgj0HisxGHwhZu6wfUnmDHnvClZ5iQmpJqmv5eMtfZ45bWU/ggkKQpX6wCA3m9GeNbwRY1ZtCwfzv8AzA/xkpIEpJuB9oE4RiWIYhrFvdoJbtF5m2f/AKtJAnSFA/oV9d4weEWUncVqOReNb/VDiSVT0oFRLSzjdRJavICMdKV2aVufvHVOkQbnB6099IhUoheWzgj6RHKm7O3kRDpqgZidgDa/KGBBSVat9Oj0hhSKxJ8ynLQafvET19PSAE+lPOI1HpD1t4e9YgWpvesMHI57XhihUdfSHZHJYuBqHb1/a0KYliH8tfKEDxK2fyhRJKkKIsfAR2Eb1tczMrIFBIBfKABlf9TioYV0cV3MIoBYK7alUJIKh1bxewhS8MkOwANbg6inaBD2tESQO8MrPTLmD6uCS7uOlOUctqoOTJJTlJU1yBWh1KlAglmparRmuM8OSTnSkJIHaGelA1GF6ekauWsmgoCDo9dT4NZPhyFxuHBlqSQH0SwoXcAAnl7IidKl083ThypW3iCB1IO8GyMOQFBTGXlNQzvZgd2djaLHG4FgcwyvYpof2hvBpOSfWvZqQHZIuSzvr4iC3hUEYFRK3ZXdD5iNnHdoaG99YJxigA5NDv7tfzgbDzs81a0qJl6OP0igpcGhoRpAfE5wUSEmts1ABX/JVHJ0ETMblloW6mwvF+IJSkpSrtdHAA08YocLg1rahH+x3fTlX1jScN4LmU79Sruj/wBTP0AFY1mEwGHSlipC1aFQS1HB1pXesdeMmEY3K155M+GphGgPP9oLw3AE3mrHQV+hcHwj0T/xspJTmEskkDL8oM4oogZbPuWDF3YmCFcPw4qJUk8zLTzs4+0F8idMJhuF4UHuFX+zqUxbYGJ1cVw0p+wgZbdkJ+/XyjbLmJSwSUJA0FBXkCPYiH5wa9KkMaNrQ/pHLekL5NnMbemFxuOTi8NMEpipJBypbwZuhjO/C2EInkqd2L331O8egcU4zKTLdQXmJIF6tslRJY9dIquEYIidMXcK7oG1DCyznpWmOGUykDcZWpEpRAuIwnD58xCmSSxcEXSQoMeyaP6uBtHo3G1lSTLSAlV6+7wzg3AlyBmWhLkZsxYsD0sYjw5+uO1+aX21TfhfgaJcpapqAVzAGQUg5R42NYvJakYbKlki5NqPvFKfiGWhZyH5ixoA46mG4OVPnkrUnIkntKLU87ROW7d1OMScXmz8YUhAKZQNHcOdS23hFrwXD4fCJMxZGbUm9Nt3inPFppBRh5ZYUK1OSWoWSPSA/wD4UxM/tTFqA0BSR6RX+p5V/wAV/FRnTlLSSwPZ6QZwr+7my0zJMlRzagNQUdzp+IseC/Ca8Opa5ctS54TllLKhlQVOCsh7tQdT4b0LxBkTQAZZK0CVVLCUlISpyDQk5qB2pDyyn1FY4/teDcYlqTOWlYUlQLKCgxduem27wMJisp8gdOfjaPc8f8MysUxxEsFaXSJgV2ih6JUxGZtHqHNawzD/ANPMEP8A8Ao361kU3BJB8oueXjpGUkutvFEEsKjXX097RwhlkbJ1qKn6VHpHuyfgTCB//p0h9hWt6tasRq/p9ggayUHZ1LGjBiF2aH8kJ4pKmBtA1wTX10hkgmp0zfQNpHta/wCnOBUP/seKZsynhmI/iGyf6bYMVTLWL2mr1pQE35wfJBp44lDh7Wpf1eOSsKa9qvLxc+hj2L/5d4QMnJNB3Mwmu/ap5R2b/T7DBOUCZ4LNR/2NbUu1IPkg08ewMh0kUJDKuDRI6V7wLcuRixw/w5MmomLQlly2JlKHaWC+YitSK01amj+kj+m+Elinzku4P/KzghiP2MGSvgaSDmTNxCFh6haQQ+lEMRyIIhe/PB6mv+vHk4xQoACN2T9hCj1bG/05kzVqWZiwVFy2RIfUt8o1NzzJtaFD94lFMnIGUMoMzuaMq7+IoHrXdonXjE5Q6qkUFMwJa3newbrEP9sFEZlEm5YMANmTc6ePhBErCJ7ygQG1spxUNqwGm0YXlfRf3bAEkHMcoIU7OP1fqIAP6W8onwM9ABdLnStWfs0NgTZ/xAeNk0ZRD3qxN81i3lzhmE1KjLUDZRoOZL6aXoRC3yeuFVxNEwkkpZzQBiwvVty7RLwpCJRmFRIUEsA42JJqzsxYc4fxqYtNWDqexBbY0oxd9KRTqw0xMpSSoFczvEKBoLNSlCKPrBVTlBgZyghZygKKtHytoeaum8H4eSplTCyUjkyidQCSX0dmFYi4bhyQkMSRZJsefQX8fCLTjKPlICSRmPaV/ikDuhhpmbzMb4TU2zzy3dK3G4wS5TEkrVfUOaEAUJYFjyG8S/DmPKJZSkZ8xJzLPzCP8QAe6GZwXJqTRhFPhkCcWU2Um70ytsdb8tYv8Dh8iHuXNzYU1+3OI9tHY1PCsVLCc81Tq7odNCA+xYCusF/3MpQQmZkC19pCUWZyXJAIYga0LRj+KrEo/LJ7QYXpmVU8hX3tzhQZalqo4JDVYgABQdnPLeM/k+tD0422OFT215T3mY3AAF8ihS/0hY/h6JyMqhQ3UKKA6tSwDRjuL8WGZSROWkBgAFqFCl7PS4NN+kVMnjc9KSmQV5TR1EqCizOAQSC+oMVjlOrBcb3KJ+JpsszlIQhKfloulmSRUDK1zy3jmA4icqksywzGlRerChA+kAysMUSlFXfmFqu5NzV31v7J+ISchypbMUjsjQBVKh6uA/OFbLwqW43Z/wA+UpQXNUABVrklgwpp+Yo+OcTXOWUvkl/4jUNdW8TKkgrAFA46aOedftEUzJmLp3Yv+1DBjrE8srneTOBSMqwAAwClkEslawGl5iNASORjYSSr5uLlqKfkKCEy3U4BQE9pW6VF3pqX3jO8H4PLmzZaVLCEkuOpqzPSo6Rq5XDpMj/jch0uC9KV23gyu+T9tcJ+F/KlEklGUkOAGqzBlG6SdYs1YwL7UvKTYAVsd3d200iDBypeUN+q7dGYhX2i0QUJbMEaMefLSFGdqU4g5hlluWD1t43MESJoI7aQCTTXwtDTMSaM/wD108vvFdieLSUMglaRmb9NMu/KjRfXaV7IUFUYpI5X/EQYrikpBAWxJJoQbDkRSK+ZxMaKJSS2gBo7vSJRJTMALnqCQfO7QW/gWGHxSFA2oxazciNIgm8VlPlAzq2Bc8r9Yr5vDklzQBSWU6iSWsSDEMng5lJaWxQS5oCSfGwEPf4F+MYKPKIPlHf7sCgB/wCrh/SKZeNWkZVEJGlSVN1aHzE0GZQIGrOW67wrloRZqxqGJVm3INSAK0bTpAWB4xLWpkuoKdjWravEU3CSwknJ2WJKrmgpTWK2QQEApSQBqQwbk32hTI9DOLfECJMxKAmYsnQd1rXiNHFUqUClAd/FvNo5PQhYcuWq4GYRVTMMyqKGU8vzaHCa3Of8D6Qoq0ziw7Z28vGFFbhM4MpK1OrMkh2ehHk9t7xHifmLLJJyByMoFtSQKmul6eESlLEJ7JVUsonKktdRLg3Fa67wahkO+Ukg90UI5OQDV/ds6sMMiWygMA+YB3LMHLOC7a/kNThgSCksdsr73L+Qqz+MMxswhJYZhctdWwCgWclrBoB4XjSSr5iAgV3ZIH+o33AMSrV1sBx2RMz82JZwL20oeQ/muw2LJSVLPaHYyipcE9rlz6GLfj0whK1JZuzlUKCxsOhNRGbwODchTFBJdrlRd8zHYMGitfpzptfhzDZQZi6myRRz92ffrpFT8QTs5GpmKCR0JI9aeRi5kqKZbDvEAV3NB5e+dViEpTMCi5KQ0tOj2Ky1b0am8bZ2SaY4y27dwPDUISkGpAD89LGw1/itpwwDO6iQmWM6lZSHYACw3JPjAclRUGuzl9dySBTf1g/DSkhJJIGUjO92LkkC7ksNmB6xlVK84X561qIIuxLjKmuUFxcufQRNwxiCgulFS5/UGYudDYvUVEFzErOVKSwAbu0UalTqNSSBpXvdCDiMRlUs5EhOpsK2LH9PZ9X2jFp9KPi5zrCZYCcoNSHpzrcgiB+HSSlQUQVpAZILCzkcm5fSDpuHIUSmxT2aGtCaU6QZJ4acl2YKcA6ed9PCKmV1o7IelZWtGaoCRTvEAX7TMNb3rDcXVR0buhtrkC30AguQoJQSaVDBqlqEercoExSQFFVncM/aFSdaa8rQRNU2NOxYgubkt4dHgVcv5gUp7jW9WF7RY4xWUpSCeexzacw0VnECQtknKlqJevlFnBOOWvKlJABBSGoGbV9P3iywnxFmllM4oKwwSrLcaZg1frFFKSSmrq/b2YaZKgp0ios/vk8LjoWNbwfHKVMSlZZJJLJsQAaN1+kaAccBKZYlliCRnDORSxtSMPJkqVkUzkXoKmrU92hf3C8xJUQXJYKAAoBoHeC3XCPXb0dXFwlLSylNNu8WuBYB4qJ3GpYH/KUJq3ZGZRHMEMN4zf8AfLVNAUorTlLBmILWBuTBuNwwyAlIDOak1JowL3iblTmK8w3Epaw8tvlj/IAFO9TcmCcHxCTOdAmTEkgliKeekYyWv9JSoFnLB9KU1NOUTnF/IQVpS5AJBqCX3h43fBXHS44tIWFMhTk3YkPUEM9PpE0jik6QAqZ2mHdKqjxAaKL4Y4opcxZXMAHNLgPdhGlW6lMlKSNSadKNUQcwX8Rq4wmbMlqMtYB0UbA8vvBs3FIVm+WActyTToBrAciVVQUyiTRrgbViu4lw75T5JpTmpQEnoG1h3ZTS/VxnI6JgygUcU0gH/wA8kIbMVVbKzvGUxeNmOAtRVluB3uT6PA8rGFJCkldXcbb12hTa/VqJnFVqZKCElwQC9hcdIJTiWDLXmfQMz9Yyf90VFjmDhqHR9Y7mrR0keRGkOVNxX65inNV//r+IUUasQNZq4UMaaqThwGNCRu1gG2v2dGFOUTkKysAXaop9gw19IbMDUFTRqEu9tQ+m9okWlQSCQCkbs3R7waIDiFpTUlsz0JL7UqdwLNblDcNIBQ+VSTUnMnRyK+viYIZI7S2pVxVg1hoH2bblDxKStJUWZh2vpWlNGhSHt5zxVS0r+Xm7BV2SqjC9Nnyv4i2pGHxySvKFFRDXIYhgaAeFP3iq45i/mzSEulNWJew1328xEHBZhzgm5H3jX1/jyr7ar/ySk9o1DskAOVEg0DHwET5CpWZb9lgGLAGmnlflQxDglkKJpZkv3QVEJdgasHOjXgiQaMHo9SG8Tav7xnvfZWa6EyRR2IPKxOxi3ThUGYpOVw2VRoksUgubXKi5rZMAYYpuagBrtXuvSrZjmptBfAUE/MWS5KquKZdABRtPIXgqQfEAmXmdRdJLJBeoAZwC1qknnXSBsKDNSSSU0qgi6jrqTYW35mD/AInZkJQoZ+9lJagNg3U+HKKrBBXZJT2auWYBJZ3p0ItaM7FzoRhJQy1JdJalrMdTW1H/ABBGGw7pKVmiVCppuT6AdIUxbKSP0tUAc9Q4c29YnnSCkZU2VUmoY0ApVjSvlWHJxsreUCyGOUUBbpTTp71gSZhMymS1Bv1ALc3ghaMoCQdSS57XMnq8BTplgCXG122gx7Km8QweRkqzKfUMwF7GjU1J6UjLYjDLVNZmc0/byPrG2mzwoliylBglRYlqOWAJp00gAcObMTlKgBUuBza9OkEyV9KbD4Qhh5/g76xZrCE5T3v8gwB2v4PBcnC5EW7VComrPrYEjWIzhCK5Qxq7MaUAYaVgtG9pMPiwAyQwAN+9/O3WA8Ji1BDqllTu27vr4l+kD8NllOZX6iWBOmv2i4wi1zEGiqDvOHa99IB0p8Go/OSo31IpZ7fmLTiU8hSmq1agCl2A1MN+S4NKsWYBySQPKrRLw7DNlCsyzQElNARXx+8K9H9n4OUGdQZZFNVNz11iYYNC0qzsCaoSSU9XJNS20E4zElCcyUlRJo4p5XSBFYieqaonKQlg9ahr0FvOHpG6hw+ACQdFMe7UdH6RbycWiSk5y3LUhn0NNoHUhKCkoKiNdSx8nGkV/H8YglISkF7kAi38Q+oO6s5PHlLYgBEtNQCPuQ7wNxvG/MUlKCVLF1GgA1taHS0AywSCALA1Io4flA/y0qT2gEkqchBuNK/aDdPjYEYQvmJB6GniqOy5AdytnsIMRhUkslwLVcA70+8Tpw6qBgBu1APHWEewIl6AX1LRLLlhqpAAGhuekGLoWK0kt+kfUiI8UlJJyFhuQW87RSVRNmy3Lpr1/aFEE3BzySQktpCh6Ph6EmYrupSS/IACjOH+jQyfOLsxKhYEBhzLMKADUvQQEuatCXS6szPlHaHmRQks9PGGlyCyyFGhzBzUsXG/JtBu0FLSM4kFbhKlOWv1NCQRpUClYi45xBCZRyllM4B3o+gJavKpPQuVJCQABVJOxrermz6DaKL4tClhKAmhISVG5UTW1KfkQQ/tiZvEl5SlqK5c3v7tBeCysQmqnD7BgaM3P0iXieERLAKa9Xqz1a7N7pAOCBzkkMTt7rGm947PWrpfYdZLJB1B6s/3PpF5JbQvRulHJoLuSfCKrAFlMDTLVwAWckl+sXKl5JHzgySewkENQvmV4m52caxmMu1wMJlw1B3gCTcgN2KNalbXPg7gstiCKAIJPacEuz5fAjw01h4PMCkBCk5+yGq7DNWhNXBNoscOqWJalAgiZ2mzP2dB9HEK1CoYzSVFXdFw9adbEvTlEWGYyuy2X0INNak+drwTi8VnQvIwAG+hozimhpaK/CYdpbpFKA6E84nShk9JXLSARexN6kfb1hSO3MZBcoDeWXZtWp15RLi5iZcvP/iOy++w3rXxgPh+IWhPzFDtTE6D/IuBU0f0DaxRa42Lxkt6nYig3NBvFQkJKlEqysCah+TMLHnFiZzpIINvBzz0NYDmYIqkkpcVdVHTlB7Iq253tE9Q/tT4THj5xUrtEO3+Ia9W6Rc4E50lTuns0FQ+1HiqRhghJRLOYnvE7E2At4PqYs8JijLAQ/aIdwGAa9N9GFYViqssFKzhROgAZWrvsfrEAlMCxcAkuC50foAW84z3xLxopSJYJCz320ozXveK7hHE5mbslRJFGs967iK1xtOmyxnDyaskipyk05a7tEvDFCWlbtmegDh0to94r8FPKQFrZSiQ9A3JjZzGkElJQpSQKtUVajln06Q4m/gCVOGZLgpf9NG3YgwSJxWapoHD0D7hhFJJlOorV2UA9l3LsNEu4egiylTiBmylzUI0AtSl+sKHYLTIlhw9TVyadPd4imYQCiAwJc1+n7wIvESyHc5rUPaDV8gYg4VNM0qUSpIuAqga3WsMinyy7oINnBHPeAElUyeMwdKQQ70NstetIucZKyAKV2iHamp0juCwwmJJB7ZHdKcoDMX35QqcQ4tYISlXZ3Gpa1dEmA8LKHzFFCUnQgAkc2JgxckhTnvHlmdr1eO/3KUhTIUS3QavXSEaCTg13mFLfplpuBvytDsVOJLZuptEom5UsxLiw2+3jFfMqtmyNV8w8y+rQ+h2fKWG7IA0evm0IuoVsNdX6G8DmclRCQpgkXAevNzBaVKKcpuTQsKeMOFVdNmzXOV20pHYWRAoZi36QorkcD1rejgHdiRs+XevTlFhLwKQkCr0vWpYizPvXfkxUKHlBKExH/AgOoFSlUdNCKO+Xxvsd4oytc6YSssJYJyppTQDnUVO5hQohcc4mQSyXBAAPU1UkOe7p4RVy5HaFHJoLX0d4UKFOFRouD4IfKmTLlJyAc0pBVfViOVTeHY+UZ2GQWBUVNSjB9/A+Y1jsKHeme+UeSYlQSh8qSyQGplBZ3uASfOCvmKVlCmVdnDJc95wLakNqY7CiYdJC1mYEDvWUdAP9U6CggszUpVlqSAD+xckbmkchQyobEyTPm/KJ7IDrZrGyQ/+Rv0NqQXhcSJjgABCDlD3JdvCriFCgVXeJzsqUkJSQ/ackMBQFgDmgleNlhKUIdiwXSrWNXEKFE7LW1JjZLTmQhk3BpfpcCDsVh3nJJSAAnLmexbMadDeFCgOsx8TcE+dOVMlW10c6msWPBeCJkpeca2YVrpHIUVu2aC7m4YZuyAfw9T9BBMqS0pKVGqnJZ6gg0POkdhQ8uIznaPMlTJQ2W6ndwE26l4biZmdwi7DMSTQB7c6XhQoUVRSuGywkZR9QCx11hIQlN2rW3p0EchRekbAiZVRqRmNAWDDQPURPh5gly/mZXdwSS5YWcwoUQoMjHCYrs5rObAeESJC1KKUpAAuTUsbHrChQpydmgAWlU1QAAyhnD1I3EQp4GZi/mKLoFKUL6OIUKKHQ7/x6EOQ3RtoAxgUruaCinZvDUwoUVInYc4VYoSo83EdhQorRb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Dima\Downloads\a-5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000372"/>
            <a:ext cx="2562934" cy="242889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3235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248347"/>
            <a:ext cx="4872885" cy="3877815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uk-UA" sz="2800" dirty="0" smtClean="0"/>
              <a:t>Садова соня починає вести активний спосіб життя з настанням сутінків і вночі. Вона полохлива, обережна і нечасто трапляється на очі.</a:t>
            </a:r>
          </a:p>
          <a:p>
            <a:pPr>
              <a:buFont typeface="Courier New" pitchFamily="49" charset="0"/>
              <a:buChar char="o"/>
            </a:pPr>
            <a:r>
              <a:rPr lang="uk-UA" sz="2800" dirty="0" smtClean="0"/>
              <a:t>На зиму впадає у сплячку: з жовтня і до квітня.  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Спосіб життя, активність</a:t>
            </a:r>
            <a:endParaRPr lang="uk-UA" dirty="0"/>
          </a:p>
        </p:txBody>
      </p:sp>
      <p:pic>
        <p:nvPicPr>
          <p:cNvPr id="4" name="Рисунок 3" descr="eliomys_quercinus_ed4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643182"/>
            <a:ext cx="3182302" cy="253523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752600"/>
            <a:ext cx="7162800" cy="51054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Забарвлення тіла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5120" y="2057400"/>
            <a:ext cx="76830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uk-UA" sz="2800" dirty="0" smtClean="0"/>
              <a:t>За забарвленням соня садова дещо нагадує соню лісову, але шерсть коротша. Зверху вона сіра або коричнева, знизу біла, чорна смуга йде від ока до вуха і трошки                                     далі його (а не закінчується                                  прямо на вусі, як у лісової                                        соні).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uk-UA" sz="2800" dirty="0" smtClean="0"/>
              <a:t>Садова соня має триколірний                                       хвіст, тоді як у лісової соні він одноколірний .</a:t>
            </a:r>
            <a:endParaRPr lang="uk-UA" sz="2800" dirty="0"/>
          </a:p>
        </p:txBody>
      </p:sp>
      <p:sp>
        <p:nvSpPr>
          <p:cNvPr id="5" name="AutoShape 2" descr="data:image/jpeg;base64,/9j/4AAQSkZJRgABAQAAAQABAAD/2wCEAAkGBxQTEhUUExQWFhUXGBoaGBcYGBsaGBsYGhocGhgYGxcYHCggHBolHBgaITEiJSkrLi4uGB8zODMsNygtLisBCgoKDg0OGxAQGiwkICQsLCwsLCwsLCwsLCwsLCwsLCwsLCwsLCwsLCwsLCwsLCwsLCwsLCwsLCwsLCwsLCwsLP/AABEIALcBEwMBIgACEQEDEQH/xAAbAAABBQEBAAAAAAAAAAAAAAAEAAIDBQYBB//EAD8QAAECBAQDBgUDBAIBAgcAAAECEQADITEEEkFRBWFxIjKBkaHwBhOxwdFC4fEHFFJiI3IVgsIWFyQzQ6Ky/8QAGAEAAwEBAAAAAAAAAAAAAAAAAAECAwT/xAAiEQEBAAICAgMAAwEAAAAAAAAAAQIRITEDEhNBUSIycWH/2gAMAwEAAhEDEQA/AKOXhkP2iQSAACpgkbvXw6dYj+SVLoolISwCS5IFTcetWekGyUlZzLCsoGYjM4Aciig9WGlnEHJRmPZdrAB0nmFqZwGqSGvTeOaqCYLsgZiEhySFUV5q6Co/EXmHmigLjZ39d/H8R3DcNSkFQGb1LcnNLfwY7i5yUgM6RqGHOp9d9OsZ9HeRQRUK7LbUevMi1qj1ig+IkoGUzQkglmu1D43H13MXeExYUnV71etKHodKxlvibFJUtKZiiynyuxY0rSgpY/7Xi7Sx7U3DZ4UsCrpJDFmyix8qxopXEUCZ8sGtgwersz7/AEaKXDyk5wAA4QRq9w0aPCGrgJBVelS3OMb21oxEtV3LGgY7tY+BL9Kxh/jpZKq2BdJBNBQMUnW+m0byXMBcvamlWDkCv1jBfHICVqs6yCdSAnSp+n5i8P7RH1WSVbxjhhLv4wgI7Wbm/vWHA+/WEPfvwjrQgSffl+0PzXHu8dQlrw5afr9AYQDhXaHLN6NBCAfUQOlXaT/6hXb2ILlj6wUISD4EE/eI83Y8fu0TK/SBoPf2iId1PM/Vz94IE66N0P2iBaanl+BCWK+f2hAGpPurQw4r+PGFJUXr7aFNP108fzDpb+Z8jAHApjzjs2Y6raHr/ENTId6UFfSlIcEFyAHszmw1Hi2kIEqZmYk/w/7Qwmg6+g0rHSt6B/Z/c+Uddha1fpAEUg0HU+FWif5nOIcOaAVpfqTDjO89n0rDB0lNN35bkw1uTD35RIhW237/AJjoUDAEJ2v7pDT/ADEnyVMDoaprtr5vDF7atADPlE1D+AhR3N7rChh6nKlKSpQSSsDIMoLpAADpoHPU1pyrYYQkoQyg6iXSXD0ZmatjR6tygTEzcpJCu01E30op8tQxOhBIO0OlTS9E913sAqmpAZhmJ8BfTlqlxh5mVSkpbbsupnvTny5xOEBJcnttdiXJ9LWgaQOxmNAbZb25bUvt4RJKdwQFFIFStKs77Em/pYNEhMnDEpdIGZnD/wCW6t4yXF8Ifm1BNGBIZ1GhIGgBIrsI2E6aU94hJJYBgCeV3+kZPjk4OTem+tbDWtPGFelYqrhqTnGbvAGrhtNPD0jSYVIo96123v1jNcMUSom/dNtXLV0+zxosKx0r5MS++sRe11YZlEDKr0Bpsz0DkVjB/F+HlpXLQEsSpyp6MQdL3c30EbdKk5WalKXvX8RjfjZsyS9a0FBrX22kV4+ckdRjsusdA9+AhEH376x1H3+kdrNyOnf3pCAr09/eHgU6Aeqv2gDqf083+gh9wPE+ccmigOwV/wDzEiU9kePoXiTRLDrRy8aZbesTyRQdYFCv+QNtr6/SCUralKF4KEUxOW40iOWnujYetoknTAx5gRGGd4cIgmt99I4CK08dd6wlgnyP2p73joV2VUfl9IYNmW8R9Q8SMwHX8fvEU86f7J83h6Q56g/cCJDoUQKc9PH31iMqZJIuxrrY+sOTUmvI9SN9obOQXvSg08IYTKW7v+/L6RGAyun4hgJZnvv1MdlhzWAGykllVdifOhvDkHam46gQ3Drqocydw4AghKaU2J6uIAHyBt/5jo5nxhzUdunnT6RwD7QA4AgM7UfmWtQWPMwPvE+IX52gdFRDgdbnChxQIUGw9eKqpKauSlz2Wy1KiTVg9P4h2GQTlGZ0uXVUAmr2q4obfmIcySgJBIBqVF3o93Ygc7bHWJxiySzgEE2Ds9CCW73IB6235u1DZMwqrLKAVKOVnJIGUFvAC1OlXISoyw6mDOSX3uxOttreVckPmUSeyFdqz02oEgAtfTnFQcIuY5KywajMWOgy941HM83iLVSLHimPJGanaH+eYAf431BGlOZjJ4nFmYS5GVP7Vd7xY4zATEpDk5TUB61urKH1bbWM/iVZVHKQQ9aUfzhRU0seFEfMWRbs9Prb8RpMHNp2kgeOnPztyN9c5wpQWSQzDK/mbnb8RosNJZ2uavceoib2dFKWAm58/wAmkedfESlKnkqYHKWA0ANP/d5RvOJd1szOeTvuNjTn6x5/xQEzV60DdO02l/zF+L+yb0rr++kNQL9fsIdv70hsknK+5/YfSOtk41/H7xI/0H3MNb1iU6+Hv1goKclwR4eYESKs3WIsUoAHmW82h61fVUI0JT/zDoffrCWb+9o4VETH/wBTHFCGRHWOyh2j7akOSj7QpAqvoPV/WCg8odRcafeIVGnU+gp94IUq3Nvf0jkyX2K6CvWsTswqrBtwB4GJUxGq6ev29+USg399YdJwjm2vU/tEWLmpFBcH1BpE1xW7Dy0iH5QURmuQT4uKesEM1SvPU6eG8NBNhDzdhaOW+/8APnFE7hEjtK5qFzQbw8Ek0caegeG4buhtSetzEs1TUd7OfCFQaXa+n50Dbxwac/xDM/L25/MJBNoAU+8RoAbzh824GsNAp1/mGHHhR1oUAetlZcLzgAG7sl7sQoOPZiGYrtBKRVIyu4YChHZBcmvOkCyVzBkQUpLAVbsgAjMSCbVfWrxPPmkMwASpiFByo7KJBckmwjk2vSVRCk5Q6aipNAA5JU4ykMCahvC15w6WClIBICQOVGcAum9bU0gThmAOUZnsOyQOjsQC3WjBoPdAowS1XApcuxJd715nwUFql+LJ6inLKABZy99hlOl2P7RhMUhTlKwARRh+AI13xBiFqWlOahzE6vmLMUkMUt4j6VS8KpmIFLK3/iFvS5EHw9LZJD1zEU8KenWsaSQtIAGvj5u0Z3gshjMY1z5htYDW5ofIRo8MtwGbfR/OIyvJ64DcTxAoLUNQ9hepttz8IxOOX2lVP8Rr+KpBCgHdq3/k1jF4lTzFciQ3RvzGnh7LLoOpNvH7N94gk9xPiYkxK2D8vzDJQZI5NHXGJ0sV99YkTccyT6wgKE8okKPQD1MK0w+LNUhtX9R+IlmCh6n8xHiEHMklJYdl2pmFSHtrEkxVB1MADSqzCdk+/WJvkKOh8vOO4SUVKXqSUp/P2i7kzEyaAOrU/UCC5aEm0WB4DNVVTIH+1/IdYNk/DSEglUypagG19ecNTxUqN+cEJnZrOX/MZXyVpMIjXwCXpMLf9R5wFiuDKyslQNdaGkXDmuvu8MmSyOvunKJ+Sq9JWUxGFKVJzAijV5uT9ojCY2+FwUtY7dRtFN8Q8BMhlJqg+YOj0tGkzlZZY6rPvQsDag984gJ7VK39SPxBCjoAPNvtEUpDE9I0iSQkgVGm5jk3bq/jDyqnQ38qQzLcgOdqOOrdfSAHYbuChb9i56O8dv797Q6UGlp3Yff8wpSNtbwwjKeT6+/GOGUD66xMsb+6Q1QhbCIS3rc7mgAflCKhRqtv+IkRZn9u7RFMFuv2MARrUX0hQ4oGr+UKGHsipstXZTRg5FHpVmFWpEMrhqUTPmkF6DMqwUT2UpBuSzksW9YIRiQkAEuqgszlnL6evQxLLUCsnM/eADMMwYKoACTXw+nFpptOiSCCopqWBV4kUVar6VMQzcSgFSVkqY2YgcgBs25qd4mWl0spySo2pU9pmFQNLnnrFZi8RKTmDqzpNc57NaUY+DnQC9IISo4opKlg5QlFMuVRs9WS9zd9zrAeOnkk1rytz1McnJ+Y+VHXPYUahoL7mpMA4jEJuAWbUswF/AQmsWPDElICqGlFDZum59vFmZxbtKYC770sfR4rsKhKUhnKeej12As0Hma4Iygh2SQxr03BjO9mDxBzEC5Pkw1JBbSMnxAZZi/+zDowOvukbGbckC+sY3EK7ajoFUPQBz5v5Rt4O0Z9Asf3VeXq0OSmjQ3iY7J8Pq/3iSWadPxHV9MTkj1P7w9SuypW5+7D6w0D35CJfl2Gyh6B/wAQjXnC8MJiflq/UaclOWMADhS85QsZSkkKfcnTelY5w7EKzKCT2k9oeB/IixxHxAudNZQYIAzb5m+jRlLZbGlxlkojD8EloFCXIv1hYrhSG16e+o84mVxIBLkVoA3UC0BY3iwSwNywV4kAwpbVak4QysIEpUpgSSwfRhWniIfgVuRvb35xe4ThomSuyQHchOoBNPMQHhcGELUDYM5/228iPOMZ5PbKxrcPXHbqGSSS5+kJ3Gn3pvD56y2VvDXpGflzlpURUvtRvzFybZX9XkjE5JhZ7G12/MWOKHzZSgpJD0YmvW8ZSdjVpKSLv5faNfgsNMmpBCA5apJB8oc4Tl3t5vOkFKinUG0Dy5TlRVYG2js/3jQfF2CVLxFQzpBtzZ+sU2EQGNX7Va7BhHTLxtmiCeRH0iOcpgehrBS7aAe773iCfLd2dmNKj3UiGSX5bgDQUfW1ffOO6gDTbRoeUUDDqeZiJ76/m8MnJiWpfSvRj94Yofz/ADEl269ekRNCM0UYP7EcnBsvOv1Ed1hkzTy+8APChChpIhQB60MIokuKPU6uaC1yALaUjgm5T2QCAQS4ZwKhzfLSpDP2tLmy5OiVPcl3yuSzZgLbAbcofPkIKAlKSQAVGmXmHAZIq1Oml+Wzhc7R4d1pFnIeoJAJDsCaEDkducVs7DsDmJKj9Kk9gOQH15CNFImJyDUgVYBgDVuz2W/IZ4ouKY2QH0IegyuTo/K+3d11mnOVRizRspQFGoBuxHO1D0c9Yr8XKBzCiXBFPEAexpAmLx6l9mgGhA8AOQhuBkrDEEsW6Gvp4Qa1Gi+4L3MpANKg0WKBjvvrFiUBQOQciSbcgbQOlJEwlq0JehqATWr6avDysgMkgG5JYdKC9YyvYC4nsuRev1tWMXiCQTzUediQ1PdY1QJTLUVVVqrmSSdfSMhNqqjsCRXkage946PBOajydIOILdHN/wAwQlLX3+tvSAsWezB5IFPfukdWmTsofn6mHlTl9j9IgExjHUkXOns08oWgI4ZO+XPlqXbOkK/6m8aDi+EloxEwossg7gUAjOYrAzBI+czJzAc36RPwRM35ykTcwJTmZVDQtY2/aI8k43F4X+S1XL7OpNC2tLVirx8g5ghXeJSWuxG+8XsjCKSXBoNPfKMhxDiRM0lJsaHdtYx8e8rqNvJqTdbH4knf2eMQUqOVUhJY6XoBqw9YpcH8UTJighQpmcABqnU6k84q+P8AF14paVKYEISkAbD94J+D+FKmT0k0SNTQeZi8fHjjju/jPLyXLhvRw1apWcW535092ikxGHpUEuRtpSgj0HisxGHwhZu6wfUnmDHnvClZ5iQmpJqmv5eMtfZ45bWU/ggkKQpX6wCA3m9GeNbwRY1ZtCwfzv8AzA/xkpIEpJuB9oE4RiWIYhrFvdoJbtF5m2f/AKtJAnSFA/oV9d4weEWUncVqOReNb/VDiSVT0oFRLSzjdRJavICMdKV2aVufvHVOkQbnB6099IhUoheWzgj6RHKm7O3kRDpqgZidgDa/KGBBSVat9Oj0hhSKxJ8ynLQafvET19PSAE+lPOI1HpD1t4e9YgWpvesMHI57XhihUdfSHZHJYuBqHb1/a0KYliH8tfKEDxK2fyhRJKkKIsfAR2Eb1tczMrIFBIBfKABlf9TioYV0cV3MIoBYK7alUJIKh1bxewhS8MkOwANbg6inaBD2tESQO8MrPTLmD6uCS7uOlOUctqoOTJJTlJU1yBWh1KlAglmparRmuM8OSTnSkJIHaGelA1GF6ekauWsmgoCDo9dT4NZPhyFxuHBlqSQH0SwoXcAAnl7IidKl083ThypW3iCB1IO8GyMOQFBTGXlNQzvZgd2djaLHG4FgcwyvYpof2hvBpOSfWvZqQHZIuSzvr4iC3hUEYFRK3ZXdD5iNnHdoaG99YJxigA5NDv7tfzgbDzs81a0qJl6OP0igpcGhoRpAfE5wUSEmts1ABX/JVHJ0ETMblloW6mwvF+IJSkpSrtdHAA08YocLg1rahH+x3fTlX1jScN4LmU79Sruj/wBTP0AFY1mEwGHSlipC1aFQS1HB1pXesdeMmEY3K155M+GphGgPP9oLw3AE3mrHQV+hcHwj0T/xspJTmEskkDL8oM4oogZbPuWDF3YmCFcPw4qJUk8zLTzs4+0F8idMJhuF4UHuFX+zqUxbYGJ1cVw0p+wgZbdkJ+/XyjbLmJSwSUJA0FBXkCPYiH5wa9KkMaNrQ/pHLekL5NnMbemFxuOTi8NMEpipJBypbwZuhjO/C2EInkqd2L331O8egcU4zKTLdQXmJIF6tslRJY9dIquEYIidMXcK7oG1DCyznpWmOGUykDcZWpEpRAuIwnD58xCmSSxcEXSQoMeyaP6uBtHo3G1lSTLSAlV6+7wzg3AlyBmWhLkZsxYsD0sYjw5+uO1+aX21TfhfgaJcpapqAVzAGQUg5R42NYvJakYbKlki5NqPvFKfiGWhZyH5ixoA46mG4OVPnkrUnIkntKLU87ROW7d1OMScXmz8YUhAKZQNHcOdS23hFrwXD4fCJMxZGbUm9Nt3inPFppBRh5ZYUK1OSWoWSPSA/wD4UxM/tTFqA0BSR6RX+p5V/wAV/FRnTlLSSwPZ6QZwr+7my0zJMlRzagNQUdzp+IseC/Ca8Opa5ctS54TllLKhlQVOCsh7tQdT4b0LxBkTQAZZK0CVVLCUlISpyDQk5qB2pDyyn1FY4/teDcYlqTOWlYUlQLKCgxduem27wMJisp8gdOfjaPc8f8MysUxxEsFaXSJgV2ih6JUxGZtHqHNawzD/ANPMEP8A8Ao361kU3BJB8oueXjpGUkutvFEEsKjXX097RwhlkbJ1qKn6VHpHuyfgTCB//p0h9hWt6tasRq/p9ggayUHZ1LGjBiF2aH8kJ4pKmBtA1wTX10hkgmp0zfQNpHta/wCnOBUP/seKZsynhmI/iGyf6bYMVTLWL2mr1pQE35wfJBp44lDh7Wpf1eOSsKa9qvLxc+hj2L/5d4QMnJNB3Mwmu/ap5R2b/T7DBOUCZ4LNR/2NbUu1IPkg08ewMh0kUJDKuDRI6V7wLcuRixw/w5MmomLQlly2JlKHaWC+YitSK01amj+kj+m+Elinzku4P/KzghiP2MGSvgaSDmTNxCFh6haQQ+lEMRyIIhe/PB6mv+vHk4xQoACN2T9hCj1bG/05kzVqWZiwVFy2RIfUt8o1NzzJtaFD94lFMnIGUMoMzuaMq7+IoHrXdonXjE5Q6qkUFMwJa3newbrEP9sFEZlEm5YMANmTc6ePhBErCJ7ygQG1spxUNqwGm0YXlfRf3bAEkHMcoIU7OP1fqIAP6W8onwM9ABdLnStWfs0NgTZ/xAeNk0ZRD3qxN81i3lzhmE1KjLUDZRoOZL6aXoRC3yeuFVxNEwkkpZzQBiwvVty7RLwpCJRmFRIUEsA42JJqzsxYc4fxqYtNWDqexBbY0oxd9KRTqw0xMpSSoFczvEKBoLNSlCKPrBVTlBgZyghZygKKtHytoeaum8H4eSplTCyUjkyidQCSX0dmFYi4bhyQkMSRZJsefQX8fCLTjKPlICSRmPaV/ikDuhhpmbzMb4TU2zzy3dK3G4wS5TEkrVfUOaEAUJYFjyG8S/DmPKJZSkZ8xJzLPzCP8QAe6GZwXJqTRhFPhkCcWU2Um70ytsdb8tYv8Dh8iHuXNzYU1+3OI9tHY1PCsVLCc81Tq7odNCA+xYCusF/3MpQQmZkC19pCUWZyXJAIYga0LRj+KrEo/LJ7QYXpmVU8hX3tzhQZalqo4JDVYgABQdnPLeM/k+tD0422OFT215T3mY3AAF8ihS/0hY/h6JyMqhQ3UKKA6tSwDRjuL8WGZSROWkBgAFqFCl7PS4NN+kVMnjc9KSmQV5TR1EqCizOAQSC+oMVjlOrBcb3KJ+JpsszlIQhKfloulmSRUDK1zy3jmA4icqksywzGlRerChA+kAysMUSlFXfmFqu5NzV31v7J+ISchypbMUjsjQBVKh6uA/OFbLwqW43Z/wA+UpQXNUABVrklgwpp+Yo+OcTXOWUvkl/4jUNdW8TKkgrAFA46aOedftEUzJmLp3Yv+1DBjrE8srneTOBSMqwAAwClkEslawGl5iNASORjYSSr5uLlqKfkKCEy3U4BQE9pW6VF3pqX3jO8H4PLmzZaVLCEkuOpqzPSo6Rq5XDpMj/jch0uC9KV23gyu+T9tcJ+F/KlEklGUkOAGqzBlG6SdYs1YwL7UvKTYAVsd3d200iDBypeUN+q7dGYhX2i0QUJbMEaMefLSFGdqU4g5hlluWD1t43MESJoI7aQCTTXwtDTMSaM/wD108vvFdieLSUMglaRmb9NMu/KjRfXaV7IUFUYpI5X/EQYrikpBAWxJJoQbDkRSK+ZxMaKJSS2gBo7vSJRJTMALnqCQfO7QW/gWGHxSFA2oxazciNIgm8VlPlAzq2Bc8r9Yr5vDklzQBSWU6iSWsSDEMng5lJaWxQS5oCSfGwEPf4F+MYKPKIPlHf7sCgB/wCrh/SKZeNWkZVEJGlSVN1aHzE0GZQIGrOW67wrloRZqxqGJVm3INSAK0bTpAWB4xLWpkuoKdjWravEU3CSwknJ2WJKrmgpTWK2QQEApSQBqQwbk32hTI9DOLfECJMxKAmYsnQd1rXiNHFUqUClAd/FvNo5PQhYcuWq4GYRVTMMyqKGU8vzaHCa3Of8D6Qoq0ziw7Z28vGFFbhM4MpK1OrMkh2ehHk9t7xHifmLLJJyByMoFtSQKmul6eESlLEJ7JVUsonKktdRLg3Fa67wahkO+Ukg90UI5OQDV/ds6sMMiWygMA+YB3LMHLOC7a/kNThgSCksdsr73L+Qqz+MMxswhJYZhctdWwCgWclrBoB4XjSSr5iAgV3ZIH+o33AMSrV1sBx2RMz82JZwL20oeQ/muw2LJSVLPaHYyipcE9rlz6GLfj0whK1JZuzlUKCxsOhNRGbwODchTFBJdrlRd8zHYMGitfpzptfhzDZQZi6myRRz92ffrpFT8QTs5GpmKCR0JI9aeRi5kqKZbDvEAV3NB5e+dViEpTMCi5KQ0tOj2Ky1b0am8bZ2SaY4y27dwPDUISkGpAD89LGw1/itpwwDO6iQmWM6lZSHYACw3JPjAclRUGuzl9dySBTf1g/DSkhJJIGUjO92LkkC7ksNmB6xlVK84X561qIIuxLjKmuUFxcufQRNwxiCgulFS5/UGYudDYvUVEFzErOVKSwAbu0UalTqNSSBpXvdCDiMRlUs5EhOpsK2LH9PZ9X2jFp9KPi5zrCZYCcoNSHpzrcgiB+HSSlQUQVpAZILCzkcm5fSDpuHIUSmxT2aGtCaU6QZJ4acl2YKcA6ed9PCKmV1o7IelZWtGaoCRTvEAX7TMNb3rDcXVR0buhtrkC30AguQoJQSaVDBqlqEercoExSQFFVncM/aFSdaa8rQRNU2NOxYgubkt4dHgVcv5gUp7jW9WF7RY4xWUpSCeexzacw0VnECQtknKlqJevlFnBOOWvKlJABBSGoGbV9P3iywnxFmllM4oKwwSrLcaZg1frFFKSSmrq/b2YaZKgp0ios/vk8LjoWNbwfHKVMSlZZJJLJsQAaN1+kaAccBKZYlliCRnDORSxtSMPJkqVkUzkXoKmrU92hf3C8xJUQXJYKAAoBoHeC3XCPXb0dXFwlLSylNNu8WuBYB4qJ3GpYH/KUJq3ZGZRHMEMN4zf8AfLVNAUorTlLBmILWBuTBuNwwyAlIDOak1JowL3iblTmK8w3Epaw8tvlj/IAFO9TcmCcHxCTOdAmTEkgliKeekYyWv9JSoFnLB9KU1NOUTnF/IQVpS5AJBqCX3h43fBXHS44tIWFMhTk3YkPUEM9PpE0jik6QAqZ2mHdKqjxAaKL4Y4opcxZXMAHNLgPdhGlW6lMlKSNSadKNUQcwX8Rq4wmbMlqMtYB0UbA8vvBs3FIVm+WActyTToBrAciVVQUyiTRrgbViu4lw75T5JpTmpQEnoG1h3ZTS/VxnI6JgygUcU0gH/wA8kIbMVVbKzvGUxeNmOAtRVluB3uT6PA8rGFJCkldXcbb12hTa/VqJnFVqZKCElwQC9hcdIJTiWDLXmfQMz9Yyf90VFjmDhqHR9Y7mrR0keRGkOVNxX65inNV//r+IUUasQNZq4UMaaqThwGNCRu1gG2v2dGFOUTkKysAXaop9gw19IbMDUFTRqEu9tQ+m9okWlQSCQCkbs3R7waIDiFpTUlsz0JL7UqdwLNblDcNIBQ+VSTUnMnRyK+viYIZI7S2pVxVg1hoH2bblDxKStJUWZh2vpWlNGhSHt5zxVS0r+Xm7BV2SqjC9Nnyv4i2pGHxySvKFFRDXIYhgaAeFP3iq45i/mzSEulNWJew1328xEHBZhzgm5H3jX1/jyr7ar/ySk9o1DskAOVEg0DHwET5CpWZb9lgGLAGmnlflQxDglkKJpZkv3QVEJdgasHOjXgiQaMHo9SG8Tav7xnvfZWa6EyRR2IPKxOxi3ThUGYpOVw2VRoksUgubXKi5rZMAYYpuagBrtXuvSrZjmptBfAUE/MWS5KquKZdABRtPIXgqQfEAmXmdRdJLJBeoAZwC1qknnXSBsKDNSSSU0qgi6jrqTYW35mD/AInZkJQoZ+9lJagNg3U+HKKrBBXZJT2auWYBJZ3p0ItaM7FzoRhJQy1JdJalrMdTW1H/ABBGGw7pKVmiVCppuT6AdIUxbKSP0tUAc9Q4c29YnnSCkZU2VUmoY0ApVjSvlWHJxsreUCyGOUUBbpTTp71gSZhMymS1Bv1ALc3ghaMoCQdSS57XMnq8BTplgCXG122gx7Km8QweRkqzKfUMwF7GjU1J6UjLYjDLVNZmc0/byPrG2mzwoliylBglRYlqOWAJp00gAcObMTlKgBUuBza9OkEyV9KbD4Qhh5/g76xZrCE5T3v8gwB2v4PBcnC5EW7VComrPrYEjWIzhCK5Qxq7MaUAYaVgtG9pMPiwAyQwAN+9/O3WA8Ji1BDqllTu27vr4l+kD8NllOZX6iWBOmv2i4wi1zEGiqDvOHa99IB0p8Go/OSo31IpZ7fmLTiU8hSmq1agCl2A1MN+S4NKsWYBySQPKrRLw7DNlCsyzQElNARXx+8K9H9n4OUGdQZZFNVNz11iYYNC0qzsCaoSSU9XJNS20E4zElCcyUlRJo4p5XSBFYieqaonKQlg9ahr0FvOHpG6hw+ACQdFMe7UdH6RbycWiSk5y3LUhn0NNoHUhKCkoKiNdSx8nGkV/H8YglISkF7kAi38Q+oO6s5PHlLYgBEtNQCPuQ7wNxvG/MUlKCVLF1GgA1taHS0AywSCALA1Io4flA/y0qT2gEkqchBuNK/aDdPjYEYQvmJB6GniqOy5AdytnsIMRhUkslwLVcA70+8Tpw6qBgBu1APHWEewIl6AX1LRLLlhqpAAGhuekGLoWK0kt+kfUiI8UlJJyFhuQW87RSVRNmy3Lpr1/aFEE3BzySQktpCh6Ph6EmYrupSS/IACjOH+jQyfOLsxKhYEBhzLMKADUvQQEuatCXS6szPlHaHmRQks9PGGlyCyyFGhzBzUsXG/JtBu0FLSM4kFbhKlOWv1NCQRpUClYi45xBCZRyllM4B3o+gJavKpPQuVJCQABVJOxrermz6DaKL4tClhKAmhISVG5UTW1KfkQQ/tiZvEl5SlqK5c3v7tBeCysQmqnD7BgaM3P0iXieERLAKa9Xqz1a7N7pAOCBzkkMTt7rGm947PWrpfYdZLJB1B6s/3PpF5JbQvRulHJoLuSfCKrAFlMDTLVwAWckl+sXKl5JHzgySewkENQvmV4m52caxmMu1wMJlw1B3gCTcgN2KNalbXPg7gstiCKAIJPacEuz5fAjw01h4PMCkBCk5+yGq7DNWhNXBNoscOqWJalAgiZ2mzP2dB9HEK1CoYzSVFXdFw9adbEvTlEWGYyuy2X0INNak+drwTi8VnQvIwAG+hozimhpaK/CYdpbpFKA6E84nShk9JXLSARexN6kfb1hSO3MZBcoDeWXZtWp15RLi5iZcvP/iOy++w3rXxgPh+IWhPzFDtTE6D/IuBU0f0DaxRa42Lxkt6nYig3NBvFQkJKlEqysCah+TMLHnFiZzpIINvBzz0NYDmYIqkkpcVdVHTlB7Iq253tE9Q/tT4THj5xUrtEO3+Ia9W6Rc4E50lTuns0FQ+1HiqRhghJRLOYnvE7E2At4PqYs8JijLAQ/aIdwGAa9N9GFYViqssFKzhROgAZWrvsfrEAlMCxcAkuC50foAW84z3xLxopSJYJCz320ozXveK7hHE5mbslRJFGs967iK1xtOmyxnDyaskipyk05a7tEvDFCWlbtmegDh0to94r8FPKQFrZSiQ9A3JjZzGkElJQpSQKtUVajln06Q4m/gCVOGZLgpf9NG3YgwSJxWapoHD0D7hhFJJlOorV2UA9l3LsNEu4egiylTiBmylzUI0AtSl+sKHYLTIlhw9TVyadPd4imYQCiAwJc1+n7wIvESyHc5rUPaDV8gYg4VNM0qUSpIuAqga3WsMinyy7oINnBHPeAElUyeMwdKQQ70NstetIucZKyAKV2iHamp0juCwwmJJB7ZHdKcoDMX35QqcQ4tYISlXZ3Gpa1dEmA8LKHzFFCUnQgAkc2JgxckhTnvHlmdr1eO/3KUhTIUS3QavXSEaCTg13mFLfplpuBvytDsVOJLZuptEom5UsxLiw2+3jFfMqtmyNV8w8y+rQ+h2fKWG7IA0evm0IuoVsNdX6G8DmclRCQpgkXAevNzBaVKKcpuTQsKeMOFVdNmzXOV20pHYWRAoZi36QorkcD1rejgHdiRs+XevTlFhLwKQkCr0vWpYizPvXfkxUKHlBKExH/AgOoFSlUdNCKO+Xxvsd4oytc6YSssJYJyppTQDnUVO5hQohcc4mQSyXBAAPU1UkOe7p4RVy5HaFHJoLX0d4UKFOFRouD4IfKmTLlJyAc0pBVfViOVTeHY+UZ2GQWBUVNSjB9/A+Y1jsKHeme+UeSYlQSh8qSyQGplBZ3uASfOCvmKVlCmVdnDJc95wLakNqY7CiYdJC1mYEDvWUdAP9U6CggszUpVlqSAD+xckbmkchQyobEyTPm/KJ7IDrZrGyQ/+Rv0NqQXhcSJjgABCDlD3JdvCriFCgVXeJzsqUkJSQ/ackMBQFgDmgleNlhKUIdiwXSrWNXEKFE7LW1JjZLTmQhk3BpfpcCDsVh3nJJSAAnLmexbMadDeFCgOsx8TcE+dOVMlW10c6msWPBeCJkpeca2YVrpHIUVu2aC7m4YZuyAfw9T9BBMqS0pKVGqnJZ6gg0POkdhQ8uIznaPMlTJQ2W6ndwE26l4biZmdwi7DMSTQB7c6XhQoUVRSuGywkZR9QCx11hIQlN2rW3p0EchRekbAiZVRqRmNAWDDQPURPh5gly/mZXdwSS5YWcwoUQoMjHCYrs5rObAeESJC1KKUpAAuTUsbHrChQpydmgAWlU1QAAyhnD1I3EQp4GZi/mKLoFKUL6OIUKKHQ7/x6EOQ3RtoAxgUruaCinZvDUwoUVInYc4VYoSo83EdhQorRb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QTEhUUExQWFhUXGBoaGBcYGBsaGBsYGhocGhgYGxcYHCggHBolHBgaITEiJSkrLi4uGB8zODMsNygtLisBCgoKDg0OGxAQGiwkICQsLCwsLCwsLCwsLCwsLCwsLCwsLCwsLCwsLCwsLCwsLCwsLCwsLCwsLCwsLCwsLCwsLP/AABEIALcBEwMBIgACEQEDEQH/xAAbAAABBQEBAAAAAAAAAAAAAAAEAAIDBQYBB//EAD8QAAECBAQDBgUDBAIBAgcAAAECEQADITEEEkFRBWFxIjKBkaHwBhOxwdFC4fEHFFJiI3IVgsIWFyQzQ6Ky/8QAGAEAAwEBAAAAAAAAAAAAAAAAAAECAwT/xAAiEQEBAAICAgMAAwEAAAAAAAAAAQIRITEDEhNBUSIycWH/2gAMAwEAAhEDEQA/AKOXhkP2iQSAACpgkbvXw6dYj+SVLoolISwCS5IFTcetWekGyUlZzLCsoGYjM4Aciig9WGlnEHJRmPZdrAB0nmFqZwGqSGvTeOaqCYLsgZiEhySFUV5q6Co/EXmHmigLjZ39d/H8R3DcNSkFQGb1LcnNLfwY7i5yUgM6RqGHOp9d9OsZ9HeRQRUK7LbUevMi1qj1ig+IkoGUzQkglmu1D43H13MXeExYUnV71etKHodKxlvibFJUtKZiiynyuxY0rSgpY/7Xi7Sx7U3DZ4UsCrpJDFmyix8qxopXEUCZ8sGtgwersz7/AEaKXDyk5wAA4QRq9w0aPCGrgJBVelS3OMb21oxEtV3LGgY7tY+BL9Kxh/jpZKq2BdJBNBQMUnW+m0byXMBcvamlWDkCv1jBfHICVqs6yCdSAnSp+n5i8P7RH1WSVbxjhhLv4wgI7Wbm/vWHA+/WEPfvwjrQgSffl+0PzXHu8dQlrw5afr9AYQDhXaHLN6NBCAfUQOlXaT/6hXb2ILlj6wUISD4EE/eI83Y8fu0TK/SBoPf2iId1PM/Vz94IE66N0P2iBaanl+BCWK+f2hAGpPurQw4r+PGFJUXr7aFNP108fzDpb+Z8jAHApjzjs2Y6raHr/ENTId6UFfSlIcEFyAHszmw1Hi2kIEqZmYk/w/7Qwmg6+g0rHSt6B/Z/c+Uddha1fpAEUg0HU+FWif5nOIcOaAVpfqTDjO89n0rDB0lNN35bkw1uTD35RIhW237/AJjoUDAEJ2v7pDT/ADEnyVMDoaprtr5vDF7atADPlE1D+AhR3N7rChh6nKlKSpQSSsDIMoLpAADpoHPU1pyrYYQkoQyg6iXSXD0ZmatjR6tygTEzcpJCu01E30op8tQxOhBIO0OlTS9E913sAqmpAZhmJ8BfTlqlxh5mVSkpbbsupnvTny5xOEBJcnttdiXJ9LWgaQOxmNAbZb25bUvt4RJKdwQFFIFStKs77Em/pYNEhMnDEpdIGZnD/wCW6t4yXF8Ifm1BNGBIZ1GhIGgBIrsI2E6aU94hJJYBgCeV3+kZPjk4OTem+tbDWtPGFelYqrhqTnGbvAGrhtNPD0jSYVIo96123v1jNcMUSom/dNtXLV0+zxosKx0r5MS++sRe11YZlEDKr0Bpsz0DkVjB/F+HlpXLQEsSpyp6MQdL3c30EbdKk5WalKXvX8RjfjZsyS9a0FBrX22kV4+ckdRjsusdA9+AhEH376x1H3+kdrNyOnf3pCAr09/eHgU6Aeqv2gDqf083+gh9wPE+ccmigOwV/wDzEiU9kePoXiTRLDrRy8aZbesTyRQdYFCv+QNtr6/SCUralKF4KEUxOW40iOWnujYetoknTAx5gRGGd4cIgmt99I4CK08dd6wlgnyP2p73joV2VUfl9IYNmW8R9Q8SMwHX8fvEU86f7J83h6Q56g/cCJDoUQKc9PH31iMqZJIuxrrY+sOTUmvI9SN9obOQXvSg08IYTKW7v+/L6RGAyun4hgJZnvv1MdlhzWAGykllVdifOhvDkHam46gQ3Drqocydw4AghKaU2J6uIAHyBt/5jo5nxhzUdunnT6RwD7QA4AgM7UfmWtQWPMwPvE+IX52gdFRDgdbnChxQIUGw9eKqpKauSlz2Wy1KiTVg9P4h2GQTlGZ0uXVUAmr2q4obfmIcySgJBIBqVF3o93Ygc7bHWJxiySzgEE2Ds9CCW73IB6235u1DZMwqrLKAVKOVnJIGUFvAC1OlXISoyw6mDOSX3uxOttreVckPmUSeyFdqz02oEgAtfTnFQcIuY5KywajMWOgy941HM83iLVSLHimPJGanaH+eYAf431BGlOZjJ4nFmYS5GVP7Vd7xY4zATEpDk5TUB61urKH1bbWM/iVZVHKQQ9aUfzhRU0seFEfMWRbs9Prb8RpMHNp2kgeOnPztyN9c5wpQWSQzDK/mbnb8RosNJZ2uavceoib2dFKWAm58/wAmkedfESlKnkqYHKWA0ANP/d5RvOJd1szOeTvuNjTn6x5/xQEzV60DdO02l/zF+L+yb0rr++kNQL9fsIdv70hsknK+5/YfSOtk41/H7xI/0H3MNb1iU6+Hv1goKclwR4eYESKs3WIsUoAHmW82h61fVUI0JT/zDoffrCWb+9o4VETH/wBTHFCGRHWOyh2j7akOSj7QpAqvoPV/WCg8odRcafeIVGnU+gp94IUq3Nvf0jkyX2K6CvWsTswqrBtwB4GJUxGq6ev29+USg399YdJwjm2vU/tEWLmpFBcH1BpE1xW7Dy0iH5QURmuQT4uKesEM1SvPU6eG8NBNhDzdhaOW+/8APnFE7hEjtK5qFzQbw8Ek0caegeG4buhtSetzEs1TUd7OfCFQaXa+n50Dbxwac/xDM/L25/MJBNoAU+8RoAbzh824GsNAp1/mGHHhR1oUAetlZcLzgAG7sl7sQoOPZiGYrtBKRVIyu4YChHZBcmvOkCyVzBkQUpLAVbsgAjMSCbVfWrxPPmkMwASpiFByo7KJBckmwjk2vSVRCk5Q6aipNAA5JU4ykMCahvC15w6WClIBICQOVGcAum9bU0gThmAOUZnsOyQOjsQC3WjBoPdAowS1XApcuxJd715nwUFql+LJ6inLKABZy99hlOl2P7RhMUhTlKwARRh+AI13xBiFqWlOahzE6vmLMUkMUt4j6VS8KpmIFLK3/iFvS5EHw9LZJD1zEU8KenWsaSQtIAGvj5u0Z3gshjMY1z5htYDW5ofIRo8MtwGbfR/OIyvJ64DcTxAoLUNQ9hepttz8IxOOX2lVP8Rr+KpBCgHdq3/k1jF4lTzFciQ3RvzGnh7LLoOpNvH7N94gk9xPiYkxK2D8vzDJQZI5NHXGJ0sV99YkTccyT6wgKE8okKPQD1MK0w+LNUhtX9R+IlmCh6n8xHiEHMklJYdl2pmFSHtrEkxVB1MADSqzCdk+/WJvkKOh8vOO4SUVKXqSUp/P2i7kzEyaAOrU/UCC5aEm0WB4DNVVTIH+1/IdYNk/DSEglUypagG19ecNTxUqN+cEJnZrOX/MZXyVpMIjXwCXpMLf9R5wFiuDKyslQNdaGkXDmuvu8MmSyOvunKJ+Sq9JWUxGFKVJzAijV5uT9ojCY2+FwUtY7dRtFN8Q8BMhlJqg+YOj0tGkzlZZY6rPvQsDag984gJ7VK39SPxBCjoAPNvtEUpDE9I0iSQkgVGm5jk3bq/jDyqnQ38qQzLcgOdqOOrdfSAHYbuChb9i56O8dv797Q6UGlp3Yff8wpSNtbwwjKeT6+/GOGUD66xMsb+6Q1QhbCIS3rc7mgAflCKhRqtv+IkRZn9u7RFMFuv2MARrUX0hQ4oGr+UKGHsipstXZTRg5FHpVmFWpEMrhqUTPmkF6DMqwUT2UpBuSzksW9YIRiQkAEuqgszlnL6evQxLLUCsnM/eADMMwYKoACTXw+nFpptOiSCCopqWBV4kUVar6VMQzcSgFSVkqY2YgcgBs25qd4mWl0spySo2pU9pmFQNLnnrFZi8RKTmDqzpNc57NaUY+DnQC9IISo4opKlg5QlFMuVRs9WS9zd9zrAeOnkk1rytz1McnJ+Y+VHXPYUahoL7mpMA4jEJuAWbUswF/AQmsWPDElICqGlFDZum59vFmZxbtKYC770sfR4rsKhKUhnKeej12As0Hma4Iygh2SQxr03BjO9mDxBzEC5Pkw1JBbSMnxAZZi/+zDowOvukbGbckC+sY3EK7ajoFUPQBz5v5Rt4O0Z9Asf3VeXq0OSmjQ3iY7J8Pq/3iSWadPxHV9MTkj1P7w9SuypW5+7D6w0D35CJfl2Gyh6B/wAQjXnC8MJiflq/UaclOWMADhS85QsZSkkKfcnTelY5w7EKzKCT2k9oeB/IixxHxAudNZQYIAzb5m+jRlLZbGlxlkojD8EloFCXIv1hYrhSG16e+o84mVxIBLkVoA3UC0BY3iwSwNywV4kAwpbVak4QysIEpUpgSSwfRhWniIfgVuRvb35xe4ThomSuyQHchOoBNPMQHhcGELUDYM5/228iPOMZ5PbKxrcPXHbqGSSS5+kJ3Gn3pvD56y2VvDXpGflzlpURUvtRvzFybZX9XkjE5JhZ7G12/MWOKHzZSgpJD0YmvW8ZSdjVpKSLv5faNfgsNMmpBCA5apJB8oc4Tl3t5vOkFKinUG0Dy5TlRVYG2js/3jQfF2CVLxFQzpBtzZ+sU2EQGNX7Va7BhHTLxtmiCeRH0iOcpgehrBS7aAe773iCfLd2dmNKj3UiGSX5bgDQUfW1ffOO6gDTbRoeUUDDqeZiJ76/m8MnJiWpfSvRj94Yofz/ADEl269ekRNCM0UYP7EcnBsvOv1Ed1hkzTy+8APChChpIhQB60MIokuKPU6uaC1yALaUjgm5T2QCAQS4ZwKhzfLSpDP2tLmy5OiVPcl3yuSzZgLbAbcofPkIKAlKSQAVGmXmHAZIq1Oml+Wzhc7R4d1pFnIeoJAJDsCaEDkducVs7DsDmJKj9Kk9gOQH15CNFImJyDUgVYBgDVuz2W/IZ4ouKY2QH0IegyuTo/K+3d11mnOVRizRspQFGoBuxHO1D0c9Yr8XKBzCiXBFPEAexpAmLx6l9mgGhA8AOQhuBkrDEEsW6Gvp4Qa1Gi+4L3MpANKg0WKBjvvrFiUBQOQciSbcgbQOlJEwlq0JehqATWr6avDysgMkgG5JYdKC9YyvYC4nsuRev1tWMXiCQTzUediQ1PdY1QJTLUVVVqrmSSdfSMhNqqjsCRXkage946PBOajydIOILdHN/wAwQlLX3+tvSAsWezB5IFPfukdWmTsofn6mHlTl9j9IgExjHUkXOns08oWgI4ZO+XPlqXbOkK/6m8aDi+EloxEwossg7gUAjOYrAzBI+czJzAc36RPwRM35ykTcwJTmZVDQtY2/aI8k43F4X+S1XL7OpNC2tLVirx8g5ghXeJSWuxG+8XsjCKSXBoNPfKMhxDiRM0lJsaHdtYx8e8rqNvJqTdbH4knf2eMQUqOVUhJY6XoBqw9YpcH8UTJighQpmcABqnU6k84q+P8AF14paVKYEISkAbD94J+D+FKmT0k0SNTQeZi8fHjjju/jPLyXLhvRw1apWcW535092ikxGHpUEuRtpSgj0HisxGHwhZu6wfUnmDHnvClZ5iQmpJqmv5eMtfZ45bWU/ggkKQpX6wCA3m9GeNbwRY1ZtCwfzv8AzA/xkpIEpJuB9oE4RiWIYhrFvdoJbtF5m2f/AKtJAnSFA/oV9d4weEWUncVqOReNb/VDiSVT0oFRLSzjdRJavICMdKV2aVufvHVOkQbnB6099IhUoheWzgj6RHKm7O3kRDpqgZidgDa/KGBBSVat9Oj0hhSKxJ8ynLQafvET19PSAE+lPOI1HpD1t4e9YgWpvesMHI57XhihUdfSHZHJYuBqHb1/a0KYliH8tfKEDxK2fyhRJKkKIsfAR2Eb1tczMrIFBIBfKABlf9TioYV0cV3MIoBYK7alUJIKh1bxewhS8MkOwANbg6inaBD2tESQO8MrPTLmD6uCS7uOlOUctqoOTJJTlJU1yBWh1KlAglmparRmuM8OSTnSkJIHaGelA1GF6ekauWsmgoCDo9dT4NZPhyFxuHBlqSQH0SwoXcAAnl7IidKl083ThypW3iCB1IO8GyMOQFBTGXlNQzvZgd2djaLHG4FgcwyvYpof2hvBpOSfWvZqQHZIuSzvr4iC3hUEYFRK3ZXdD5iNnHdoaG99YJxigA5NDv7tfzgbDzs81a0qJl6OP0igpcGhoRpAfE5wUSEmts1ABX/JVHJ0ETMblloW6mwvF+IJSkpSrtdHAA08YocLg1rahH+x3fTlX1jScN4LmU79Sruj/wBTP0AFY1mEwGHSlipC1aFQS1HB1pXesdeMmEY3K155M+GphGgPP9oLw3AE3mrHQV+hcHwj0T/xspJTmEskkDL8oM4oogZbPuWDF3YmCFcPw4qJUk8zLTzs4+0F8idMJhuF4UHuFX+zqUxbYGJ1cVw0p+wgZbdkJ+/XyjbLmJSwSUJA0FBXkCPYiH5wa9KkMaNrQ/pHLekL5NnMbemFxuOTi8NMEpipJBypbwZuhjO/C2EInkqd2L331O8egcU4zKTLdQXmJIF6tslRJY9dIquEYIidMXcK7oG1DCyznpWmOGUykDcZWpEpRAuIwnD58xCmSSxcEXSQoMeyaP6uBtHo3G1lSTLSAlV6+7wzg3AlyBmWhLkZsxYsD0sYjw5+uO1+aX21TfhfgaJcpapqAVzAGQUg5R42NYvJakYbKlki5NqPvFKfiGWhZyH5ixoA46mG4OVPnkrUnIkntKLU87ROW7d1OMScXmz8YUhAKZQNHcOdS23hFrwXD4fCJMxZGbUm9Nt3inPFppBRh5ZYUK1OSWoWSPSA/wD4UxM/tTFqA0BSR6RX+p5V/wAV/FRnTlLSSwPZ6QZwr+7my0zJMlRzagNQUdzp+IseC/Ca8Opa5ctS54TllLKhlQVOCsh7tQdT4b0LxBkTQAZZK0CVVLCUlISpyDQk5qB2pDyyn1FY4/teDcYlqTOWlYUlQLKCgxduem27wMJisp8gdOfjaPc8f8MysUxxEsFaXSJgV2ih6JUxGZtHqHNawzD/ANPMEP8A8Ao361kU3BJB8oueXjpGUkutvFEEsKjXX097RwhlkbJ1qKn6VHpHuyfgTCB//p0h9hWt6tasRq/p9ggayUHZ1LGjBiF2aH8kJ4pKmBtA1wTX10hkgmp0zfQNpHta/wCnOBUP/seKZsynhmI/iGyf6bYMVTLWL2mr1pQE35wfJBp44lDh7Wpf1eOSsKa9qvLxc+hj2L/5d4QMnJNB3Mwmu/ap5R2b/T7DBOUCZ4LNR/2NbUu1IPkg08ewMh0kUJDKuDRI6V7wLcuRixw/w5MmomLQlly2JlKHaWC+YitSK01amj+kj+m+Elinzku4P/KzghiP2MGSvgaSDmTNxCFh6haQQ+lEMRyIIhe/PB6mv+vHk4xQoACN2T9hCj1bG/05kzVqWZiwVFy2RIfUt8o1NzzJtaFD94lFMnIGUMoMzuaMq7+IoHrXdonXjE5Q6qkUFMwJa3newbrEP9sFEZlEm5YMANmTc6ePhBErCJ7ygQG1spxUNqwGm0YXlfRf3bAEkHMcoIU7OP1fqIAP6W8onwM9ABdLnStWfs0NgTZ/xAeNk0ZRD3qxN81i3lzhmE1KjLUDZRoOZL6aXoRC3yeuFVxNEwkkpZzQBiwvVty7RLwpCJRmFRIUEsA42JJqzsxYc4fxqYtNWDqexBbY0oxd9KRTqw0xMpSSoFczvEKBoLNSlCKPrBVTlBgZyghZygKKtHytoeaum8H4eSplTCyUjkyidQCSX0dmFYi4bhyQkMSRZJsefQX8fCLTjKPlICSRmPaV/ikDuhhpmbzMb4TU2zzy3dK3G4wS5TEkrVfUOaEAUJYFjyG8S/DmPKJZSkZ8xJzLPzCP8QAe6GZwXJqTRhFPhkCcWU2Um70ytsdb8tYv8Dh8iHuXNzYU1+3OI9tHY1PCsVLCc81Tq7odNCA+xYCusF/3MpQQmZkC19pCUWZyXJAIYga0LRj+KrEo/LJ7QYXpmVU8hX3tzhQZalqo4JDVYgABQdnPLeM/k+tD0422OFT215T3mY3AAF8ihS/0hY/h6JyMqhQ3UKKA6tSwDRjuL8WGZSROWkBgAFqFCl7PS4NN+kVMnjc9KSmQV5TR1EqCizOAQSC+oMVjlOrBcb3KJ+JpsszlIQhKfloulmSRUDK1zy3jmA4icqksywzGlRerChA+kAysMUSlFXfmFqu5NzV31v7J+ISchypbMUjsjQBVKh6uA/OFbLwqW43Z/wA+UpQXNUABVrklgwpp+Yo+OcTXOWUvkl/4jUNdW8TKkgrAFA46aOedftEUzJmLp3Yv+1DBjrE8srneTOBSMqwAAwClkEslawGl5iNASORjYSSr5uLlqKfkKCEy3U4BQE9pW6VF3pqX3jO8H4PLmzZaVLCEkuOpqzPSo6Rq5XDpMj/jch0uC9KV23gyu+T9tcJ+F/KlEklGUkOAGqzBlG6SdYs1YwL7UvKTYAVsd3d200iDBypeUN+q7dGYhX2i0QUJbMEaMefLSFGdqU4g5hlluWD1t43MESJoI7aQCTTXwtDTMSaM/wD108vvFdieLSUMglaRmb9NMu/KjRfXaV7IUFUYpI5X/EQYrikpBAWxJJoQbDkRSK+ZxMaKJSS2gBo7vSJRJTMALnqCQfO7QW/gWGHxSFA2oxazciNIgm8VlPlAzq2Bc8r9Yr5vDklzQBSWU6iSWsSDEMng5lJaWxQS5oCSfGwEPf4F+MYKPKIPlHf7sCgB/wCrh/SKZeNWkZVEJGlSVN1aHzE0GZQIGrOW67wrloRZqxqGJVm3INSAK0bTpAWB4xLWpkuoKdjWravEU3CSwknJ2WJKrmgpTWK2QQEApSQBqQwbk32hTI9DOLfECJMxKAmYsnQd1rXiNHFUqUClAd/FvNo5PQhYcuWq4GYRVTMMyqKGU8vzaHCa3Of8D6Qoq0ziw7Z28vGFFbhM4MpK1OrMkh2ehHk9t7xHifmLLJJyByMoFtSQKmul6eESlLEJ7JVUsonKktdRLg3Fa67wahkO+Ukg90UI5OQDV/ds6sMMiWygMA+YB3LMHLOC7a/kNThgSCksdsr73L+Qqz+MMxswhJYZhctdWwCgWclrBoB4XjSSr5iAgV3ZIH+o33AMSrV1sBx2RMz82JZwL20oeQ/muw2LJSVLPaHYyipcE9rlz6GLfj0whK1JZuzlUKCxsOhNRGbwODchTFBJdrlRd8zHYMGitfpzptfhzDZQZi6myRRz92ffrpFT8QTs5GpmKCR0JI9aeRi5kqKZbDvEAV3NB5e+dViEpTMCi5KQ0tOj2Ky1b0am8bZ2SaY4y27dwPDUISkGpAD89LGw1/itpwwDO6iQmWM6lZSHYACw3JPjAclRUGuzl9dySBTf1g/DSkhJJIGUjO92LkkC7ksNmB6xlVK84X561qIIuxLjKmuUFxcufQRNwxiCgulFS5/UGYudDYvUVEFzErOVKSwAbu0UalTqNSSBpXvdCDiMRlUs5EhOpsK2LH9PZ9X2jFp9KPi5zrCZYCcoNSHpzrcgiB+HSSlQUQVpAZILCzkcm5fSDpuHIUSmxT2aGtCaU6QZJ4acl2YKcA6ed9PCKmV1o7IelZWtGaoCRTvEAX7TMNb3rDcXVR0buhtrkC30AguQoJQSaVDBqlqEercoExSQFFVncM/aFSdaa8rQRNU2NOxYgubkt4dHgVcv5gUp7jW9WF7RY4xWUpSCeexzacw0VnECQtknKlqJevlFnBOOWvKlJABBSGoGbV9P3iywnxFmllM4oKwwSrLcaZg1frFFKSSmrq/b2YaZKgp0ios/vk8LjoWNbwfHKVMSlZZJJLJsQAaN1+kaAccBKZYlliCRnDORSxtSMPJkqVkUzkXoKmrU92hf3C8xJUQXJYKAAoBoHeC3XCPXb0dXFwlLSylNNu8WuBYB4qJ3GpYH/KUJq3ZGZRHMEMN4zf8AfLVNAUorTlLBmILWBuTBuNwwyAlIDOak1JowL3iblTmK8w3Epaw8tvlj/IAFO9TcmCcHxCTOdAmTEkgliKeekYyWv9JSoFnLB9KU1NOUTnF/IQVpS5AJBqCX3h43fBXHS44tIWFMhTk3YkPUEM9PpE0jik6QAqZ2mHdKqjxAaKL4Y4opcxZXMAHNLgPdhGlW6lMlKSNSadKNUQcwX8Rq4wmbMlqMtYB0UbA8vvBs3FIVm+WActyTToBrAciVVQUyiTRrgbViu4lw75T5JpTmpQEnoG1h3ZTS/VxnI6JgygUcU0gH/wA8kIbMVVbKzvGUxeNmOAtRVluB3uT6PA8rGFJCkldXcbb12hTa/VqJnFVqZKCElwQC9hcdIJTiWDLXmfQMz9Yyf90VFjmDhqHR9Y7mrR0keRGkOVNxX65inNV//r+IUUasQNZq4UMaaqThwGNCRu1gG2v2dGFOUTkKysAXaop9gw19IbMDUFTRqEu9tQ+m9okWlQSCQCkbs3R7waIDiFpTUlsz0JL7UqdwLNblDcNIBQ+VSTUnMnRyK+viYIZI7S2pVxVg1hoH2bblDxKStJUWZh2vpWlNGhSHt5zxVS0r+Xm7BV2SqjC9Nnyv4i2pGHxySvKFFRDXIYhgaAeFP3iq45i/mzSEulNWJew1328xEHBZhzgm5H3jX1/jyr7ar/ySk9o1DskAOVEg0DHwET5CpWZb9lgGLAGmnlflQxDglkKJpZkv3QVEJdgasHOjXgiQaMHo9SG8Tav7xnvfZWa6EyRR2IPKxOxi3ThUGYpOVw2VRoksUgubXKi5rZMAYYpuagBrtXuvSrZjmptBfAUE/MWS5KquKZdABRtPIXgqQfEAmXmdRdJLJBeoAZwC1qknnXSBsKDNSSSU0qgi6jrqTYW35mD/AInZkJQoZ+9lJagNg3U+HKKrBBXZJT2auWYBJZ3p0ItaM7FzoRhJQy1JdJalrMdTW1H/ABBGGw7pKVmiVCppuT6AdIUxbKSP0tUAc9Q4c29YnnSCkZU2VUmoY0ApVjSvlWHJxsreUCyGOUUBbpTTp71gSZhMymS1Bv1ALc3ghaMoCQdSS57XMnq8BTplgCXG122gx7Km8QweRkqzKfUMwF7GjU1J6UjLYjDLVNZmc0/byPrG2mzwoliylBglRYlqOWAJp00gAcObMTlKgBUuBza9OkEyV9KbD4Qhh5/g76xZrCE5T3v8gwB2v4PBcnC5EW7VComrPrYEjWIzhCK5Qxq7MaUAYaVgtG9pMPiwAyQwAN+9/O3WA8Ji1BDqllTu27vr4l+kD8NllOZX6iWBOmv2i4wi1zEGiqDvOHa99IB0p8Go/OSo31IpZ7fmLTiU8hSmq1agCl2A1MN+S4NKsWYBySQPKrRLw7DNlCsyzQElNARXx+8K9H9n4OUGdQZZFNVNz11iYYNC0qzsCaoSSU9XJNS20E4zElCcyUlRJo4p5XSBFYieqaonKQlg9ahr0FvOHpG6hw+ACQdFMe7UdH6RbycWiSk5y3LUhn0NNoHUhKCkoKiNdSx8nGkV/H8YglISkF7kAi38Q+oO6s5PHlLYgBEtNQCPuQ7wNxvG/MUlKCVLF1GgA1taHS0AywSCALA1Io4flA/y0qT2gEkqchBuNK/aDdPjYEYQvmJB6GniqOy5AdytnsIMRhUkslwLVcA70+8Tpw6qBgBu1APHWEewIl6AX1LRLLlhqpAAGhuekGLoWK0kt+kfUiI8UlJJyFhuQW87RSVRNmy3Lpr1/aFEE3BzySQktpCh6Ph6EmYrupSS/IACjOH+jQyfOLsxKhYEBhzLMKADUvQQEuatCXS6szPlHaHmRQks9PGGlyCyyFGhzBzUsXG/JtBu0FLSM4kFbhKlOWv1NCQRpUClYi45xBCZRyllM4B3o+gJavKpPQuVJCQABVJOxrermz6DaKL4tClhKAmhISVG5UTW1KfkQQ/tiZvEl5SlqK5c3v7tBeCysQmqnD7BgaM3P0iXieERLAKa9Xqz1a7N7pAOCBzkkMTt7rGm947PWrpfYdZLJB1B6s/3PpF5JbQvRulHJoLuSfCKrAFlMDTLVwAWckl+sXKl5JHzgySewkENQvmV4m52caxmMu1wMJlw1B3gCTcgN2KNalbXPg7gstiCKAIJPacEuz5fAjw01h4PMCkBCk5+yGq7DNWhNXBNoscOqWJalAgiZ2mzP2dB9HEK1CoYzSVFXdFw9adbEvTlEWGYyuy2X0INNak+drwTi8VnQvIwAG+hozimhpaK/CYdpbpFKA6E84nShk9JXLSARexN6kfb1hSO3MZBcoDeWXZtWp15RLi5iZcvP/iOy++w3rXxgPh+IWhPzFDtTE6D/IuBU0f0DaxRa42Lxkt6nYig3NBvFQkJKlEqysCah+TMLHnFiZzpIINvBzz0NYDmYIqkkpcVdVHTlB7Iq253tE9Q/tT4THj5xUrtEO3+Ia9W6Rc4E50lTuns0FQ+1HiqRhghJRLOYnvE7E2At4PqYs8JijLAQ/aIdwGAa9N9GFYViqssFKzhROgAZWrvsfrEAlMCxcAkuC50foAW84z3xLxopSJYJCz320ozXveK7hHE5mbslRJFGs967iK1xtOmyxnDyaskipyk05a7tEvDFCWlbtmegDh0to94r8FPKQFrZSiQ9A3JjZzGkElJQpSQKtUVajln06Q4m/gCVOGZLgpf9NG3YgwSJxWapoHD0D7hhFJJlOorV2UA9l3LsNEu4egiylTiBmylzUI0AtSl+sKHYLTIlhw9TVyadPd4imYQCiAwJc1+n7wIvESyHc5rUPaDV8gYg4VNM0qUSpIuAqga3WsMinyy7oINnBHPeAElUyeMwdKQQ70NstetIucZKyAKV2iHamp0juCwwmJJB7ZHdKcoDMX35QqcQ4tYISlXZ3Gpa1dEmA8LKHzFFCUnQgAkc2JgxckhTnvHlmdr1eO/3KUhTIUS3QavXSEaCTg13mFLfplpuBvytDsVOJLZuptEom5UsxLiw2+3jFfMqtmyNV8w8y+rQ+h2fKWG7IA0evm0IuoVsNdX6G8DmclRCQpgkXAevNzBaVKKcpuTQsKeMOFVdNmzXOV20pHYWRAoZi36QorkcD1rejgHdiRs+XevTlFhLwKQkCr0vWpYizPvXfkxUKHlBKExH/AgOoFSlUdNCKO+Xxvsd4oytc6YSssJYJyppTQDnUVO5hQohcc4mQSyXBAAPU1UkOe7p4RVy5HaFHJoLX0d4UKFOFRouD4IfKmTLlJyAc0pBVfViOVTeHY+UZ2GQWBUVNSjB9/A+Y1jsKHeme+UeSYlQSh8qSyQGplBZ3uASfOCvmKVlCmVdnDJc95wLakNqY7CiYdJC1mYEDvWUdAP9U6CggszUpVlqSAD+xckbmkchQyobEyTPm/KJ7IDrZrGyQ/+Rv0NqQXhcSJjgABCDlD3JdvCriFCgVXeJzsqUkJSQ/ackMBQFgDmgleNlhKUIdiwXSrWNXEKFE7LW1JjZLTmQhk3BpfpcCDsVh3nJJSAAnLmexbMadDeFCgOsx8TcE+dOVMlW10c6msWPBeCJkpeca2YVrpHIUVu2aC7m4YZuyAfw9T9BBMqS0pKVGqnJZ6gg0POkdhQ8uIznaPMlTJQ2W6ndwE26l4biZmdwi7DMSTQB7c6XhQoUVRSuGywkZR9QCx11hIQlN2rW3p0EchRekbAiZVRqRmNAWDDQPURPh5gly/mZXdwSS5YWcwoUQoMjHCYrs5rObAeESJC1KKUpAAuTUsbHrChQpydmgAWlU1QAAyhnD1I3EQp4GZi/mKLoFKUL6OIUKKHQ7/x6EOQ3RtoAxgUruaCinZvDUwoUVInYc4VYoSo83EdhQorRb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Dima\Downloads\загруженно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571876"/>
            <a:ext cx="2676524" cy="173859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4179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5" y="2248347"/>
            <a:ext cx="7944718" cy="3877815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/>
              <a:t>Садова соня за своїми пристрастями м'ясоїдна, їй потрібні комахи, личинки жуків, лялечки метеликів, неволохаті гусені, коники,  цвіркуни, і, навіть, таргани.</a:t>
            </a:r>
          </a:p>
          <a:p>
            <a:r>
              <a:rPr lang="uk-UA" sz="2800" dirty="0" smtClean="0"/>
              <a:t>Полюбляє  городніх та лісових                            слимаків, інших дрібних молюсків.                             Не відмовляється від яєць,                         пташенят та дрібних гризунів.</a:t>
            </a:r>
          </a:p>
          <a:p>
            <a:r>
              <a:rPr lang="uk-UA" sz="2800" dirty="0" smtClean="0"/>
              <a:t>Також живиться насінням дерев та фруктами.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Живленні соні садової</a:t>
            </a:r>
            <a:endParaRPr lang="uk-UA" dirty="0"/>
          </a:p>
        </p:txBody>
      </p:sp>
      <p:pic>
        <p:nvPicPr>
          <p:cNvPr id="4" name="Рисунок 3" descr="gartenschlafer-36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57950" y="3571876"/>
            <a:ext cx="2286016" cy="172968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187</TotalTime>
  <Words>457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Courier New</vt:lpstr>
      <vt:lpstr>Times New Roman</vt:lpstr>
      <vt:lpstr>Wingdings</vt:lpstr>
      <vt:lpstr>Твердый переплет</vt:lpstr>
      <vt:lpstr>Презентація  «Тварини Червоної книги. Соня садова»</vt:lpstr>
      <vt:lpstr>Соня садова</vt:lpstr>
      <vt:lpstr>Із історії про соню</vt:lpstr>
      <vt:lpstr>Із історії про соню</vt:lpstr>
      <vt:lpstr>Із історії про соню</vt:lpstr>
      <vt:lpstr>Загальні ознаки</vt:lpstr>
      <vt:lpstr>Спосіб життя, активність</vt:lpstr>
      <vt:lpstr>Забарвлення тіла</vt:lpstr>
      <vt:lpstr>Живленні соні садової</vt:lpstr>
      <vt:lpstr>Влаштування житла</vt:lpstr>
      <vt:lpstr>Розмноження</vt:lpstr>
      <vt:lpstr>Ареал поширення</vt:lpstr>
      <vt:lpstr>Кількість соні садової</vt:lpstr>
      <vt:lpstr>Причини знищення</vt:lpstr>
      <vt:lpstr>Соня садова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 тему Соня садова</dc:title>
  <dc:creator>Dima</dc:creator>
  <cp:lastModifiedBy>User</cp:lastModifiedBy>
  <cp:revision>63</cp:revision>
  <dcterms:created xsi:type="dcterms:W3CDTF">2006-08-16T00:00:00Z</dcterms:created>
  <dcterms:modified xsi:type="dcterms:W3CDTF">2020-05-25T12:31:20Z</dcterms:modified>
  <cp:contentStatus/>
</cp:coreProperties>
</file>