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5" r:id="rId3"/>
    <p:sldId id="267" r:id="rId4"/>
    <p:sldId id="282" r:id="rId5"/>
    <p:sldId id="291" r:id="rId6"/>
    <p:sldId id="268" r:id="rId7"/>
    <p:sldId id="285" r:id="rId8"/>
    <p:sldId id="284" r:id="rId9"/>
    <p:sldId id="259" r:id="rId10"/>
    <p:sldId id="260" r:id="rId11"/>
    <p:sldId id="261" r:id="rId12"/>
    <p:sldId id="256" r:id="rId13"/>
    <p:sldId id="269" r:id="rId14"/>
    <p:sldId id="270" r:id="rId15"/>
    <p:sldId id="271" r:id="rId16"/>
    <p:sldId id="273" r:id="rId17"/>
    <p:sldId id="281" r:id="rId18"/>
    <p:sldId id="286" r:id="rId19"/>
    <p:sldId id="274" r:id="rId20"/>
    <p:sldId id="278" r:id="rId21"/>
    <p:sldId id="272" r:id="rId22"/>
    <p:sldId id="279" r:id="rId23"/>
    <p:sldId id="287" r:id="rId24"/>
    <p:sldId id="257" r:id="rId25"/>
    <p:sldId id="258" r:id="rId26"/>
    <p:sldId id="277" r:id="rId27"/>
    <p:sldId id="290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CC"/>
    <a:srgbClr val="FF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D890E-7C3C-42AE-82D7-69CCD14F5C5D}" type="datetimeFigureOut">
              <a:rPr lang="ru-RU"/>
              <a:pPr>
                <a:defRPr/>
              </a:pPr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452A9-5017-49DC-A9CA-4E09AAD2D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D2E21-914B-4A9B-8C4F-FD4F2FC84242}" type="datetimeFigureOut">
              <a:rPr lang="ru-RU"/>
              <a:pPr>
                <a:defRPr/>
              </a:pPr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352BD-8AFE-4BD6-80BB-620CF3B9D6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C4985-D9A2-4E8D-9625-C4278403249C}" type="datetimeFigureOut">
              <a:rPr lang="ru-RU"/>
              <a:pPr>
                <a:defRPr/>
              </a:pPr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6D7C9-AC0E-4CC8-9DC2-C888145291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77EE8-CC32-4185-A193-1ED7DAD30AA8}" type="datetimeFigureOut">
              <a:rPr lang="ru-RU"/>
              <a:pPr>
                <a:defRPr/>
              </a:pPr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0FC8B-5CFE-4F6F-B84E-1FC0553D2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52A30-2D8E-4C69-A257-3457760B9957}" type="datetimeFigureOut">
              <a:rPr lang="ru-RU"/>
              <a:pPr>
                <a:defRPr/>
              </a:pPr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8E6D-7B43-45A0-A771-ED8D00CF1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8FCA-E33E-491F-847B-00F998C13A46}" type="datetimeFigureOut">
              <a:rPr lang="ru-RU"/>
              <a:pPr>
                <a:defRPr/>
              </a:pPr>
              <a:t>09.06.2020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65808-2B9A-4BDA-B8CA-4A15BC755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90FF0-F3A7-4192-9700-6A256754B638}" type="datetimeFigureOut">
              <a:rPr lang="ru-RU"/>
              <a:pPr>
                <a:defRPr/>
              </a:pPr>
              <a:t>09.06.2020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5F9C3-50DE-4156-8552-DC7ED1934C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9FA3D-6A12-4BF6-B954-52936EC5DBDD}" type="datetimeFigureOut">
              <a:rPr lang="ru-RU"/>
              <a:pPr>
                <a:defRPr/>
              </a:pPr>
              <a:t>09.06.2020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D9CE8-39AA-4575-ADC0-D8978FB8A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28A33-9087-4C08-BED7-CFC766C0750F}" type="datetimeFigureOut">
              <a:rPr lang="ru-RU"/>
              <a:pPr>
                <a:defRPr/>
              </a:pPr>
              <a:t>09.06.2020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C852D-CF76-46A8-8FF1-83AF3E547F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2D559-21C4-48B3-B18E-4E5B831240F9}" type="datetimeFigureOut">
              <a:rPr lang="ru-RU"/>
              <a:pPr>
                <a:defRPr/>
              </a:pPr>
              <a:t>09.06.2020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18D8E-BF6D-4248-A564-4C5480385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9FC91-BC6C-40E3-A285-D94C02FBBC84}" type="datetimeFigureOut">
              <a:rPr lang="ru-RU"/>
              <a:pPr>
                <a:defRPr/>
              </a:pPr>
              <a:t>09.06.2020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B1C8A-326E-4FCA-856C-C25A0B0125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570BF9-035D-4907-B191-1A73DC5D5B8D}" type="datetimeFigureOut">
              <a:rPr lang="ru-RU"/>
              <a:pPr>
                <a:defRPr/>
              </a:pPr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F6E540-6E85-4112-9F8B-4633286F2E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/>
          <p:cNvPicPr>
            <a:picLocks noChangeAspect="1" noChangeArrowheads="1"/>
          </p:cNvPicPr>
          <p:nvPr/>
        </p:nvPicPr>
        <p:blipFill>
          <a:blip r:embed="rId2"/>
          <a:srcRect l="977" t="1430" r="1414" b="5669"/>
          <a:stretch>
            <a:fillRect/>
          </a:stretch>
        </p:blipFill>
        <p:spPr bwMode="auto">
          <a:xfrm>
            <a:off x="0" y="-5873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179388" y="188641"/>
            <a:ext cx="64088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Давно забута квітка…</a:t>
            </a:r>
            <a:r>
              <a:rPr lang="uk-UA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Пеларгонія</a:t>
            </a:r>
          </a:p>
        </p:txBody>
      </p:sp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0" y="1997075"/>
            <a:ext cx="6858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dirty="0"/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Виконавці: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вихованка гуртка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«Лікарські рослини»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екологічного відділу ПНВО,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Бондарчук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Вікторія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Керівник: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Гоцуляк Інна Василівна</a:t>
            </a:r>
          </a:p>
          <a:p>
            <a:pPr algn="ctr"/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6350"/>
            <a:ext cx="92186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D:\ЕНЦУМ\фото гуртки\Фото дослід Пеларгонія\P10204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3933825"/>
            <a:ext cx="369570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D:\ЕНЦУМ\фото гуртки\Фото дослід Пеларгонія\P10204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3100"/>
            <a:ext cx="35433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15888"/>
            <a:ext cx="3303588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D:\ЕНЦУМ\фото гуртки\Фото дослід Пеларгонія\P10204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1039813"/>
            <a:ext cx="344328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6350"/>
            <a:ext cx="92186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D:\ЕНЦУМ\фото гуртки\Фото дослід Пеларгонія\P1020415.JPG"/>
          <p:cNvPicPr>
            <a:picLocks noChangeAspect="1" noChangeArrowheads="1"/>
          </p:cNvPicPr>
          <p:nvPr/>
        </p:nvPicPr>
        <p:blipFill>
          <a:blip r:embed="rId3"/>
          <a:srcRect t="19537"/>
          <a:stretch>
            <a:fillRect/>
          </a:stretch>
        </p:blipFill>
        <p:spPr bwMode="auto">
          <a:xfrm>
            <a:off x="2339752" y="3429000"/>
            <a:ext cx="4901540" cy="295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D:\ЕНЦУМ\фото гуртки\Фото дослід Пеларгонія\P10204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116632"/>
            <a:ext cx="4249265" cy="318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900" y="0"/>
            <a:ext cx="92186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-180528" y="0"/>
            <a:ext cx="93245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Сіянці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пеларгонії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цвітуть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на порядок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краще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тих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вирощені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живців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3555" name="Picture 2" descr="D:\ЕНЦУМ\фото гуртки\Фото дослід Пеларгонія\P10204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1490663"/>
            <a:ext cx="4440238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D:\ЕНЦУМ\фото гуртки\Фото дослід Пеларгонія\P10204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2852738"/>
            <a:ext cx="29527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8" y="-6350"/>
            <a:ext cx="92233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0" y="260350"/>
            <a:ext cx="882047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Насіння висадили   у торф'яні таблетки вкінці лютого.</a:t>
            </a: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D:\ЕНЦУМ\фото гуртки\Фото дослід Пеларгонія\P10203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1484313"/>
            <a:ext cx="4160838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D:\ЕНЦУМ\фото гуртки\Фото дослід Пеларгонія\P10204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6775" y="3500438"/>
            <a:ext cx="4362450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8" y="-6350"/>
            <a:ext cx="92233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3" descr="D:\ЕНЦУМ\фото гуртки\Фото дослід Пеларгонія\P10204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8" y="115888"/>
            <a:ext cx="4067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D:\ЕНЦУМ\фото гуртки\Фото дослід Пеларгонія\P10204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15888"/>
            <a:ext cx="3957637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D:\ЕНЦУМ\фото гуртки\Фото дослід Пеларгонія\P10204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3430588"/>
            <a:ext cx="4213225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Прямоугольник 1"/>
          <p:cNvSpPr>
            <a:spLocks noChangeArrowheads="1"/>
          </p:cNvSpPr>
          <p:nvPr/>
        </p:nvSpPr>
        <p:spPr bwMode="auto">
          <a:xfrm>
            <a:off x="179388" y="3105150"/>
            <a:ext cx="7632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І відразу ці таблетки помістили в невеликі пластикові горщики.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8" y="-6350"/>
            <a:ext cx="92233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3" descr="D:\ЕНЦУМ\фото гуртки\Фото дослід Пеларгонія\P10204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836613"/>
            <a:ext cx="3829050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D:\ЕНЦУМ\фото гуртки\Фото дослід Пеларгонія\P10204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83645">
            <a:off x="4732338" y="474663"/>
            <a:ext cx="2490787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D:\ЕНЦУМ\фото гуртки\Фото дослід Пеларгонія\P10204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1913" y="386080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Прямоугольник 1"/>
          <p:cNvSpPr>
            <a:spLocks noChangeArrowheads="1"/>
          </p:cNvSpPr>
          <p:nvPr/>
        </p:nvSpPr>
        <p:spPr bwMode="auto">
          <a:xfrm>
            <a:off x="250825" y="0"/>
            <a:ext cx="6481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Заповнили простір навколо таблеток сумішшю готового грунту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323" y="-12700"/>
            <a:ext cx="922972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D:\ЕНЦУМ\фото гуртки\Фото дослід Пеларгонія\P10204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384995"/>
            <a:ext cx="30353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 descr="F:\Фото дослід Пеларгонія\P10205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588" y="1268760"/>
            <a:ext cx="316071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 descr="F:\Фото дослід Пеларгонія\P10204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0553" y="3789040"/>
            <a:ext cx="378142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950" y="184666"/>
            <a:ext cx="9000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досліду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рослинами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проводимо догляд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підживлення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добривами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"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ведемо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фенологічні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спостереження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6651" y="-12700"/>
            <a:ext cx="922972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F:\20130402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420984" cy="456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20130402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4"/>
            <a:ext cx="2790914" cy="372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62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886" y="-12700"/>
            <a:ext cx="922972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612945"/>
              </p:ext>
            </p:extLst>
          </p:nvPr>
        </p:nvGraphicFramePr>
        <p:xfrm>
          <a:off x="0" y="711862"/>
          <a:ext cx="7308304" cy="4373321"/>
        </p:xfrm>
        <a:graphic>
          <a:graphicData uri="http://schemas.openxmlformats.org/drawingml/2006/table">
            <a:tbl>
              <a:tblPr/>
              <a:tblGrid>
                <a:gridCol w="2059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1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uk-UA" sz="14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uk-UA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Фази розвитку рослини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Варіант1 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 розмноження пеларгонії живцями)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Варіант 2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 розмноження пеларгонії насінням)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5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Дата посіву. 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20.02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6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Дата живцювання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20.02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Поява сходів сіянців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02.03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Поява  коріння у живців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12.03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14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Поява першого листа у сіянців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15.03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14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Поява  нових листків у живців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18.03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4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Поява квіткової бруньки у живців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20.04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88641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Фенологічні  спостереження за пеларгонією</a:t>
            </a:r>
          </a:p>
        </p:txBody>
      </p:sp>
    </p:spTree>
    <p:extLst>
      <p:ext uri="{BB962C8B-B14F-4D97-AF65-F5344CB8AC3E}">
        <p14:creationId xmlns:p14="http://schemas.microsoft.com/office/powerpoint/2010/main" val="6909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3" y="-6350"/>
            <a:ext cx="922972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350"/>
            <a:ext cx="2944813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2250" y="2565400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347864" y="332656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І знову підживлення!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3" y="68263"/>
            <a:ext cx="9218612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2555875" y="260350"/>
            <a:ext cx="2408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ЗМІСТ</a:t>
            </a:r>
          </a:p>
        </p:txBody>
      </p:sp>
      <p:sp>
        <p:nvSpPr>
          <p:cNvPr id="16387" name="Прямоугольник 1"/>
          <p:cNvSpPr>
            <a:spLocks noChangeArrowheads="1"/>
          </p:cNvSpPr>
          <p:nvPr/>
        </p:nvSpPr>
        <p:spPr bwMode="auto">
          <a:xfrm>
            <a:off x="250825" y="-633413"/>
            <a:ext cx="6607175" cy="826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ВСТУП</a:t>
            </a:r>
          </a:p>
          <a:p>
            <a:pPr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1.ЗАГАЛЬНА ХАРАКТЕРИСТИКА РОДУ ПЕЛАРГОНІЯ РОДИНИ ГЕРАНІЄВИХ </a:t>
            </a:r>
          </a:p>
          <a:p>
            <a:pPr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1.1. РІЗНОВИДИ РОДУ ПЕЛАРГОНІЯ.</a:t>
            </a:r>
          </a:p>
          <a:p>
            <a:pPr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1.2. ОСОБЛИВОСТІ ДОГЛЯДУ ЗА ПЕЛАРГОНІЄЮ.</a:t>
            </a:r>
          </a:p>
          <a:p>
            <a:pPr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2.ОСОБЛИВОСТІ РОЗМНОЖЕННЯ ПЕЛАРГОНІЇ В УМОВАХ ЗАКРИТОГО ГРУНТУ</a:t>
            </a:r>
          </a:p>
          <a:p>
            <a:pPr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2.1. РОЗМНОЖЕННЯ ПЕЛАРГОНІЇ ЖИВЦЯМИ</a:t>
            </a:r>
          </a:p>
          <a:p>
            <a:pPr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2.2. РОЗМНОЖЕННЯ ПЕЛАРГОНІЇ НАСІННЯМ</a:t>
            </a:r>
          </a:p>
          <a:p>
            <a:pPr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3.ЗНАЧЕННЯ ПЕЛАРГОНІЇ В ЖИТТІ ЛЮДИНИ</a:t>
            </a:r>
          </a:p>
          <a:p>
            <a:pPr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 ВИСНОВКИ </a:t>
            </a:r>
          </a:p>
          <a:p>
            <a:pPr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ДОДАТКИ</a:t>
            </a:r>
          </a:p>
          <a:p>
            <a:pPr>
              <a:lnSpc>
                <a:spcPct val="150000"/>
              </a:lnSpc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ЛІТЕРАТУРА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1" y="-99392"/>
            <a:ext cx="922972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 descr="F:\Фото дослід Пеларгонія\P10205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22263"/>
            <a:ext cx="235585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 descr="F:\Фото дослід Пеларгонія\P10205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7634" y="3490111"/>
            <a:ext cx="4103688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43808" y="116632"/>
            <a:ext cx="61206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Подальші </a:t>
            </a:r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спостереження  довели</a:t>
            </a:r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що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живці пеларгонії 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більш інтенсивніше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розвиваються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Сіянці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пеларгонії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значно відстають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рості в порівнянні з живцями.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" y="0"/>
            <a:ext cx="92233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4" descr="F:\Фото дослід Пеларгонія\P10205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3375"/>
            <a:ext cx="1995487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 descr="F:\Фото дослід Пеларгонія\P10205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6635" y="3356992"/>
            <a:ext cx="2361390" cy="314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483768" y="260649"/>
            <a:ext cx="6192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Способи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розмноження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впливають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квітування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6635" y="1268760"/>
            <a:ext cx="67173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Пеларгонія </a:t>
            </a:r>
            <a:r>
              <a:rPr lang="uk-UA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вирощена з живців </a:t>
            </a:r>
            <a:endParaRPr lang="uk-UA" sz="2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uk-UA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лютий – березень ) </a:t>
            </a:r>
            <a:r>
              <a:rPr lang="uk-UA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зацвітає влітку.  </a:t>
            </a:r>
            <a:endParaRPr lang="uk-UA" sz="2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Пеларгонія </a:t>
            </a:r>
            <a:r>
              <a:rPr lang="uk-UA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вирощена з </a:t>
            </a:r>
            <a:r>
              <a:rPr lang="uk-UA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насіння</a:t>
            </a:r>
          </a:p>
          <a:p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 лютий – березень ) </a:t>
            </a:r>
            <a:r>
              <a:rPr lang="uk-UA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зацвіте значно пізніше.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3" y="-6350"/>
            <a:ext cx="922972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F:\Фото дослід Пеларгонія\P10205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33375"/>
            <a:ext cx="313213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F:\Фото дослід Пеларгонія\P10205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9379" y="2781300"/>
            <a:ext cx="4224609" cy="316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491880" y="404664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Рясненький </a:t>
            </a:r>
          </a:p>
          <a:p>
            <a:r>
              <a:rPr lang="uk-UA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полив…</a:t>
            </a:r>
            <a:endParaRPr lang="uk-UA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8"/>
            <a:ext cx="922972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Крім буйства зелені, яскравих квітів і освіжаючого запаху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пеларгонія  створює </a:t>
            </a:r>
            <a:r>
              <a:rPr lang="uk-UA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тепло і затишок в домі.</a:t>
            </a:r>
            <a:r>
              <a:rPr lang="uk-UA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народній медицині герань одна з найпопулярніших рослин,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лікування використовують її листя, квіти і корені.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00808"/>
            <a:ext cx="33032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ідвар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листя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герані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ru-RU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використовуємо</a:t>
            </a:r>
            <a:r>
              <a:rPr lang="ru-RU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для: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полоскання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горла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застуді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перевірено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дійсно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допомагає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полоскання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волосся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того,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приємного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аромату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блиску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лосьйон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обличчя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шиї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розширеними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порами </a:t>
            </a:r>
          </a:p>
          <a:p>
            <a:pPr marL="342900" indent="-342900">
              <a:buFont typeface="Wingdings" pitchFamily="2" charset="2"/>
              <a:buChar char="ü"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96" y="1440071"/>
            <a:ext cx="3472351" cy="226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70551"/>
            <a:ext cx="2844777" cy="23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 rot="8248796">
            <a:off x="5661120" y="3952496"/>
            <a:ext cx="870505" cy="34061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0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83" y="12866"/>
            <a:ext cx="92186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10572" t="23382" r="58155" b="19044"/>
          <a:stretch/>
        </p:blipFill>
        <p:spPr bwMode="auto">
          <a:xfrm>
            <a:off x="4581323" y="154610"/>
            <a:ext cx="2169459" cy="29942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395537" y="260350"/>
            <a:ext cx="273630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Рецепт печива «Доброго ранку»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 ст. розтопленого масла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0,5 ст. цукру</a:t>
            </a:r>
          </a:p>
          <a:p>
            <a:pPr algn="ctr"/>
            <a:r>
              <a:rPr lang="uk-UA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ст. л мілко порізаних листочків герані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1ст. л. лимонного соку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 ч. л. ванільного цукру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2 ст. муки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1ч. л. соди</a:t>
            </a:r>
          </a:p>
        </p:txBody>
      </p:sp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107505" y="3284984"/>
            <a:ext cx="266429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Чай </a:t>
            </a:r>
            <a:endParaRPr lang="uk-UA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«Пахуча герань»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 пакетик зеленого чаю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1-2 листочки пахучої герані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лимон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 кубик льоду</a:t>
            </a: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Calibri" pitchFamily="34" charset="0"/>
            </a:endParaRPr>
          </a:p>
          <a:p>
            <a:endParaRPr lang="uk-UA" dirty="0">
              <a:latin typeface="Calibri" pitchFamily="34" charset="0"/>
            </a:endParaRPr>
          </a:p>
          <a:p>
            <a:endParaRPr lang="uk-UA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54" y="0"/>
            <a:ext cx="92186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0" y="116632"/>
            <a:ext cx="9208559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Пеларгонія</a:t>
            </a:r>
            <a:r>
              <a:rPr lang="uk-UA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лише </a:t>
            </a:r>
            <a:r>
              <a:rPr lang="uk-UA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очищує повітря, </a:t>
            </a:r>
            <a:endParaRPr lang="uk-UA" sz="4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але </a:t>
            </a:r>
            <a:r>
              <a:rPr lang="uk-UA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uk-UA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відлякує комах, </a:t>
            </a:r>
            <a:endParaRPr lang="uk-UA" sz="4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що </a:t>
            </a:r>
            <a:r>
              <a:rPr lang="uk-UA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край важливо </a:t>
            </a:r>
          </a:p>
          <a:p>
            <a:pPr algn="ctr"/>
            <a:r>
              <a:rPr lang="uk-UA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літній період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67544" y="3637673"/>
            <a:ext cx="3215680" cy="241176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3716338"/>
            <a:ext cx="20002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054" y="9999"/>
            <a:ext cx="922337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-111125" y="333375"/>
            <a:ext cx="92551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Недаремно</a:t>
            </a:r>
            <a:r>
              <a:rPr lang="ru-RU" sz="4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кажуть</a:t>
            </a:r>
            <a:r>
              <a:rPr lang="ru-RU" sz="4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4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Хочете</a:t>
            </a:r>
            <a:r>
              <a:rPr lang="ru-RU" sz="4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бути </a:t>
            </a:r>
            <a:r>
              <a:rPr lang="ru-RU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здоровими</a:t>
            </a:r>
            <a:r>
              <a:rPr lang="ru-RU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2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красивими</a:t>
            </a:r>
            <a:r>
              <a:rPr lang="ru-RU" sz="4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4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поверніть</a:t>
            </a:r>
            <a:r>
              <a:rPr lang="ru-RU" sz="4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4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підвіконня</a:t>
            </a:r>
            <a:r>
              <a:rPr lang="ru-RU" sz="4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пеларгонію</a:t>
            </a:r>
            <a:r>
              <a:rPr lang="ru-RU" sz="4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563" y="-12700"/>
            <a:ext cx="922337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250825" y="333375"/>
            <a:ext cx="73453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924944"/>
            <a:ext cx="9112250" cy="2232248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389725"/>
              </a:avLst>
            </a:prstTxWarp>
            <a:spAutoFit/>
          </a:bodyPr>
          <a:lstStyle/>
          <a:p>
            <a:r>
              <a:rPr lang="uk-UA" dirty="0" smtClean="0"/>
              <a:t>                   </a:t>
            </a:r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Дякуємо </a:t>
            </a:r>
            <a:r>
              <a:rPr lang="uk-UA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увагу!</a:t>
            </a:r>
            <a:endParaRPr lang="uk-UA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558192" cy="474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1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2186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179388" y="115888"/>
            <a:ext cx="705643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Великий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рід пеларгоній сімейства геранієвих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включає близько 350 видів рослин, які ростуть в Південній Африці. 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Серед них є трави, напівчагарники, чагарники і сукуленти. </a:t>
            </a:r>
          </a:p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Назва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роду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пеларгонія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 походить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грецького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слова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пеларгос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 – журавель. Справа в тому,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стовпчик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маточки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квітки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запилення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зростається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довгий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дзьобик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схожий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дзьоб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журавля.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004048" y="2348880"/>
            <a:ext cx="2491138" cy="255203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936898" y="2060848"/>
            <a:ext cx="3672408" cy="44033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Стрелка вниз 4"/>
          <p:cNvSpPr/>
          <p:nvPr/>
        </p:nvSpPr>
        <p:spPr>
          <a:xfrm rot="18584075">
            <a:off x="5942806" y="1648619"/>
            <a:ext cx="204788" cy="81915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6" y="0"/>
            <a:ext cx="92186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2852936"/>
            <a:ext cx="68407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324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Пеларгонія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широко використовується  для озеленення –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 клумбах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балконах, у вазонах.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радіємо красі рясно квітучих, невибагливих пеларгоній.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Ці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вдячні рослини заслужили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любов квітникарів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608">
            <a:off x="315891" y="1718517"/>
            <a:ext cx="2390800" cy="328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4" y="3858269"/>
            <a:ext cx="2666528" cy="207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2310">
            <a:off x="2747873" y="1787735"/>
            <a:ext cx="2840530" cy="21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25" y="1569660"/>
            <a:ext cx="2004814" cy="200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69" y="3105835"/>
            <a:ext cx="886341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b="1" i="1" dirty="0" smtClean="0">
                <a:solidFill>
                  <a:srgbClr val="D60093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А </a:t>
            </a:r>
            <a:r>
              <a:rPr lang="ru-RU" sz="2400" b="1" i="1" dirty="0">
                <a:solidFill>
                  <a:srgbClr val="002060"/>
                </a:solidFill>
              </a:rPr>
              <a:t>як </a:t>
            </a:r>
            <a:r>
              <a:rPr lang="ru-RU" sz="2400" b="1" i="1" dirty="0" err="1">
                <a:solidFill>
                  <a:srgbClr val="002060"/>
                </a:solidFill>
              </a:rPr>
              <a:t>дивовижно</a:t>
            </a:r>
            <a:r>
              <a:rPr lang="ru-RU" sz="2400" b="1" i="1" dirty="0">
                <a:solidFill>
                  <a:srgbClr val="002060"/>
                </a:solidFill>
              </a:rPr>
              <a:t> і </a:t>
            </a:r>
            <a:r>
              <a:rPr lang="ru-RU" sz="2400" b="1" i="1" dirty="0" err="1">
                <a:solidFill>
                  <a:srgbClr val="002060"/>
                </a:solidFill>
              </a:rPr>
              <a:t>невпинно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D60093"/>
                </a:solidFill>
              </a:rPr>
              <a:t>цвіте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D60093"/>
                </a:solidFill>
              </a:rPr>
              <a:t>пеларгонія</a:t>
            </a:r>
            <a:r>
              <a:rPr lang="ru-RU" sz="2400" b="1" i="1" dirty="0">
                <a:solidFill>
                  <a:srgbClr val="D60093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6444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218613" cy="687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Люби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герань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любить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кожній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квітці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янголя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сидить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(так про </a:t>
            </a:r>
            <a:r>
              <a:rPr lang="ru-RU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говорять</a:t>
            </a:r>
            <a:r>
              <a:rPr lang="ru-RU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поети</a:t>
            </a:r>
            <a:r>
              <a:rPr lang="ru-RU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136339"/>
            <a:ext cx="6678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2134">
            <a:off x="1600465" y="1654708"/>
            <a:ext cx="3587420" cy="481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613" y="-12700"/>
            <a:ext cx="92186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Купити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пеларгонію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прикраси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шкільного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подвір’я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будинку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балкона саду,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даний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час,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залишається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дорогим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задоволенням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Тому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темою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мого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Особливості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розмноження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пеларгонії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закритого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ґрунту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".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0857">
            <a:off x="460398" y="2519167"/>
            <a:ext cx="280831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84">
            <a:off x="3805546" y="2692540"/>
            <a:ext cx="3349151" cy="25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0875" y="33119"/>
            <a:ext cx="92186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650305"/>
            <a:ext cx="712879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Мета досліджень полягала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 дослідженні способів розмноження пеларгонії в  закритому ґрунті.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Відповідно до мети дослідження були встановлені такі 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1)з’ясувати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які способи розмноження пеларгонії є найбільш ефективними в умовах закритого ґрунту;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2)з'ясувати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види практичного використання пеларгонії;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3)запропонувати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заходи по використанню пеларгонії в  внутрішньому озелененні  школи та пришкільної території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і більшість кімнатних рослин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пеларгонію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можна розмножувати: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способом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живцювання;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насіннєвим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способом </a:t>
            </a:r>
          </a:p>
        </p:txBody>
      </p:sp>
    </p:spTree>
    <p:extLst>
      <p:ext uri="{BB962C8B-B14F-4D97-AF65-F5344CB8AC3E}">
        <p14:creationId xmlns:p14="http://schemas.microsoft.com/office/powerpoint/2010/main" val="39548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892" y="0"/>
            <a:ext cx="92186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D:\ЕНЦУМ\фото гуртки\Фото дослід Пеларгонія\P102038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9181" y="1530772"/>
            <a:ext cx="4211959" cy="352875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460" name="Прямоугольник 2"/>
          <p:cNvSpPr>
            <a:spLocks noChangeArrowheads="1"/>
          </p:cNvSpPr>
          <p:nvPr/>
        </p:nvSpPr>
        <p:spPr bwMode="auto">
          <a:xfrm>
            <a:off x="29182" y="116632"/>
            <a:ext cx="78559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Пеларгонію зональну можна розмножувати  протягом усього року.</a:t>
            </a:r>
          </a:p>
          <a:p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Однак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найкращий час для отримання якісних рослин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лютий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квітень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липень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вересень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5976" y="1844824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Для проведення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досліду,</a:t>
            </a:r>
          </a:p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uk-UA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передбачили </a:t>
            </a:r>
            <a:endParaRPr lang="uk-UA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ряд </a:t>
            </a:r>
            <a:r>
              <a:rPr lang="uk-UA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заходів </a:t>
            </a:r>
            <a:endParaRPr lang="uk-UA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піддослідної рослини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8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2186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D:\ЕНЦУМ\фото гуртки\Фото дослід Пеларгонія\P10203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981075"/>
            <a:ext cx="338455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/>
          <a:srcRect t="-7492" r="-7425"/>
          <a:stretch>
            <a:fillRect/>
          </a:stretch>
        </p:blipFill>
        <p:spPr bwMode="auto">
          <a:xfrm>
            <a:off x="4181475" y="1484313"/>
            <a:ext cx="36718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1888" y="4348163"/>
            <a:ext cx="31877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766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Спочатку  заготовляємо живці, взяті з однієї трьохрічної маточної рослини верхівкові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стеблові частини пагонів.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712</Words>
  <Application>Microsoft Office PowerPoint</Application>
  <PresentationFormat>Экран (4:3)</PresentationFormat>
  <Paragraphs>177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</dc:creator>
  <cp:lastModifiedBy>ВОВАН ПК</cp:lastModifiedBy>
  <cp:revision>62</cp:revision>
  <dcterms:created xsi:type="dcterms:W3CDTF">2013-04-08T14:05:54Z</dcterms:created>
  <dcterms:modified xsi:type="dcterms:W3CDTF">2020-06-09T07:45:03Z</dcterms:modified>
</cp:coreProperties>
</file>